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72" r:id="rId3"/>
    <p:sldId id="273" r:id="rId4"/>
    <p:sldId id="278" r:id="rId5"/>
    <p:sldId id="276" r:id="rId6"/>
    <p:sldId id="279" r:id="rId7"/>
    <p:sldId id="280" r:id="rId8"/>
    <p:sldId id="281" r:id="rId9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4" d="100"/>
          <a:sy n="144" d="100"/>
        </p:scale>
        <p:origin x="-1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405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Pattern</a:t>
            </a:r>
          </a:p>
          <a:p>
            <a:pPr marL="228600" indent="-2286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0070C0"/>
                </a:solidFill>
                <a:latin typeface="Tw Cen MT" pitchFamily="34" charset="0"/>
              </a:rPr>
              <a:t>Summing:</a:t>
            </a:r>
            <a:r>
              <a:rPr lang="en-US" sz="2000" dirty="0" smtClean="0">
                <a:latin typeface="Tw Cen MT" pitchFamily="34" charset="0"/>
              </a:rPr>
              <a:t>  </a:t>
            </a: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Add </a:t>
            </a:r>
            <a:r>
              <a:rPr lang="en-US" sz="2000" b="1" i="1" dirty="0">
                <a:solidFill>
                  <a:srgbClr val="FF0000"/>
                </a:solidFill>
                <a:latin typeface="Tw Cen MT" pitchFamily="34" charset="0"/>
              </a:rPr>
              <a:t>up </a:t>
            </a:r>
            <a:r>
              <a:rPr lang="en-US" sz="2000" dirty="0">
                <a:latin typeface="Tw Cen MT" pitchFamily="34" charset="0"/>
              </a:rPr>
              <a:t>(“</a:t>
            </a:r>
            <a:r>
              <a:rPr lang="en-US" sz="2000" dirty="0" smtClean="0">
                <a:latin typeface="Tw Cen MT" pitchFamily="34" charset="0"/>
              </a:rPr>
              <a:t>accumulate”), e.g.</a:t>
            </a:r>
          </a:p>
          <a:p>
            <a:pPr lvl="3">
              <a:lnSpc>
                <a:spcPct val="105000"/>
              </a:lnSpc>
              <a:spcBef>
                <a:spcPts val="600"/>
              </a:spcBef>
            </a:pPr>
            <a:r>
              <a:rPr lang="en-US" sz="2000" dirty="0" smtClean="0">
                <a:latin typeface="Tw Cen MT" pitchFamily="34" charset="0"/>
              </a:rPr>
              <a:t>1</a:t>
            </a:r>
            <a:r>
              <a:rPr lang="en-US" sz="2000" baseline="30000" dirty="0" smtClean="0">
                <a:latin typeface="Tw Cen MT" pitchFamily="34" charset="0"/>
              </a:rPr>
              <a:t>2</a:t>
            </a:r>
            <a:r>
              <a:rPr lang="en-US" sz="2000" dirty="0" smtClean="0">
                <a:latin typeface="Tw Cen MT" pitchFamily="34" charset="0"/>
              </a:rPr>
              <a:t>  </a:t>
            </a:r>
            <a:r>
              <a:rPr lang="en-US" sz="2000" dirty="0">
                <a:latin typeface="Tw Cen MT" pitchFamily="34" charset="0"/>
              </a:rPr>
              <a:t>plus  2</a:t>
            </a:r>
            <a:r>
              <a:rPr lang="en-US" sz="2000" baseline="30000" dirty="0">
                <a:latin typeface="Tw Cen MT" pitchFamily="34" charset="0"/>
              </a:rPr>
              <a:t>2</a:t>
            </a:r>
            <a:r>
              <a:rPr lang="en-US" sz="2000" dirty="0">
                <a:latin typeface="Tw Cen MT" pitchFamily="34" charset="0"/>
              </a:rPr>
              <a:t>  plus  3</a:t>
            </a:r>
            <a:r>
              <a:rPr lang="en-US" sz="2000" baseline="30000" dirty="0">
                <a:latin typeface="Tw Cen MT" pitchFamily="34" charset="0"/>
              </a:rPr>
              <a:t>2</a:t>
            </a:r>
            <a:r>
              <a:rPr lang="en-US" sz="2000" dirty="0">
                <a:latin typeface="Tw Cen MT" pitchFamily="34" charset="0"/>
              </a:rPr>
              <a:t>  plus  …  plus  </a:t>
            </a:r>
            <a:r>
              <a:rPr lang="en-US" sz="2000" dirty="0" smtClean="0">
                <a:latin typeface="Tw Cen MT" pitchFamily="34" charset="0"/>
              </a:rPr>
              <a:t>1000</a:t>
            </a:r>
            <a:r>
              <a:rPr lang="en-US" sz="2000" baseline="30000" dirty="0">
                <a:latin typeface="Tw Cen MT" pitchFamily="34" charset="0"/>
              </a:rPr>
              <a:t>2</a:t>
            </a:r>
          </a:p>
          <a:p>
            <a:pPr marL="622431" lvl="1" indent="-2286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Tw Cen MT" pitchFamily="34" charset="0"/>
              </a:rPr>
              <a:t>Variation:  Form a </a:t>
            </a: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product</a:t>
            </a:r>
            <a:r>
              <a:rPr lang="en-US" sz="2000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(instead of </a:t>
            </a:r>
            <a:r>
              <a:rPr lang="en-US" sz="2000" i="1" dirty="0" smtClean="0">
                <a:latin typeface="Tw Cen MT" pitchFamily="34" charset="0"/>
              </a:rPr>
              <a:t>sum</a:t>
            </a:r>
            <a:r>
              <a:rPr lang="en-US" sz="2000" dirty="0" smtClean="0">
                <a:latin typeface="Tw Cen MT" pitchFamily="34" charset="0"/>
              </a:rPr>
              <a:t>), e.g.</a:t>
            </a:r>
          </a:p>
          <a:p>
            <a:pPr lvl="3">
              <a:lnSpc>
                <a:spcPct val="105000"/>
              </a:lnSpc>
              <a:spcBef>
                <a:spcPts val="600"/>
              </a:spcBef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1 × 2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×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3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×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...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×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1000</a:t>
            </a:r>
            <a:endParaRPr lang="en-US" sz="2000" dirty="0" smtClean="0">
              <a:latin typeface="Tw Cen MT" pitchFamily="34" charset="0"/>
            </a:endParaRPr>
          </a:p>
          <a:p>
            <a:pPr marL="228600" indent="-22860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0070C0"/>
                </a:solidFill>
                <a:latin typeface="Tw Cen MT" pitchFamily="34" charset="0"/>
              </a:rPr>
              <a:t>Counting:</a:t>
            </a:r>
            <a:r>
              <a:rPr lang="en-US" sz="2000" dirty="0" smtClean="0">
                <a:latin typeface="Tw Cen MT" pitchFamily="34" charset="0"/>
              </a:rPr>
              <a:t>  </a:t>
            </a: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Count</a:t>
            </a:r>
            <a:r>
              <a:rPr lang="en-US" sz="2000" dirty="0" smtClean="0">
                <a:latin typeface="Tw Cen MT" pitchFamily="34" charset="0"/>
              </a:rPr>
              <a:t>, e.g.</a:t>
            </a:r>
          </a:p>
          <a:p>
            <a:pPr lvl="3">
              <a:lnSpc>
                <a:spcPct val="105000"/>
              </a:lnSpc>
              <a:spcBef>
                <a:spcPts val="600"/>
              </a:spcBef>
            </a:pP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how many </a:t>
            </a:r>
            <a:r>
              <a:rPr lang="en-US" sz="2000" dirty="0" smtClean="0">
                <a:latin typeface="Tw Cen MT" pitchFamily="34" charset="0"/>
              </a:rPr>
              <a:t>integers from 1 to 1000</a:t>
            </a:r>
            <a:br>
              <a:rPr lang="en-US" sz="2000" dirty="0" smtClean="0">
                <a:latin typeface="Tw Cen MT" pitchFamily="34" charset="0"/>
              </a:rPr>
            </a:br>
            <a:r>
              <a:rPr lang="en-US" sz="2000" dirty="0" smtClean="0">
                <a:latin typeface="Tw Cen MT" pitchFamily="34" charset="0"/>
              </a:rPr>
              <a:t>have a positive cosine</a:t>
            </a:r>
            <a:endParaRPr lang="en-US" sz="2000" dirty="0" smtClean="0">
              <a:latin typeface="Tw Cen MT" pitchFamily="34" charset="0"/>
            </a:endParaRPr>
          </a:p>
          <a:p>
            <a:pPr marL="228600" indent="-22860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0070C0"/>
                </a:solidFill>
                <a:latin typeface="Tw Cen MT" pitchFamily="34" charset="0"/>
              </a:rPr>
              <a:t>Graphical accumulation</a:t>
            </a:r>
            <a:r>
              <a:rPr lang="en-US" sz="2000" dirty="0" smtClean="0">
                <a:latin typeface="Tw Cen MT" pitchFamily="34" charset="0"/>
              </a:rPr>
              <a:t>, e.g. pictures like these:</a:t>
            </a:r>
            <a:endParaRPr lang="en-US" sz="2000" dirty="0" smtClean="0">
              <a:latin typeface="Tw Cen MT" pitchFamily="34" charset="0"/>
            </a:endParaRPr>
          </a:p>
        </p:txBody>
      </p:sp>
      <p:pic>
        <p:nvPicPr>
          <p:cNvPr id="5" name="Picture 4" descr="C:\Users\mutchler\AppData\Local\Temp\SNAGHTML1f2c8e3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1" r="-23" b="55611"/>
          <a:stretch/>
        </p:blipFill>
        <p:spPr bwMode="auto">
          <a:xfrm>
            <a:off x="5562600" y="2724150"/>
            <a:ext cx="2876550" cy="22402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 </a:t>
            </a:r>
            <a:r>
              <a:rPr lang="en-US" sz="2800" b="1" i="1" dirty="0" smtClean="0">
                <a:solidFill>
                  <a:srgbClr val="FF0000"/>
                </a:solidFill>
                <a:latin typeface="Tw Cen MT" pitchFamily="34" charset="0"/>
              </a:rPr>
              <a:t>for summing</a:t>
            </a:r>
            <a:r>
              <a:rPr lang="en-US" sz="2800" b="1" dirty="0" smtClean="0">
                <a:latin typeface="Tw Cen MT" pitchFamily="34" charset="0"/>
              </a:rPr>
              <a:t>, </a:t>
            </a:r>
            <a:r>
              <a:rPr lang="en-US" sz="2800" b="1" dirty="0" smtClean="0">
                <a:latin typeface="Tw Cen MT" pitchFamily="34" charset="0"/>
              </a:rPr>
              <a:t>acted out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Using a </a:t>
            </a:r>
            <a:r>
              <a:rPr lang="en-US" sz="1800" b="1" i="1" dirty="0" smtClean="0">
                <a:latin typeface="Tw Cen MT" pitchFamily="34" charset="0"/>
              </a:rPr>
              <a:t>loop</a:t>
            </a:r>
            <a:r>
              <a:rPr lang="en-US" sz="1800" dirty="0" smtClean="0">
                <a:latin typeface="Tw Cen MT" pitchFamily="34" charset="0"/>
              </a:rPr>
              <a:t> to compute    </a:t>
            </a:r>
            <a:r>
              <a:rPr lang="en-US" sz="1800" dirty="0">
                <a:latin typeface="Tw Cen MT" pitchFamily="34" charset="0"/>
              </a:rPr>
              <a:t>1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>
                <a:latin typeface="Tw Cen MT" pitchFamily="34" charset="0"/>
              </a:rPr>
              <a:t>  plus  2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>
                <a:latin typeface="Tw Cen MT" pitchFamily="34" charset="0"/>
              </a:rPr>
              <a:t>  plus  3</a:t>
            </a:r>
            <a:r>
              <a:rPr lang="en-US" sz="1800" baseline="30000" dirty="0">
                <a:latin typeface="Tw Cen MT" pitchFamily="34" charset="0"/>
              </a:rPr>
              <a:t>2</a:t>
            </a:r>
            <a:r>
              <a:rPr lang="en-US" sz="1800" dirty="0">
                <a:latin typeface="Tw Cen MT" pitchFamily="34" charset="0"/>
              </a:rPr>
              <a:t>  plus  …  plus  </a:t>
            </a:r>
            <a:r>
              <a:rPr lang="en-US" sz="1800" dirty="0" smtClean="0">
                <a:latin typeface="Tw Cen MT" pitchFamily="34" charset="0"/>
              </a:rPr>
              <a:t>1000</a:t>
            </a:r>
            <a:r>
              <a:rPr lang="en-US" sz="1800" baseline="30000" dirty="0" smtClean="0">
                <a:latin typeface="Tw Cen MT" pitchFamily="34" charset="0"/>
              </a:rPr>
              <a:t>2</a:t>
            </a: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953001" y="2259414"/>
            <a:ext cx="1904999" cy="27845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</a:pPr>
            <a:endParaRPr lang="en-US" sz="1200" b="1" dirty="0" smtClean="0">
              <a:solidFill>
                <a:srgbClr val="7030A0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</a:pPr>
            <a:r>
              <a:rPr lang="en-US" sz="1200" b="1" dirty="0" smtClean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starts at 0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becomes   1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 5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14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30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55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 pitchFamily="49" charset="0"/>
                <a:ea typeface="Calibri"/>
                <a:cs typeface="Consolas" pitchFamily="49" charset="0"/>
              </a:rPr>
              <a:t>total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becomes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91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...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050" dirty="0"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33600" y="1236460"/>
            <a:ext cx="5257800" cy="8780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starts at zero</a:t>
            </a:r>
            <a:endParaRPr lang="en-US" sz="12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Loop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times: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becomes </a:t>
            </a:r>
            <a:r>
              <a:rPr lang="en-US" sz="1200" i="1" dirty="0" smtClean="0">
                <a:solidFill>
                  <a:srgbClr val="0070C0"/>
                </a:solidFill>
                <a:latin typeface="Consolas"/>
              </a:rPr>
              <a:t>what it was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+ </a:t>
            </a:r>
            <a:r>
              <a:rPr lang="en-US" sz="1200" i="1" dirty="0">
                <a:solidFill>
                  <a:srgbClr val="0070C0"/>
                </a:solidFill>
                <a:latin typeface="Consolas"/>
              </a:rPr>
              <a:t>next item to add to total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503846" y="2343151"/>
            <a:ext cx="3372954" cy="26170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</a:pPr>
            <a:endParaRPr lang="en-US" sz="1200" b="1" dirty="0" smtClean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1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1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4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3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9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4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16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5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25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We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add in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6</a:t>
            </a:r>
            <a:r>
              <a:rPr lang="en-US" sz="1200" b="1" baseline="30000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(which is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36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), </a:t>
            </a: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so ...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200" b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  and so forth</a:t>
            </a:r>
            <a:endParaRPr lang="en-US" sz="1200" b="1" dirty="0">
              <a:solidFill>
                <a:schemeClr val="tx1"/>
              </a:solidFill>
              <a:latin typeface="Consolas" pitchFamily="49" charset="0"/>
              <a:ea typeface="Calibri"/>
              <a:cs typeface="Consolas" pitchFamily="49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endParaRPr lang="en-US" sz="1050" dirty="0">
              <a:ea typeface="Calibri"/>
              <a:cs typeface="Times New Roman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667500" y="2419350"/>
            <a:ext cx="6477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561923" y="26479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72000" y="30289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72000" y="34099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638123" y="37147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638123" y="40957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648200" y="4476750"/>
            <a:ext cx="467277" cy="76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96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37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 </a:t>
            </a:r>
            <a:r>
              <a:rPr lang="en-US" sz="2800" b="1" i="1" dirty="0" smtClean="0">
                <a:solidFill>
                  <a:srgbClr val="FF0000"/>
                </a:solidFill>
                <a:latin typeface="Tw Cen MT" pitchFamily="34" charset="0"/>
              </a:rPr>
              <a:t>for summing</a:t>
            </a:r>
            <a:r>
              <a:rPr lang="en-US" sz="2800" b="1" dirty="0" smtClean="0">
                <a:latin typeface="Tw Cen MT" pitchFamily="34" charset="0"/>
              </a:rPr>
              <a:t>, </a:t>
            </a:r>
            <a:r>
              <a:rPr lang="en-US" sz="2800" b="1" dirty="0" smtClean="0">
                <a:latin typeface="Tw Cen MT" pitchFamily="34" charset="0"/>
              </a:rPr>
              <a:t>in Python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This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summing</a:t>
            </a:r>
            <a:r>
              <a:rPr lang="en-US" sz="1800" dirty="0" smtClean="0">
                <a:latin typeface="Tw Cen MT" pitchFamily="34" charset="0"/>
              </a:rPr>
              <a:t> version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of the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Accumulator Pattern</a:t>
            </a:r>
            <a:r>
              <a:rPr lang="en-US" sz="1800" dirty="0" smtClean="0">
                <a:latin typeface="Tw Cen MT" pitchFamily="34" charset="0"/>
              </a:rPr>
              <a:t>,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applied to this problem of summing squares,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is written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in Python </a:t>
            </a:r>
            <a:r>
              <a:rPr lang="en-US" sz="1800" dirty="0" smtClean="0">
                <a:latin typeface="Tw Cen MT" pitchFamily="34" charset="0"/>
              </a:rPr>
              <a:t>like this: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dirty="0" smtClean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3183838"/>
            <a:ext cx="3581400" cy="9905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total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total = total + (k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</a:t>
            </a:r>
            <a:endParaRPr lang="en-US" sz="1200" dirty="0">
              <a:effectLst/>
              <a:ea typeface="Calibri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819150"/>
            <a:ext cx="5257800" cy="8780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starts at zero</a:t>
            </a:r>
            <a:endParaRPr lang="en-US" sz="12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200" dirty="0" smtClean="0">
                <a:solidFill>
                  <a:srgbClr val="0000FF"/>
                </a:solidFill>
                <a:latin typeface="Consolas"/>
              </a:rPr>
              <a:t>Loop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>
                <a:solidFill>
                  <a:srgbClr val="800000"/>
                </a:solidFill>
                <a:latin typeface="Consolas"/>
              </a:rPr>
              <a:t>times:</a:t>
            </a: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200" b="1" dirty="0">
                <a:solidFill>
                  <a:srgbClr val="7030A0"/>
                </a:solidFill>
                <a:latin typeface="Consolas"/>
              </a:rPr>
              <a:t>total</a:t>
            </a:r>
            <a:r>
              <a:rPr lang="en-US" sz="12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becomes </a:t>
            </a:r>
            <a:r>
              <a:rPr lang="en-US" sz="1200" i="1" dirty="0" smtClean="0">
                <a:solidFill>
                  <a:srgbClr val="0070C0"/>
                </a:solidFill>
                <a:latin typeface="Consolas"/>
              </a:rPr>
              <a:t>what it was </a:t>
            </a:r>
            <a:r>
              <a:rPr lang="en-US" sz="1200" dirty="0" smtClean="0">
                <a:solidFill>
                  <a:srgbClr val="000000"/>
                </a:solidFill>
                <a:latin typeface="Consolas"/>
              </a:rPr>
              <a:t>+ </a:t>
            </a:r>
            <a:r>
              <a:rPr lang="en-US" sz="1200" i="1" dirty="0">
                <a:solidFill>
                  <a:srgbClr val="0070C0"/>
                </a:solidFill>
                <a:latin typeface="Consolas"/>
              </a:rPr>
              <a:t>next item to add to total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43600" y="3183838"/>
            <a:ext cx="2895600" cy="126810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Inside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loop, put: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	total = total + ...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Lousy mathematics, but great computer science!  Read  </a:t>
            </a:r>
            <a:r>
              <a:rPr lang="en-US" sz="1200" b="1" dirty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=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   as “becomes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”.</a:t>
            </a:r>
            <a:endParaRPr lang="en-US" sz="1200" b="1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43600" y="2419350"/>
            <a:ext cx="2895600" cy="6736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variable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, which we chose to call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,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and initialize that variable to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0 </a:t>
            </a: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before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</a:t>
            </a:r>
            <a:endParaRPr lang="en-US" sz="1100" dirty="0">
              <a:solidFill>
                <a:srgbClr val="0070C0"/>
              </a:solidFill>
              <a:effectLst/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43600" y="1896426"/>
            <a:ext cx="2895600" cy="41882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range</a:t>
            </a:r>
            <a:r>
              <a:rPr lang="en-US" sz="1200" b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 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expression in a  </a:t>
            </a:r>
            <a:r>
              <a:rPr lang="en-US" sz="1200" b="1" i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for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loop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966791" y="4552950"/>
            <a:ext cx="2895600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After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the loop ends, the variable 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has as its value the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accumulated sum!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201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8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458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 – for </a:t>
            </a:r>
            <a:r>
              <a:rPr lang="en-US" sz="2800" b="1" i="1" dirty="0" smtClean="0">
                <a:solidFill>
                  <a:srgbClr val="FF0000"/>
                </a:solidFill>
                <a:latin typeface="Tw Cen MT" pitchFamily="34" charset="0"/>
              </a:rPr>
              <a:t>Counting</a:t>
            </a:r>
            <a:endParaRPr lang="en-US" sz="2800" b="1" i="1" dirty="0" smtClean="0">
              <a:solidFill>
                <a:srgbClr val="FF0000"/>
              </a:solidFill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dirty="0" smtClean="0">
                <a:latin typeface="Tw Cen MT" pitchFamily="34" charset="0"/>
              </a:rPr>
              <a:t>Motivating Example: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Suppose that you want to count how many of the integers from 1 to 1000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b="1" i="1" dirty="0" smtClean="0">
                <a:solidFill>
                  <a:srgbClr val="FF0000"/>
                </a:solidFill>
                <a:latin typeface="Tw Cen MT" pitchFamily="34" charset="0"/>
              </a:rPr>
              <a:t>have a positive cosine</a:t>
            </a:r>
          </a:p>
          <a:p>
            <a:pPr>
              <a:spcBef>
                <a:spcPts val="200"/>
              </a:spcBef>
            </a:pPr>
            <a:r>
              <a:rPr lang="en-US" sz="1800" dirty="0" smtClean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cosine(1) is about 0.54, so we have one integer that has a positive cosine so far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cosine(2) </a:t>
            </a:r>
            <a:r>
              <a:rPr lang="en-US" sz="1400" dirty="0">
                <a:latin typeface="Tw Cen MT" pitchFamily="34" charset="0"/>
              </a:rPr>
              <a:t>is about </a:t>
            </a:r>
            <a:r>
              <a:rPr lang="en-US" sz="1400" dirty="0" smtClean="0">
                <a:latin typeface="Tw Cen MT" pitchFamily="34" charset="0"/>
              </a:rPr>
              <a:t>-0.42, </a:t>
            </a:r>
            <a:r>
              <a:rPr lang="en-US" sz="1400" dirty="0">
                <a:latin typeface="Tw Cen MT" pitchFamily="34" charset="0"/>
              </a:rPr>
              <a:t>so </a:t>
            </a:r>
            <a:r>
              <a:rPr lang="en-US" sz="1400" dirty="0" smtClean="0">
                <a:latin typeface="Tw Cen MT" pitchFamily="34" charset="0"/>
              </a:rPr>
              <a:t>Nope, its cosine is not positive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cosine(3) </a:t>
            </a:r>
            <a:r>
              <a:rPr lang="en-US" sz="1400" dirty="0">
                <a:latin typeface="Tw Cen MT" pitchFamily="34" charset="0"/>
              </a:rPr>
              <a:t>is about -</a:t>
            </a:r>
            <a:r>
              <a:rPr lang="en-US" sz="1400" dirty="0" smtClean="0">
                <a:latin typeface="Tw Cen MT" pitchFamily="34" charset="0"/>
              </a:rPr>
              <a:t>0.99, </a:t>
            </a:r>
            <a:r>
              <a:rPr lang="en-US" sz="1400" dirty="0">
                <a:latin typeface="Tw Cen MT" pitchFamily="34" charset="0"/>
              </a:rPr>
              <a:t>so Nope, its cosine is not positive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cosine(4) </a:t>
            </a:r>
            <a:r>
              <a:rPr lang="en-US" sz="1400" dirty="0">
                <a:latin typeface="Tw Cen MT" pitchFamily="34" charset="0"/>
              </a:rPr>
              <a:t>is about -</a:t>
            </a:r>
            <a:r>
              <a:rPr lang="en-US" sz="1400" dirty="0" smtClean="0">
                <a:latin typeface="Tw Cen MT" pitchFamily="34" charset="0"/>
              </a:rPr>
              <a:t>0.65, </a:t>
            </a:r>
            <a:r>
              <a:rPr lang="en-US" sz="1400" dirty="0">
                <a:latin typeface="Tw Cen MT" pitchFamily="34" charset="0"/>
              </a:rPr>
              <a:t>so Nope, its cosine is not positive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cosine(5) </a:t>
            </a:r>
            <a:r>
              <a:rPr lang="en-US" sz="1400" dirty="0">
                <a:latin typeface="Tw Cen MT" pitchFamily="34" charset="0"/>
              </a:rPr>
              <a:t>is about </a:t>
            </a:r>
            <a:r>
              <a:rPr lang="en-US" sz="1400" dirty="0" smtClean="0">
                <a:latin typeface="Tw Cen MT" pitchFamily="34" charset="0"/>
              </a:rPr>
              <a:t>0.28, </a:t>
            </a:r>
            <a:r>
              <a:rPr lang="en-US" sz="1400" dirty="0">
                <a:latin typeface="Tw Cen MT" pitchFamily="34" charset="0"/>
              </a:rPr>
              <a:t>so </a:t>
            </a:r>
            <a:r>
              <a:rPr lang="en-US" sz="1400" dirty="0" smtClean="0">
                <a:latin typeface="Tw Cen MT" pitchFamily="34" charset="0"/>
              </a:rPr>
              <a:t>we have another integer that has a positive cosine, that makes 2</a:t>
            </a:r>
          </a:p>
          <a:p>
            <a:pPr>
              <a:spcBef>
                <a:spcPts val="200"/>
              </a:spcBef>
            </a:pPr>
            <a:r>
              <a:rPr lang="en-US" sz="18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cosine(6) </a:t>
            </a:r>
            <a:r>
              <a:rPr lang="en-US" sz="1400" dirty="0">
                <a:latin typeface="Tw Cen MT" pitchFamily="34" charset="0"/>
              </a:rPr>
              <a:t>is about </a:t>
            </a:r>
            <a:r>
              <a:rPr lang="en-US" sz="1400" dirty="0" smtClean="0">
                <a:latin typeface="Tw Cen MT" pitchFamily="34" charset="0"/>
              </a:rPr>
              <a:t>0.96, </a:t>
            </a:r>
            <a:r>
              <a:rPr lang="en-US" sz="1400" dirty="0">
                <a:latin typeface="Tw Cen MT" pitchFamily="34" charset="0"/>
              </a:rPr>
              <a:t>so we have another integer that has a positive cosine, that makes </a:t>
            </a:r>
            <a:r>
              <a:rPr lang="en-US" sz="1400" dirty="0" smtClean="0">
                <a:latin typeface="Tw Cen MT" pitchFamily="34" charset="0"/>
              </a:rPr>
              <a:t>3</a:t>
            </a:r>
            <a:endParaRPr lang="en-US" sz="1400" dirty="0">
              <a:latin typeface="Tw Cen MT" pitchFamily="34" charset="0"/>
            </a:endParaRP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cosine(7) </a:t>
            </a:r>
            <a:r>
              <a:rPr lang="en-US" sz="1400" dirty="0">
                <a:latin typeface="Tw Cen MT" pitchFamily="34" charset="0"/>
              </a:rPr>
              <a:t>is about </a:t>
            </a:r>
            <a:r>
              <a:rPr lang="en-US" sz="1400" dirty="0" smtClean="0">
                <a:latin typeface="Tw Cen MT" pitchFamily="34" charset="0"/>
              </a:rPr>
              <a:t>0.75, </a:t>
            </a:r>
            <a:r>
              <a:rPr lang="en-US" sz="1400" dirty="0">
                <a:latin typeface="Tw Cen MT" pitchFamily="34" charset="0"/>
              </a:rPr>
              <a:t>so we have another integer that has a positive cosine, that makes </a:t>
            </a:r>
            <a:r>
              <a:rPr lang="en-US" sz="1400" dirty="0" smtClean="0">
                <a:latin typeface="Tw Cen MT" pitchFamily="34" charset="0"/>
              </a:rPr>
              <a:t>4</a:t>
            </a:r>
            <a:endParaRPr lang="en-US" sz="1400" dirty="0">
              <a:latin typeface="Tw Cen MT" pitchFamily="34" charset="0"/>
            </a:endParaRP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cosine(8) </a:t>
            </a:r>
            <a:r>
              <a:rPr lang="en-US" sz="1400" dirty="0">
                <a:latin typeface="Tw Cen MT" pitchFamily="34" charset="0"/>
              </a:rPr>
              <a:t>is about -</a:t>
            </a:r>
            <a:r>
              <a:rPr lang="en-US" sz="1400" dirty="0" smtClean="0">
                <a:latin typeface="Tw Cen MT" pitchFamily="34" charset="0"/>
              </a:rPr>
              <a:t>0.15, </a:t>
            </a:r>
            <a:r>
              <a:rPr lang="en-US" sz="1400" dirty="0">
                <a:latin typeface="Tw Cen MT" pitchFamily="34" charset="0"/>
              </a:rPr>
              <a:t>so Nope, its cosine is not </a:t>
            </a:r>
            <a:r>
              <a:rPr lang="en-US" sz="1400" dirty="0" smtClean="0">
                <a:latin typeface="Tw Cen MT" pitchFamily="34" charset="0"/>
              </a:rPr>
              <a:t>positive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cosine(9) </a:t>
            </a:r>
            <a:r>
              <a:rPr lang="en-US" sz="1400" dirty="0">
                <a:latin typeface="Tw Cen MT" pitchFamily="34" charset="0"/>
              </a:rPr>
              <a:t>is about -</a:t>
            </a:r>
            <a:r>
              <a:rPr lang="en-US" sz="1400" dirty="0" smtClean="0">
                <a:latin typeface="Tw Cen MT" pitchFamily="34" charset="0"/>
              </a:rPr>
              <a:t>0.91, </a:t>
            </a:r>
            <a:r>
              <a:rPr lang="en-US" sz="1400" dirty="0">
                <a:latin typeface="Tw Cen MT" pitchFamily="34" charset="0"/>
              </a:rPr>
              <a:t>so Nope, its cosine is not positive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cosine(10) </a:t>
            </a:r>
            <a:r>
              <a:rPr lang="en-US" sz="1400" dirty="0">
                <a:latin typeface="Tw Cen MT" pitchFamily="34" charset="0"/>
              </a:rPr>
              <a:t>is about -</a:t>
            </a:r>
            <a:r>
              <a:rPr lang="en-US" sz="1400" dirty="0" smtClean="0">
                <a:latin typeface="Tw Cen MT" pitchFamily="34" charset="0"/>
              </a:rPr>
              <a:t>0.84, </a:t>
            </a:r>
            <a:r>
              <a:rPr lang="en-US" sz="1400" dirty="0">
                <a:latin typeface="Tw Cen MT" pitchFamily="34" charset="0"/>
              </a:rPr>
              <a:t>so Nope, its cosine is not positive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smtClean="0">
                <a:latin typeface="Tw Cen MT" pitchFamily="34" charset="0"/>
              </a:rPr>
              <a:t>cosine(11) </a:t>
            </a:r>
            <a:r>
              <a:rPr lang="en-US" sz="1400" dirty="0">
                <a:latin typeface="Tw Cen MT" pitchFamily="34" charset="0"/>
              </a:rPr>
              <a:t>is about </a:t>
            </a:r>
            <a:r>
              <a:rPr lang="en-US" sz="1400" dirty="0" smtClean="0">
                <a:latin typeface="Tw Cen MT" pitchFamily="34" charset="0"/>
              </a:rPr>
              <a:t>0.004, </a:t>
            </a:r>
            <a:r>
              <a:rPr lang="en-US" sz="1400" dirty="0">
                <a:latin typeface="Tw Cen MT" pitchFamily="34" charset="0"/>
              </a:rPr>
              <a:t>so we have another integer that has a positive cosine, that makes </a:t>
            </a:r>
            <a:r>
              <a:rPr lang="en-US" sz="1400" dirty="0" smtClean="0">
                <a:latin typeface="Tw Cen MT" pitchFamily="34" charset="0"/>
              </a:rPr>
              <a:t>5</a:t>
            </a:r>
          </a:p>
          <a:p>
            <a:pPr>
              <a:spcBef>
                <a:spcPts val="200"/>
              </a:spcBef>
            </a:pPr>
            <a:r>
              <a:rPr lang="en-US" sz="1400" dirty="0">
                <a:latin typeface="Tw Cen MT" pitchFamily="34" charset="0"/>
              </a:rPr>
              <a:t>	</a:t>
            </a:r>
            <a:r>
              <a:rPr lang="en-US" sz="1400" dirty="0" err="1" smtClean="0">
                <a:latin typeface="Tw Cen MT" pitchFamily="34" charset="0"/>
              </a:rPr>
              <a:t>etc</a:t>
            </a:r>
            <a:endParaRPr lang="en-US" sz="1400" dirty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0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304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 – for </a:t>
            </a:r>
            <a:r>
              <a:rPr lang="en-US" sz="2800" b="1" i="1" dirty="0" smtClean="0">
                <a:solidFill>
                  <a:srgbClr val="FF0000"/>
                </a:solidFill>
                <a:latin typeface="Tw Cen MT" pitchFamily="34" charset="0"/>
              </a:rPr>
              <a:t>Counting</a:t>
            </a:r>
            <a:endParaRPr lang="en-US" sz="2800" b="1" i="1" dirty="0" smtClean="0">
              <a:solidFill>
                <a:srgbClr val="FF0000"/>
              </a:solidFill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dirty="0" smtClean="0">
                <a:latin typeface="Tw Cen MT" pitchFamily="34" charset="0"/>
              </a:rPr>
              <a:t>Motivating Example: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Suppose that you want to count how many of the integers from 1 to 1000</a:t>
            </a:r>
            <a:br>
              <a:rPr lang="en-US" sz="1800" dirty="0">
                <a:latin typeface="Tw Cen MT" pitchFamily="34" charset="0"/>
              </a:rPr>
            </a:br>
            <a:r>
              <a:rPr lang="en-US" sz="1800" b="1" i="1" dirty="0">
                <a:solidFill>
                  <a:srgbClr val="FF0000"/>
                </a:solidFill>
                <a:latin typeface="Tw Cen MT" pitchFamily="34" charset="0"/>
              </a:rPr>
              <a:t>have a positive cosine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How would you modify this summing code to accomplish the above?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Answer:</a:t>
            </a:r>
            <a:endParaRPr lang="en-US" sz="1800" dirty="0"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2199701"/>
            <a:ext cx="3581400" cy="9905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total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total = total + (k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</a:t>
            </a:r>
            <a:endParaRPr lang="en-US" sz="1200" dirty="0">
              <a:effectLst/>
              <a:ea typeface="Calibri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3417404"/>
            <a:ext cx="3581400" cy="12423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total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total = total + (k + 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2</a:t>
            </a:r>
            <a:endParaRPr lang="en-US" sz="1200" dirty="0"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total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total + (k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2</a:t>
            </a:r>
            <a:endParaRPr lang="en-US" sz="1400" dirty="0">
              <a:solidFill>
                <a:srgbClr val="800000"/>
              </a:solidFill>
              <a:latin typeface="Consola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417404"/>
            <a:ext cx="3581400" cy="1241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onsolas"/>
              </a:rPr>
              <a:t>count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endParaRPr lang="en-US" sz="1400" dirty="0" smtClean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srgbClr val="FF0000"/>
                </a:solidFill>
                <a:latin typeface="Consolas"/>
              </a:rPr>
              <a:t>if </a:t>
            </a:r>
            <a:r>
              <a:rPr lang="en-US" sz="1400" dirty="0" err="1" smtClean="0">
                <a:solidFill>
                  <a:schemeClr val="tx1"/>
                </a:solidFill>
                <a:latin typeface="Consolas"/>
              </a:rPr>
              <a:t>math.cos</a:t>
            </a:r>
            <a:r>
              <a:rPr lang="en-US" sz="1400" dirty="0" smtClean="0">
                <a:solidFill>
                  <a:schemeClr val="tx1"/>
                </a:solidFill>
                <a:latin typeface="Consolas"/>
              </a:rPr>
              <a:t>(k + 1) &gt; 0:</a:t>
            </a:r>
            <a:endParaRPr lang="en-US" sz="1400" dirty="0">
              <a:solidFill>
                <a:schemeClr val="tx1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srgbClr val="FF0000"/>
                </a:solidFill>
                <a:latin typeface="Consolas"/>
              </a:rPr>
              <a:t>count = count + 1</a:t>
            </a:r>
            <a:endParaRPr lang="en-US" sz="1200" dirty="0">
              <a:solidFill>
                <a:srgbClr val="FF000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840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 animBg="1"/>
      <p:bldP spid="4" grpId="0" uiExpan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4044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 </a:t>
            </a:r>
            <a:r>
              <a:rPr lang="en-US" sz="2800" b="1" i="1" dirty="0" smtClean="0">
                <a:solidFill>
                  <a:srgbClr val="FF0000"/>
                </a:solidFill>
                <a:latin typeface="Tw Cen MT" pitchFamily="34" charset="0"/>
              </a:rPr>
              <a:t>for summing/counting</a:t>
            </a:r>
            <a:r>
              <a:rPr lang="en-US" sz="2800" b="1" dirty="0" smtClean="0">
                <a:latin typeface="Tw Cen MT" pitchFamily="34" charset="0"/>
              </a:rPr>
              <a:t>, </a:t>
            </a:r>
            <a:r>
              <a:rPr lang="en-US" sz="2800" b="1" dirty="0" smtClean="0">
                <a:latin typeface="Tw Cen MT" pitchFamily="34" charset="0"/>
              </a:rPr>
              <a:t>in </a:t>
            </a:r>
            <a:r>
              <a:rPr lang="en-US" sz="2800" b="1" dirty="0" smtClean="0">
                <a:latin typeface="Tw Cen MT" pitchFamily="34" charset="0"/>
              </a:rPr>
              <a:t>Python</a:t>
            </a: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The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summing</a:t>
            </a:r>
            <a:r>
              <a:rPr lang="en-US" sz="1800" dirty="0" smtClean="0">
                <a:latin typeface="Tw Cen MT" pitchFamily="34" charset="0"/>
              </a:rPr>
              <a:t> </a:t>
            </a:r>
            <a:r>
              <a:rPr lang="en-US" sz="1800" dirty="0" smtClean="0">
                <a:latin typeface="Tw Cen MT" pitchFamily="34" charset="0"/>
              </a:rPr>
              <a:t>version of </a:t>
            </a:r>
            <a:r>
              <a:rPr lang="en-US" sz="1800" dirty="0" smtClean="0">
                <a:latin typeface="Tw Cen MT" pitchFamily="34" charset="0"/>
              </a:rPr>
              <a:t>the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Accumulator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Pattern</a:t>
            </a:r>
            <a:r>
              <a:rPr lang="en-US" sz="1800" dirty="0" smtClean="0">
                <a:latin typeface="Tw Cen MT" pitchFamily="34" charset="0"/>
              </a:rPr>
              <a:t>, applied </a:t>
            </a:r>
            <a:r>
              <a:rPr lang="en-US" sz="1800" dirty="0" smtClean="0">
                <a:latin typeface="Tw Cen MT" pitchFamily="34" charset="0"/>
              </a:rPr>
              <a:t>to this problem of summing </a:t>
            </a:r>
            <a:r>
              <a:rPr lang="en-US" sz="1800" dirty="0" smtClean="0">
                <a:latin typeface="Tw Cen MT" pitchFamily="34" charset="0"/>
              </a:rPr>
              <a:t>squares,</a:t>
            </a:r>
            <a:r>
              <a:rPr lang="en-US" sz="1800" dirty="0">
                <a:latin typeface="Tw Cen MT" pitchFamily="34" charset="0"/>
              </a:rPr>
              <a:t> </a:t>
            </a:r>
            <a:r>
              <a:rPr lang="en-US" sz="1800" dirty="0" smtClean="0">
                <a:latin typeface="Tw Cen MT" pitchFamily="34" charset="0"/>
              </a:rPr>
              <a:t>is </a:t>
            </a:r>
            <a:r>
              <a:rPr lang="en-US" sz="1800" dirty="0" smtClean="0">
                <a:latin typeface="Tw Cen MT" pitchFamily="34" charset="0"/>
              </a:rPr>
              <a:t>written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in Python </a:t>
            </a:r>
            <a:r>
              <a:rPr lang="en-US" sz="1800" dirty="0" smtClean="0">
                <a:latin typeface="Tw Cen MT" pitchFamily="34" charset="0"/>
              </a:rPr>
              <a:t>like this: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dirty="0" smtClean="0">
              <a:latin typeface="Tw Cen MT" pitchFamily="34" charset="0"/>
            </a:endParaRPr>
          </a:p>
          <a:p>
            <a:pPr marL="182880" indent="-18288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The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counting </a:t>
            </a:r>
            <a:r>
              <a:rPr lang="en-US" sz="1800" dirty="0" smtClean="0">
                <a:latin typeface="Tw Cen MT" pitchFamily="34" charset="0"/>
              </a:rPr>
              <a:t>version </a:t>
            </a:r>
            <a:r>
              <a:rPr lang="en-US" sz="1800" dirty="0">
                <a:latin typeface="Tw Cen MT" pitchFamily="34" charset="0"/>
              </a:rPr>
              <a:t>of the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Accumulator Pattern</a:t>
            </a:r>
            <a:r>
              <a:rPr lang="en-US" sz="1800" dirty="0">
                <a:latin typeface="Tw Cen MT" pitchFamily="34" charset="0"/>
              </a:rPr>
              <a:t>, </a:t>
            </a:r>
            <a:br>
              <a:rPr lang="en-US" sz="1800" dirty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applied </a:t>
            </a:r>
            <a:r>
              <a:rPr lang="en-US" sz="1800" dirty="0">
                <a:latin typeface="Tw Cen MT" pitchFamily="34" charset="0"/>
              </a:rPr>
              <a:t>to this problem of </a:t>
            </a:r>
            <a:r>
              <a:rPr lang="en-US" sz="1800" dirty="0" smtClean="0">
                <a:latin typeface="Tw Cen MT" pitchFamily="34" charset="0"/>
              </a:rPr>
              <a:t>counting how many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integers have positive cosines, is </a:t>
            </a:r>
            <a:r>
              <a:rPr lang="en-US" sz="1800" dirty="0">
                <a:latin typeface="Tw Cen MT" pitchFamily="34" charset="0"/>
              </a:rPr>
              <a:t>written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in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Python</a:t>
            </a:r>
            <a:b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like </a:t>
            </a:r>
            <a:r>
              <a:rPr lang="en-US" sz="1800" dirty="0">
                <a:latin typeface="Tw Cen MT" pitchFamily="34" charset="0"/>
              </a:rPr>
              <a:t>this: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02294" y="1539237"/>
            <a:ext cx="3581400" cy="9905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total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total = total + (k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</a:t>
            </a:r>
            <a:endParaRPr lang="en-US" sz="1200" dirty="0">
              <a:effectLst/>
              <a:ea typeface="Calibri"/>
              <a:cs typeface="Times New Roman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20443" y="2860539"/>
            <a:ext cx="2895600" cy="165159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Inside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loop, put: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	total = total + </a:t>
            </a: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...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	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count = count + 1</a:t>
            </a:r>
            <a:endParaRPr lang="en-US" sz="1200" b="1" dirty="0" smtClean="0">
              <a:solidFill>
                <a:srgbClr val="0070C0"/>
              </a:solidFill>
              <a:effectLst/>
              <a:latin typeface="Consolas" pitchFamily="49" charset="0"/>
              <a:ea typeface="Calibri"/>
              <a:cs typeface="Consolas" pitchFamily="49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Lousy mathematics, but great computer science!  Read  </a:t>
            </a:r>
            <a:r>
              <a:rPr lang="en-US" sz="1200" b="1" dirty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=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   as “becomes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”.</a:t>
            </a:r>
            <a:endParaRPr lang="en-US" sz="1200" b="1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20443" y="1953539"/>
            <a:ext cx="2895600" cy="6736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variable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, which we chose to call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total/count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, 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and initialize that variable to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0 </a:t>
            </a: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before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</a:t>
            </a:r>
            <a:endParaRPr lang="en-US" sz="1100" dirty="0">
              <a:solidFill>
                <a:srgbClr val="0070C0"/>
              </a:solidFill>
              <a:effectLst/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720443" y="1292536"/>
            <a:ext cx="2895600" cy="41882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range</a:t>
            </a:r>
            <a:r>
              <a:rPr lang="en-US" sz="1200" b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 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expression in a  </a:t>
            </a:r>
            <a:r>
              <a:rPr lang="en-US" sz="1200" b="1" i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for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loop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966791" y="4552950"/>
            <a:ext cx="2895600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After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the loop ends, the variable  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total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has as its value the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accumulated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value!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3657601"/>
            <a:ext cx="3037923" cy="13525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c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ount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math.cos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(k + 1) &gt;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   count = count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5833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 animBg="1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523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 – for </a:t>
            </a:r>
            <a:r>
              <a:rPr lang="en-US" sz="2800" b="1" i="1" dirty="0" smtClean="0">
                <a:solidFill>
                  <a:srgbClr val="FF0000"/>
                </a:solidFill>
                <a:latin typeface="Tw Cen MT" pitchFamily="34" charset="0"/>
              </a:rPr>
              <a:t>Graphical Accumulation</a:t>
            </a:r>
            <a:endParaRPr lang="en-US" sz="2800" b="1" i="1" dirty="0" smtClean="0">
              <a:solidFill>
                <a:srgbClr val="FF0000"/>
              </a:solidFill>
              <a:latin typeface="Tw Cen M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182438"/>
            <a:ext cx="4495800" cy="32943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window =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zg.GraphWin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400" i="1" dirty="0">
                <a:solidFill>
                  <a:srgbClr val="00AA00"/>
                </a:solidFill>
                <a:latin typeface="Consolas"/>
              </a:rPr>
              <a:t>'Circles'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US" sz="1400" i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300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US" sz="1400" i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endParaRPr lang="en-US" sz="1400" i="1" dirty="0">
              <a:solidFill>
                <a:srgbClr val="000000"/>
              </a:solidFill>
              <a:latin typeface="Consolas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250</a:t>
            </a:r>
            <a:endParaRPr lang="en-US" sz="1400" dirty="0" smtClean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y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0</a:t>
            </a:r>
            <a:endParaRPr lang="en-US" sz="14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7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center =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zg.Point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(x, y)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circle =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zg.Circle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(center,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  <a:cs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  <a:cs typeface="Times New Roman"/>
              </a:rPr>
              <a:t>circle.setFill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('green')</a:t>
            </a:r>
            <a:endParaRPr lang="en-US" sz="1400" dirty="0" smtClean="0">
              <a:solidFill>
                <a:srgbClr val="000000"/>
              </a:solidFill>
              <a:latin typeface="Consolas"/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  <a:cs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  <a:cs typeface="Times New Roman"/>
              </a:rPr>
              <a:t>circle.draw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(window)</a:t>
            </a:r>
          </a:p>
          <a:p>
            <a:pPr>
              <a:spcBef>
                <a:spcPts val="300"/>
              </a:spcBef>
            </a:pPr>
            <a:endParaRPr lang="en-US" sz="1400" dirty="0">
              <a:solidFill>
                <a:srgbClr val="000000"/>
              </a:solidFill>
              <a:latin typeface="Consolas"/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 x = x –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30</a:t>
            </a:r>
            <a:endParaRPr lang="en-US" sz="1400" dirty="0" smtClean="0">
              <a:solidFill>
                <a:srgbClr val="000000"/>
              </a:solidFill>
              <a:latin typeface="Consolas"/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  <a:cs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y = y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20</a:t>
            </a:r>
            <a:endParaRPr lang="en-US" sz="1400" dirty="0" smtClean="0">
              <a:solidFill>
                <a:srgbClr val="000000"/>
              </a:solidFill>
              <a:latin typeface="Consolas"/>
              <a:cs typeface="Times New Roman"/>
            </a:endParaRPr>
          </a:p>
        </p:txBody>
      </p:sp>
      <p:pic>
        <p:nvPicPr>
          <p:cNvPr id="1026" name="Picture 2" descr="C:\Users\mutchler\AppData\Local\Temp\SNAGHTML395639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478" y="1581150"/>
            <a:ext cx="30480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7897586" y="2266950"/>
            <a:ext cx="8382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7574564" y="2495550"/>
            <a:ext cx="8382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6172200" y="3486150"/>
            <a:ext cx="8382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7255329" y="2686050"/>
            <a:ext cx="8382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56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2400" y="268272"/>
            <a:ext cx="4876800" cy="54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2800" b="1" dirty="0" smtClean="0">
                <a:latin typeface="Tw Cen MT" pitchFamily="34" charset="0"/>
              </a:rPr>
              <a:t>The Accumulator </a:t>
            </a:r>
            <a:r>
              <a:rPr lang="en-US" sz="2800" b="1" dirty="0" smtClean="0">
                <a:latin typeface="Tw Cen MT" pitchFamily="34" charset="0"/>
              </a:rPr>
              <a:t>Pattern</a:t>
            </a:r>
            <a:endParaRPr lang="en-US" sz="1800" dirty="0" smtClean="0">
              <a:latin typeface="Tw Cen M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332" y="301937"/>
            <a:ext cx="3581400" cy="9905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total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total = total + (k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 **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</a:t>
            </a:r>
            <a:endParaRPr lang="en-US" sz="1200" dirty="0">
              <a:effectLst/>
              <a:ea typeface="Calibri"/>
              <a:cs typeface="Times New Roman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757461" y="3755253"/>
            <a:ext cx="4191000" cy="41289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Inside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the loop,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put:        </a:t>
            </a:r>
            <a:r>
              <a:rPr lang="en-US" sz="1200" b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variable = variable + ...</a:t>
            </a:r>
            <a:endParaRPr lang="en-US" sz="1200" b="1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953000" y="2843411"/>
            <a:ext cx="2895600" cy="6736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variable</a:t>
            </a:r>
            <a:r>
              <a:rPr lang="en-US" sz="1200" b="1" dirty="0">
                <a:solidFill>
                  <a:schemeClr val="tx1"/>
                </a:solidFill>
                <a:ea typeface="Calibri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and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initialize that variable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to something </a:t>
            </a:r>
            <a:r>
              <a:rPr lang="en-US" sz="1200" b="1" i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before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the loop</a:t>
            </a:r>
            <a:endParaRPr lang="en-US" sz="1100" dirty="0">
              <a:solidFill>
                <a:srgbClr val="0070C0"/>
              </a:solidFill>
              <a:effectLst/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953000" y="2290363"/>
            <a:ext cx="2895600" cy="41882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Use a  </a:t>
            </a:r>
            <a:r>
              <a:rPr lang="en-US" sz="1200" b="1" i="1" dirty="0" smtClean="0">
                <a:solidFill>
                  <a:srgbClr val="0070C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range</a:t>
            </a:r>
            <a:r>
              <a:rPr lang="en-US" sz="1200" b="1" dirty="0" smtClean="0">
                <a:solidFill>
                  <a:srgbClr val="0070C0"/>
                </a:solidFill>
                <a:effectLst/>
                <a:ea typeface="Calibri"/>
                <a:cs typeface="Consolas" pitchFamily="49" charset="0"/>
              </a:rPr>
              <a:t> 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expression in a  </a:t>
            </a:r>
            <a:r>
              <a:rPr lang="en-US" sz="1200" b="1" i="1" dirty="0" smtClean="0">
                <a:solidFill>
                  <a:srgbClr val="0070C0"/>
                </a:solidFill>
                <a:latin typeface="Consolas" pitchFamily="49" charset="0"/>
                <a:ea typeface="Calibri"/>
                <a:cs typeface="Consolas" pitchFamily="49" charset="0"/>
              </a:rPr>
              <a:t>for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loop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4324350"/>
            <a:ext cx="2895600" cy="5030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After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the loop ends, the variable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has </a:t>
            </a:r>
            <a:r>
              <a:rPr lang="en-US" sz="1200" b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as its value the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accumulated </a:t>
            </a:r>
            <a:r>
              <a:rPr lang="en-US" sz="1200" b="1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value!</a:t>
            </a:r>
            <a:endParaRPr lang="en-US" sz="11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0" y="856805"/>
            <a:ext cx="3037923" cy="135254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c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ount 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1000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math.cos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(k + 1) &gt;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    count = count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1533080"/>
            <a:ext cx="4495800" cy="32943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window =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zg.GraphWin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400" i="1" dirty="0">
                <a:solidFill>
                  <a:srgbClr val="00AA00"/>
                </a:solidFill>
                <a:latin typeface="Consolas"/>
              </a:rPr>
              <a:t>'Circles'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US" sz="1400" i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300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US" sz="1400" i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200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endParaRPr lang="en-US" sz="1400" i="1" dirty="0">
              <a:solidFill>
                <a:srgbClr val="000000"/>
              </a:solidFill>
              <a:latin typeface="Consolas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x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250</a:t>
            </a:r>
            <a:endParaRPr lang="en-US" sz="1400" dirty="0" smtClean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y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0</a:t>
            </a:r>
            <a:endParaRPr lang="en-US" sz="1400" dirty="0">
              <a:solidFill>
                <a:srgbClr val="8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4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range(</a:t>
            </a:r>
            <a:r>
              <a:rPr lang="en-US" sz="1400" dirty="0" smtClean="0">
                <a:solidFill>
                  <a:srgbClr val="800000"/>
                </a:solidFill>
                <a:latin typeface="Consolas"/>
              </a:rPr>
              <a:t>7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  center =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zg.Point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(x, y)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circle =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zg.Circle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(center,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20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  <a:cs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  <a:cs typeface="Times New Roman"/>
              </a:rPr>
              <a:t>circle.setFill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('green')</a:t>
            </a:r>
            <a:endParaRPr lang="en-US" sz="1400" dirty="0" smtClean="0">
              <a:solidFill>
                <a:srgbClr val="000000"/>
              </a:solidFill>
              <a:latin typeface="Consolas"/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  <a:cs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</a:t>
            </a:r>
            <a:r>
              <a:rPr lang="en-US" sz="1400" dirty="0" err="1" smtClean="0">
                <a:solidFill>
                  <a:srgbClr val="000000"/>
                </a:solidFill>
                <a:latin typeface="Consolas"/>
                <a:cs typeface="Times New Roman"/>
              </a:rPr>
              <a:t>circle.draw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(window)</a:t>
            </a:r>
          </a:p>
          <a:p>
            <a:pPr>
              <a:spcBef>
                <a:spcPts val="300"/>
              </a:spcBef>
            </a:pPr>
            <a:endParaRPr lang="en-US" sz="1400" dirty="0">
              <a:solidFill>
                <a:srgbClr val="000000"/>
              </a:solidFill>
              <a:latin typeface="Consolas"/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 x = x –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30</a:t>
            </a:r>
            <a:endParaRPr lang="en-US" sz="1400" dirty="0" smtClean="0">
              <a:solidFill>
                <a:srgbClr val="000000"/>
              </a:solidFill>
              <a:latin typeface="Consolas"/>
              <a:cs typeface="Times New Roman"/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rgbClr val="000000"/>
                </a:solidFill>
                <a:latin typeface="Consolas"/>
                <a:cs typeface="Times New Roman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Consolas"/>
                <a:cs typeface="Times New Roman"/>
              </a:rPr>
              <a:t>   y = y + </a:t>
            </a:r>
            <a:r>
              <a:rPr lang="en-US" sz="1400" dirty="0">
                <a:solidFill>
                  <a:srgbClr val="800000"/>
                </a:solidFill>
                <a:latin typeface="Consolas"/>
              </a:rPr>
              <a:t>20</a:t>
            </a:r>
            <a:endParaRPr lang="en-US" sz="1400" dirty="0" smtClean="0">
              <a:solidFill>
                <a:srgbClr val="000000"/>
              </a:solidFill>
              <a:latin typeface="Consolas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894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 animBg="1"/>
      <p:bldP spid="9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9843</TotalTime>
  <Words>761</Words>
  <Application>Microsoft Office PowerPoint</Application>
  <PresentationFormat>On-screen Show (16:9)</PresentationFormat>
  <Paragraphs>145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103</cp:revision>
  <dcterms:created xsi:type="dcterms:W3CDTF">2006-08-16T00:00:00Z</dcterms:created>
  <dcterms:modified xsi:type="dcterms:W3CDTF">2013-03-15T04:22:10Z</dcterms:modified>
</cp:coreProperties>
</file>