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9" r:id="rId3"/>
    <p:sldId id="268" r:id="rId4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63" autoAdjust="0"/>
  </p:normalViewPr>
  <p:slideViewPr>
    <p:cSldViewPr>
      <p:cViewPr varScale="1">
        <p:scale>
          <a:sx n="145" d="100"/>
          <a:sy n="145" d="100"/>
        </p:scale>
        <p:origin x="-69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hyperlink" Target="http://www.ted.com/talks/sugata_mitra_build_a_school_in_the_cloud.html" TargetMode="External"/><Relationship Id="rId4" Type="http://schemas.openxmlformats.org/officeDocument/2006/relationships/hyperlink" Target="http://runeman.org/bettynbob" TargetMode="External"/><Relationship Id="rId9" Type="http://schemas.openxmlformats.org/officeDocument/2006/relationships/hyperlink" Target="http://flipped-learning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e-hulman.edu/class/csse/csse12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7" y="268272"/>
            <a:ext cx="6497154" cy="523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Flipped Classroom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73" y="761645"/>
            <a:ext cx="5973868" cy="414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7" y="268272"/>
            <a:ext cx="6497154" cy="523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Flipped Classroom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6990" y="0"/>
            <a:ext cx="2170602" cy="150495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848600" y="1581150"/>
            <a:ext cx="1219200" cy="828674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Thanks to</a:t>
            </a:r>
            <a:br>
              <a:rPr lang="en-US" sz="800" dirty="0" smtClean="0">
                <a:solidFill>
                  <a:schemeClr val="tx1"/>
                </a:solidFill>
              </a:rPr>
            </a:br>
            <a:r>
              <a:rPr lang="en-US" sz="800" dirty="0" err="1" smtClean="0">
                <a:solidFill>
                  <a:schemeClr val="tx1"/>
                </a:solidFill>
              </a:rPr>
              <a:t>Algot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 err="1" smtClean="0">
                <a:solidFill>
                  <a:schemeClr val="tx1"/>
                </a:solidFill>
              </a:rPr>
              <a:t>Runeman</a:t>
            </a:r>
            <a:r>
              <a:rPr lang="en-US" sz="800" dirty="0" smtClean="0">
                <a:solidFill>
                  <a:schemeClr val="tx1"/>
                </a:solidFill>
              </a:rPr>
              <a:t>, </a:t>
            </a:r>
            <a:r>
              <a:rPr lang="en-US" sz="800" i="1" dirty="0" smtClean="0">
                <a:solidFill>
                  <a:schemeClr val="tx1"/>
                </a:solidFill>
              </a:rPr>
              <a:t>flipped_classroom.png </a:t>
            </a:r>
            <a:r>
              <a:rPr lang="en-US" sz="800" dirty="0" smtClean="0">
                <a:solidFill>
                  <a:schemeClr val="tx1"/>
                </a:solidFill>
              </a:rPr>
              <a:t>from </a:t>
            </a:r>
            <a:r>
              <a:rPr lang="en-US" sz="800" dirty="0" smtClean="0">
                <a:solidFill>
                  <a:schemeClr val="tx1"/>
                </a:solidFill>
                <a:hlinkClick r:id="rId4"/>
              </a:rPr>
              <a:t>http://runeman.org</a:t>
            </a:r>
            <a:br>
              <a:rPr lang="en-US" sz="800" dirty="0" smtClean="0">
                <a:solidFill>
                  <a:schemeClr val="tx1"/>
                </a:solidFill>
                <a:hlinkClick r:id="rId4"/>
              </a:rPr>
            </a:br>
            <a:r>
              <a:rPr lang="en-US" sz="800" dirty="0" smtClean="0">
                <a:solidFill>
                  <a:schemeClr val="tx1"/>
                </a:solidFill>
                <a:hlinkClick r:id="rId4"/>
              </a:rPr>
              <a:t>/bettynbob</a:t>
            </a:r>
            <a:endParaRPr lang="en-US" sz="800" dirty="0" smtClean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8600" y="2840505"/>
            <a:ext cx="3200400" cy="17124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sz="1400" dirty="0" smtClean="0"/>
              <a:t>Traditional approach:</a:t>
            </a:r>
          </a:p>
          <a:p>
            <a:pPr indent="-228600">
              <a:spcBef>
                <a:spcPts val="600"/>
              </a:spcBef>
              <a:buFont typeface="+mj-lt"/>
              <a:buAutoNum type="arabicPeriod"/>
            </a:pPr>
            <a:r>
              <a:rPr lang="en-US" sz="1400" dirty="0" smtClean="0"/>
              <a:t>In class:</a:t>
            </a:r>
          </a:p>
          <a:p>
            <a:pPr marL="365760" lvl="1" indent="-182880">
              <a:spcBef>
                <a:spcPts val="300"/>
              </a:spcBef>
              <a:buFont typeface="Arial" pitchFamily="34" charset="0"/>
              <a:buChar char="•"/>
            </a:pPr>
            <a:r>
              <a:rPr lang="en-US" sz="1200" dirty="0" smtClean="0"/>
              <a:t>Instructor lectures.</a:t>
            </a:r>
          </a:p>
          <a:p>
            <a:pPr marL="365760" lvl="1" indent="-182880">
              <a:spcBef>
                <a:spcPts val="300"/>
              </a:spcBef>
              <a:buFont typeface="Arial" pitchFamily="34" charset="0"/>
              <a:buChar char="•"/>
            </a:pPr>
            <a:r>
              <a:rPr lang="en-US" sz="1200" dirty="0" smtClean="0"/>
              <a:t>Students take notes.</a:t>
            </a:r>
          </a:p>
          <a:p>
            <a:pPr indent="-228600">
              <a:spcBef>
                <a:spcPts val="600"/>
              </a:spcBef>
              <a:buFont typeface="+mj-lt"/>
              <a:buAutoNum type="arabicPeriod"/>
            </a:pPr>
            <a:r>
              <a:rPr lang="en-US" sz="1400" dirty="0" smtClean="0"/>
              <a:t>After class</a:t>
            </a:r>
            <a:r>
              <a:rPr lang="en-US" sz="1400" dirty="0"/>
              <a:t>:</a:t>
            </a:r>
          </a:p>
          <a:p>
            <a:pPr marL="365760" lvl="1" indent="-182880">
              <a:spcBef>
                <a:spcPts val="300"/>
              </a:spcBef>
              <a:buFont typeface="Arial" pitchFamily="34" charset="0"/>
              <a:buChar char="•"/>
            </a:pPr>
            <a:r>
              <a:rPr lang="en-US" sz="1200" dirty="0"/>
              <a:t>Students do homework </a:t>
            </a:r>
            <a:r>
              <a:rPr lang="en-US" sz="1200" dirty="0" smtClean="0"/>
              <a:t>exercises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367" y="3867150"/>
            <a:ext cx="960120" cy="685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581" y="3105150"/>
            <a:ext cx="1119537" cy="762000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4698181" y="2333489"/>
            <a:ext cx="2895600" cy="32412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Shallow learning – outside class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683559" y="1581150"/>
            <a:ext cx="2895600" cy="3241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Deep learning – in class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/>
          <p:cNvCxnSpPr>
            <a:stCxn id="42" idx="0"/>
            <a:endCxn id="50" idx="2"/>
          </p:cNvCxnSpPr>
          <p:nvPr/>
        </p:nvCxnSpPr>
        <p:spPr>
          <a:xfrm flipH="1" flipV="1">
            <a:off x="6131359" y="1905270"/>
            <a:ext cx="14622" cy="428219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383741" y="2333489"/>
            <a:ext cx="2895600" cy="3241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Deep learning – outside class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81000" y="1581149"/>
            <a:ext cx="2895600" cy="32412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Shallow learning – in class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57" name="Straight Arrow Connector 56"/>
          <p:cNvCxnSpPr>
            <a:stCxn id="56" idx="2"/>
            <a:endCxn id="55" idx="0"/>
          </p:cNvCxnSpPr>
          <p:nvPr/>
        </p:nvCxnSpPr>
        <p:spPr>
          <a:xfrm>
            <a:off x="1828800" y="1905269"/>
            <a:ext cx="2741" cy="42822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4414118" y="2840505"/>
            <a:ext cx="3434482" cy="17124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sz="1400" dirty="0" smtClean="0">
                <a:solidFill>
                  <a:schemeClr val="tx1"/>
                </a:solidFill>
              </a:rPr>
              <a:t>Flipped approach:</a:t>
            </a:r>
          </a:p>
          <a:p>
            <a:pPr indent="-228600">
              <a:spcBef>
                <a:spcPts val="600"/>
              </a:spcBef>
              <a:buFont typeface="+mj-lt"/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Before class:</a:t>
            </a:r>
          </a:p>
          <a:p>
            <a:pPr marL="365760" lvl="1" indent="-182880">
              <a:spcBef>
                <a:spcPts val="300"/>
              </a:spcBef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Students interact with videos/reading, taking notes and doing short quizzes.</a:t>
            </a:r>
          </a:p>
          <a:p>
            <a:pPr indent="-228600">
              <a:spcBef>
                <a:spcPts val="600"/>
              </a:spcBef>
              <a:buFont typeface="+mj-lt"/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In class</a:t>
            </a:r>
            <a:r>
              <a:rPr lang="en-US" sz="1400" dirty="0">
                <a:solidFill>
                  <a:schemeClr val="tx1"/>
                </a:solidFill>
              </a:rPr>
              <a:t>:</a:t>
            </a:r>
          </a:p>
          <a:p>
            <a:pPr marL="365760" lvl="1" indent="-182880">
              <a:spcBef>
                <a:spcPts val="300"/>
              </a:spcBef>
              <a:buFont typeface="Arial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Students do </a:t>
            </a:r>
            <a:r>
              <a:rPr lang="en-US" sz="1200" dirty="0" smtClean="0">
                <a:solidFill>
                  <a:schemeClr val="tx1"/>
                </a:solidFill>
              </a:rPr>
              <a:t>exercises and projects, asking questions and getting one-on-one help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8153400" y="1428750"/>
            <a:ext cx="0" cy="22860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691" y="2883928"/>
            <a:ext cx="1219199" cy="812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3751965"/>
            <a:ext cx="1143000" cy="774533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2362200" y="4629150"/>
            <a:ext cx="6629400" cy="4572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See </a:t>
            </a:r>
            <a:r>
              <a:rPr lang="en-US" sz="900" dirty="0" smtClean="0">
                <a:solidFill>
                  <a:schemeClr val="tx1"/>
                </a:solidFill>
                <a:hlinkClick r:id="rId9"/>
              </a:rPr>
              <a:t>flipped-learning.com</a:t>
            </a:r>
            <a:r>
              <a:rPr lang="en-US" sz="900" dirty="0" smtClean="0">
                <a:solidFill>
                  <a:schemeClr val="tx1"/>
                </a:solidFill>
              </a:rPr>
              <a:t> (and many other places) to learn more about flipped learning.  Also, </a:t>
            </a:r>
            <a:r>
              <a:rPr lang="en-US" sz="900" dirty="0" err="1" smtClean="0">
                <a:solidFill>
                  <a:schemeClr val="tx1"/>
                </a:solidFill>
              </a:rPr>
              <a:t>Sugata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en-US" sz="900" dirty="0" err="1" smtClean="0">
                <a:solidFill>
                  <a:schemeClr val="tx1"/>
                </a:solidFill>
              </a:rPr>
              <a:t>Mitra’s</a:t>
            </a:r>
            <a:r>
              <a:rPr lang="en-US" sz="900" dirty="0" smtClean="0">
                <a:solidFill>
                  <a:schemeClr val="tx1"/>
                </a:solidFill>
              </a:rPr>
              <a:t> 2013 TED talk is </a:t>
            </a:r>
            <a:r>
              <a:rPr lang="en-US" sz="900" dirty="0">
                <a:solidFill>
                  <a:schemeClr val="tx1"/>
                </a:solidFill>
              </a:rPr>
              <a:t>a good start toward </a:t>
            </a:r>
            <a:r>
              <a:rPr lang="en-US" sz="900" dirty="0" smtClean="0">
                <a:solidFill>
                  <a:schemeClr val="tx1"/>
                </a:solidFill>
              </a:rPr>
              <a:t>understanding the revolution under way in education:  </a:t>
            </a:r>
            <a:r>
              <a:rPr lang="en-US" sz="900" dirty="0" smtClean="0">
                <a:solidFill>
                  <a:schemeClr val="tx1"/>
                </a:solidFill>
                <a:hlinkClick r:id="rId10"/>
              </a:rPr>
              <a:t>www.ted.com/talks/sugata_mitra_build_a_school_in_the_cloud.html</a:t>
            </a:r>
            <a:r>
              <a:rPr lang="en-US" sz="9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370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0" grpId="0" animBg="1"/>
      <p:bldP spid="55" grpId="0" animBg="1"/>
      <p:bldP spid="55" grpId="1" animBg="1"/>
      <p:bldP spid="56" grpId="0" animBg="1"/>
      <p:bldP spid="56" grpId="1" animBg="1"/>
      <p:bldP spid="58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4604"/>
            <a:ext cx="5735153" cy="54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Flipped Learning in CSSE 120 - FAQ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3677" y="666750"/>
            <a:ext cx="4572000" cy="426886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Where do I find the videos to watch before class?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 smtClean="0"/>
              <a:t>Answer:  the course website</a:t>
            </a:r>
            <a:r>
              <a:rPr lang="en-US" sz="1000" dirty="0"/>
              <a:t> </a:t>
            </a:r>
            <a:r>
              <a:rPr lang="en-US" sz="1000" dirty="0" smtClean="0">
                <a:hlinkClick r:id="rId2"/>
              </a:rPr>
              <a:t>www.rose-hulman.edu/class/csse/csse120</a:t>
            </a:r>
            <a:endParaRPr lang="en-US" sz="1000" dirty="0" smtClean="0"/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200" dirty="0" smtClean="0"/>
              <a:t>What’s this </a:t>
            </a:r>
            <a:r>
              <a:rPr lang="en-US" sz="1200" i="1" dirty="0" smtClean="0"/>
              <a:t>quiz</a:t>
            </a:r>
            <a:r>
              <a:rPr lang="en-US" sz="1200" dirty="0" smtClean="0"/>
              <a:t> thing associated with the videos?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</a:t>
            </a:r>
            <a:r>
              <a:rPr lang="en-US" sz="1000" dirty="0" smtClean="0"/>
              <a:t>each session has one or more quizzes associated with them.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Get the quiz from the same place you get the </a:t>
            </a:r>
            <a:r>
              <a:rPr lang="en-US" sz="1000" dirty="0" smtClean="0"/>
              <a:t>video.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You can do the quiz:</a:t>
            </a:r>
          </a:p>
          <a:p>
            <a:pPr marL="851033" lvl="2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As you want the video</a:t>
            </a:r>
          </a:p>
          <a:p>
            <a:pPr marL="851033" lvl="2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After you watch your video</a:t>
            </a:r>
          </a:p>
          <a:p>
            <a:pPr marL="851033" lvl="2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Before you watch the video</a:t>
            </a:r>
          </a:p>
          <a:p>
            <a:pPr marL="548640" lvl="2">
              <a:lnSpc>
                <a:spcPct val="105000"/>
              </a:lnSpc>
              <a:spcBef>
                <a:spcPts val="300"/>
              </a:spcBef>
            </a:pPr>
            <a:r>
              <a:rPr lang="en-US" sz="1000" dirty="0" smtClean="0"/>
              <a:t>Any of those approaches can work – experiment to see</a:t>
            </a:r>
            <a:br>
              <a:rPr lang="en-US" sz="1000" dirty="0" smtClean="0"/>
            </a:br>
            <a:r>
              <a:rPr lang="en-US" sz="1000" dirty="0" smtClean="0"/>
              <a:t>what works best for you.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Print out the quiz and write your answers on the paper copy,</a:t>
            </a:r>
            <a:br>
              <a:rPr lang="en-US" sz="1000" dirty="0" smtClean="0"/>
            </a:br>
            <a:r>
              <a:rPr lang="en-US" sz="1000" dirty="0" smtClean="0"/>
              <a:t>or write your answers into the electronic document – your choice.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Bring the completed quiz to class.</a:t>
            </a:r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US" sz="1200" dirty="0"/>
              <a:t>There are questions in the quiz whose answers I don’t </a:t>
            </a:r>
            <a:r>
              <a:rPr lang="en-US" sz="1200" dirty="0" smtClean="0"/>
              <a:t>know.</a:t>
            </a:r>
            <a:br>
              <a:rPr lang="en-US" sz="1200" dirty="0" smtClean="0"/>
            </a:br>
            <a:r>
              <a:rPr lang="en-US" sz="1200" dirty="0" smtClean="0"/>
              <a:t>What </a:t>
            </a:r>
            <a:r>
              <a:rPr lang="en-US" sz="1200" dirty="0"/>
              <a:t>should I do?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Bring your questions to class.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Each class session will begin </a:t>
            </a:r>
            <a:r>
              <a:rPr lang="en-US" sz="1000" dirty="0" smtClean="0"/>
              <a:t>with:</a:t>
            </a:r>
            <a:br>
              <a:rPr lang="en-US" sz="1000" dirty="0" smtClean="0"/>
            </a:br>
            <a:r>
              <a:rPr lang="en-US" sz="1000" dirty="0" smtClean="0"/>
              <a:t>“What </a:t>
            </a:r>
            <a:r>
              <a:rPr lang="en-US" sz="1000" dirty="0"/>
              <a:t>questions do you have about the videos or the quiz?”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Don’t expect to get a deep understanding of the material from the videos and quizzes – the deep learning occurs via the exercises you do in class!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03304" y="660952"/>
            <a:ext cx="4012096" cy="433349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 startAt="4"/>
            </a:pPr>
            <a:r>
              <a:rPr lang="en-US" sz="1200" dirty="0" smtClean="0"/>
              <a:t>I </a:t>
            </a:r>
            <a:r>
              <a:rPr lang="en-US" sz="1200" dirty="0"/>
              <a:t>didn’t have time to watch the videos for today’s session.  Should I still come to class?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Yes.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In class, when the others begin the exercises, you will need to watch the videos and do the </a:t>
            </a:r>
            <a:r>
              <a:rPr lang="en-US" sz="1000" dirty="0" smtClean="0"/>
              <a:t>quiz.</a:t>
            </a:r>
          </a:p>
          <a:p>
            <a:pPr marL="942473" lvl="2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 smtClean="0"/>
              <a:t>Bring </a:t>
            </a:r>
            <a:r>
              <a:rPr lang="en-US" sz="1000" dirty="0"/>
              <a:t>headphones or borrow a pair from us.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The quiz is your admission ticket for the exercises.</a:t>
            </a:r>
            <a:endParaRPr lang="en-US" sz="1200" dirty="0"/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 startAt="4"/>
            </a:pPr>
            <a:r>
              <a:rPr lang="en-US" sz="1200" dirty="0"/>
              <a:t>Do I have to memorize everything in the </a:t>
            </a:r>
            <a:r>
              <a:rPr lang="en-US" sz="1200" dirty="0" smtClean="0"/>
              <a:t>video?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No.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Make notes from the videos as you see fit.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Use the quizzes to help you see the “key ideas”.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Bring your questions to class.</a:t>
            </a:r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 startAt="4"/>
            </a:pPr>
            <a:r>
              <a:rPr lang="en-US" sz="1200" dirty="0" smtClean="0"/>
              <a:t>Can </a:t>
            </a:r>
            <a:r>
              <a:rPr lang="en-US" sz="1200" dirty="0"/>
              <a:t>I fast-forward through the video, or rewind it to watch it again, or </a:t>
            </a:r>
            <a:r>
              <a:rPr lang="en-US" sz="1200" dirty="0" smtClean="0"/>
              <a:t>watch it at double-speed ...?</a:t>
            </a:r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Sure.  Do whatever is best for your own learning.</a:t>
            </a:r>
          </a:p>
          <a:p>
            <a:pPr marL="548640" lvl="1" indent="-137160">
              <a:lnSpc>
                <a:spcPct val="10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1000" dirty="0"/>
              <a:t>Use the quiz as your guide for whether or not you are “getting the idea” from a video</a:t>
            </a:r>
            <a:r>
              <a:rPr lang="en-US" sz="1000" dirty="0" smtClean="0"/>
              <a:t>.</a:t>
            </a:r>
            <a:endParaRPr lang="en-US" sz="1200" dirty="0" smtClean="0"/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+mj-lt"/>
              <a:buAutoNum type="arabicPeriod" startAt="4"/>
            </a:pPr>
            <a:r>
              <a:rPr lang="en-US" sz="1200" dirty="0" smtClean="0"/>
              <a:t>Will I finish the in-class exercises in class?</a:t>
            </a:r>
            <a:endParaRPr lang="en-US" sz="1200" dirty="0"/>
          </a:p>
          <a:p>
            <a:pPr marL="274320" lvl="1">
              <a:lnSpc>
                <a:spcPct val="105000"/>
              </a:lnSpc>
              <a:spcBef>
                <a:spcPts val="300"/>
              </a:spcBef>
            </a:pPr>
            <a:r>
              <a:rPr lang="en-US" sz="1000" dirty="0"/>
              <a:t>Answer:  </a:t>
            </a:r>
            <a:r>
              <a:rPr lang="en-US" sz="1000" dirty="0" smtClean="0"/>
              <a:t>Some students will, but others will need additional time outside of class to finish.  In that case, student assistants are available to help you OUT of class as well.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75167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8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4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74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94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4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16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26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5358</TotalTime>
  <Words>414</Words>
  <Application>Microsoft Office PowerPoint</Application>
  <PresentationFormat>On-screen Show (16:9)</PresentationFormat>
  <Paragraphs>53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95</cp:revision>
  <dcterms:created xsi:type="dcterms:W3CDTF">2006-08-16T00:00:00Z</dcterms:created>
  <dcterms:modified xsi:type="dcterms:W3CDTF">2013-03-03T23:59:21Z</dcterms:modified>
</cp:coreProperties>
</file>