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 autoAdjust="0"/>
    <p:restoredTop sz="92675" autoAdjust="0"/>
  </p:normalViewPr>
  <p:slideViewPr>
    <p:cSldViewPr>
      <p:cViewPr varScale="1">
        <p:scale>
          <a:sx n="145" d="100"/>
          <a:sy n="145" d="100"/>
        </p:scale>
        <p:origin x="-120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6ACB7-FC2B-4373-BF8D-44EAA930758F}" type="datetimeFigureOut">
              <a:rPr lang="en-US" smtClean="0"/>
              <a:t>3/12/2013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4DA7E-D190-4C74-BD83-60FADBFD68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785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93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7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81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75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69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62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56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50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1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938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876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8149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57532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96915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36299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7568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1506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7"/>
            <a:ext cx="4040188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88"/>
            <a:ext cx="5111750" cy="4389834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5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393831" indent="0">
              <a:buNone/>
              <a:defRPr sz="2300"/>
            </a:lvl2pPr>
            <a:lvl3pPr marL="787664" indent="0">
              <a:buNone/>
              <a:defRPr sz="2000"/>
            </a:lvl3pPr>
            <a:lvl4pPr marL="1181495" indent="0">
              <a:buNone/>
              <a:defRPr sz="1700"/>
            </a:lvl4pPr>
            <a:lvl5pPr marL="1575328" indent="0">
              <a:buNone/>
              <a:defRPr sz="1700"/>
            </a:lvl5pPr>
            <a:lvl6pPr marL="1969159" indent="0">
              <a:buNone/>
              <a:defRPr sz="1700"/>
            </a:lvl6pPr>
            <a:lvl7pPr marL="2362992" indent="0">
              <a:buNone/>
              <a:defRPr sz="1700"/>
            </a:lvl7pPr>
            <a:lvl8pPr marL="2756825" indent="0">
              <a:buNone/>
              <a:defRPr sz="1700"/>
            </a:lvl8pPr>
            <a:lvl9pPr marL="3150656" indent="0">
              <a:buNone/>
              <a:defRPr sz="17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78766" tIns="39383" rIns="78766" bIns="3938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78766" tIns="39383" rIns="78766" bIns="3938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2"/>
            <a:ext cx="2895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87664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5373" indent="-295373" algn="l" defTabSz="787664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77" indent="-246145" algn="l" defTabSz="787664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84580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8413" indent="-196916" algn="l" defTabSz="787664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72244" indent="-196916" algn="l" defTabSz="787664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6077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59909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53741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47573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3831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87664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8149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75328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69159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62992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5682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50656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4820754" cy="67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3600" b="1" i="1" dirty="0" smtClean="0">
                <a:solidFill>
                  <a:srgbClr val="0070C0"/>
                </a:solidFill>
                <a:latin typeface="Tw Cen MT" pitchFamily="34" charset="0"/>
              </a:rPr>
              <a:t>Your First Robot program</a:t>
            </a:r>
            <a:endParaRPr lang="en-US" sz="3600" dirty="0" smtClean="0">
              <a:latin typeface="Tw Cen M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86400" y="438150"/>
            <a:ext cx="3429000" cy="17004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For the Create robot</a:t>
            </a: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In Python</a:t>
            </a: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Based on the </a:t>
            </a:r>
            <a:r>
              <a:rPr lang="en-US" sz="1800" b="1" i="1" dirty="0" smtClean="0">
                <a:latin typeface="Tw Cen MT" pitchFamily="34" charset="0"/>
              </a:rPr>
              <a:t>create</a:t>
            </a:r>
            <a:r>
              <a:rPr lang="en-US" sz="1800" dirty="0" smtClean="0">
                <a:latin typeface="Tw Cen MT" pitchFamily="34" charset="0"/>
              </a:rPr>
              <a:t> module (library), originally developed by Zach </a:t>
            </a:r>
            <a:r>
              <a:rPr lang="en-US" sz="1800" dirty="0" err="1" smtClean="0">
                <a:latin typeface="Tw Cen MT" pitchFamily="34" charset="0"/>
              </a:rPr>
              <a:t>Dodds</a:t>
            </a:r>
            <a:r>
              <a:rPr lang="en-US" sz="1800" dirty="0" smtClean="0">
                <a:latin typeface="Tw Cen MT" pitchFamily="34" charset="0"/>
              </a:rPr>
              <a:t> at Harvey </a:t>
            </a:r>
            <a:r>
              <a:rPr lang="en-US" sz="1800" dirty="0" err="1" smtClean="0">
                <a:latin typeface="Tw Cen MT" pitchFamily="34" charset="0"/>
              </a:rPr>
              <a:t>Mudd</a:t>
            </a:r>
            <a:endParaRPr lang="en-US" sz="1800" dirty="0" smtClean="0">
              <a:latin typeface="Tw Cen MT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942303"/>
            <a:ext cx="1447619" cy="1400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8600" y="956383"/>
            <a:ext cx="3657600" cy="411651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FF"/>
                </a:solidFill>
                <a:latin typeface="Consolas"/>
              </a:rPr>
              <a:t>import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Consolas"/>
              </a:rPr>
              <a:t>new_create</a:t>
            </a:r>
            <a:endParaRPr lang="en-US" sz="1400" dirty="0">
              <a:solidFill>
                <a:srgbClr val="00000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FF"/>
                </a:solidFill>
                <a:latin typeface="Consolas"/>
              </a:rPr>
              <a:t>import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time</a:t>
            </a:r>
          </a:p>
          <a:p>
            <a:pPr>
              <a:spcBef>
                <a:spcPts val="300"/>
              </a:spcBef>
            </a:pPr>
            <a:endParaRPr lang="en-US" sz="1400" dirty="0"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400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Consolas"/>
              </a:rPr>
              <a:t>main</a:t>
            </a:r>
            <a:r>
              <a:rPr lang="en-US" sz="1400" b="1" dirty="0" smtClean="0">
                <a:solidFill>
                  <a:srgbClr val="000000"/>
                </a:solidFill>
                <a:latin typeface="Consolas"/>
              </a:rPr>
              <a:t>():</a:t>
            </a:r>
          </a:p>
          <a:p>
            <a:pPr>
              <a:spcBef>
                <a:spcPts val="300"/>
              </a:spcBef>
            </a:pPr>
            <a:r>
              <a:rPr lang="en-US" sz="14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b="1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port 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4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robot = </a:t>
            </a:r>
            <a:r>
              <a:rPr lang="en-US" sz="1400" dirty="0" err="1" smtClean="0">
                <a:solidFill>
                  <a:srgbClr val="000000"/>
                </a:solidFill>
                <a:latin typeface="Consolas"/>
              </a:rPr>
              <a:t>new_create.Create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(port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   </a:t>
            </a:r>
            <a:endParaRPr lang="en-US" sz="1400" dirty="0">
              <a:solidFill>
                <a:srgbClr val="FF00FF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nsolas"/>
              </a:rPr>
              <a:t>robot.go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10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90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nsolas"/>
              </a:rPr>
              <a:t>time.sleep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4.0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nsolas"/>
              </a:rPr>
              <a:t>robot.stop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()</a:t>
            </a:r>
          </a:p>
          <a:p>
            <a:pPr>
              <a:spcBef>
                <a:spcPts val="300"/>
              </a:spcBef>
            </a:pPr>
            <a:endParaRPr lang="en-US" sz="1400" dirty="0" smtClean="0">
              <a:solidFill>
                <a:srgbClr val="00000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  sensor = </a:t>
            </a:r>
            <a:r>
              <a:rPr lang="en-US" sz="1100" dirty="0" err="1" smtClean="0">
                <a:solidFill>
                  <a:srgbClr val="000000"/>
                </a:solidFill>
                <a:latin typeface="Consolas"/>
              </a:rPr>
              <a:t>new_create.Sensors.distance</a:t>
            </a:r>
            <a:endParaRPr lang="en-US" sz="1100" dirty="0">
              <a:solidFill>
                <a:srgbClr val="00000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   v = </a:t>
            </a:r>
            <a:r>
              <a:rPr lang="en-US" sz="1400" dirty="0" err="1" smtClean="0">
                <a:solidFill>
                  <a:srgbClr val="000000"/>
                </a:solidFill>
                <a:latin typeface="Consolas"/>
              </a:rPr>
              <a:t>robot.getSensor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(sensor)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  print(v)</a:t>
            </a:r>
          </a:p>
          <a:p>
            <a:pPr>
              <a:spcBef>
                <a:spcPts val="300"/>
              </a:spcBef>
            </a:pPr>
            <a:endParaRPr lang="en-US" sz="1400" dirty="0" smtClean="0">
              <a:solidFill>
                <a:srgbClr val="00000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1400" dirty="0" err="1" smtClean="0">
                <a:solidFill>
                  <a:srgbClr val="000000"/>
                </a:solidFill>
                <a:latin typeface="Consolas"/>
              </a:rPr>
              <a:t>robot.shutdown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()</a:t>
            </a:r>
            <a:endParaRPr lang="en-US" sz="1400" dirty="0"/>
          </a:p>
        </p:txBody>
      </p:sp>
      <p:sp>
        <p:nvSpPr>
          <p:cNvPr id="9" name="Line Callout 1 8"/>
          <p:cNvSpPr/>
          <p:nvPr/>
        </p:nvSpPr>
        <p:spPr>
          <a:xfrm>
            <a:off x="4544589" y="2800351"/>
            <a:ext cx="4142212" cy="609600"/>
          </a:xfrm>
          <a:prstGeom prst="borderCallout1">
            <a:avLst>
              <a:gd name="adj1" fmla="val 50263"/>
              <a:gd name="adj2" fmla="val -506"/>
              <a:gd name="adj3" fmla="val 8468"/>
              <a:gd name="adj4" fmla="val -47418"/>
            </a:avLst>
          </a:prstGeom>
          <a:solidFill>
            <a:schemeClr val="bg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Start the robot moving:</a:t>
            </a:r>
          </a:p>
          <a:p>
            <a:pPr marL="679581" lvl="1" indent="-285750">
              <a:buFont typeface="Arial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At 10 cm/sec forwards</a:t>
            </a:r>
          </a:p>
          <a:p>
            <a:pPr marL="679581" lvl="1" indent="-285750">
              <a:buFont typeface="Arial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While spinning 90 degrees/sec counterclockwise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Line Callout 1 10"/>
          <p:cNvSpPr/>
          <p:nvPr/>
        </p:nvSpPr>
        <p:spPr>
          <a:xfrm>
            <a:off x="4544589" y="3486150"/>
            <a:ext cx="4142212" cy="304800"/>
          </a:xfrm>
          <a:prstGeom prst="borderCallout1">
            <a:avLst>
              <a:gd name="adj1" fmla="val 18877"/>
              <a:gd name="adj2" fmla="val -357"/>
              <a:gd name="adj3" fmla="val -87741"/>
              <a:gd name="adj4" fmla="val -48993"/>
            </a:avLst>
          </a:prstGeom>
          <a:solidFill>
            <a:schemeClr val="bg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Sleep 4 seconds (while the above motion continues), then stop.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" name="Line Callout 1 11"/>
          <p:cNvSpPr/>
          <p:nvPr/>
        </p:nvSpPr>
        <p:spPr>
          <a:xfrm>
            <a:off x="4191000" y="4629150"/>
            <a:ext cx="3429000" cy="304801"/>
          </a:xfrm>
          <a:prstGeom prst="borderCallout1">
            <a:avLst>
              <a:gd name="adj1" fmla="val 50263"/>
              <a:gd name="adj2" fmla="val -506"/>
              <a:gd name="adj3" fmla="val 81849"/>
              <a:gd name="adj4" fmla="val -45191"/>
            </a:avLst>
          </a:prstGeom>
          <a:solidFill>
            <a:schemeClr val="bg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i="1" dirty="0" smtClean="0">
                <a:solidFill>
                  <a:schemeClr val="tx1"/>
                </a:solidFill>
              </a:rPr>
              <a:t>Always</a:t>
            </a:r>
            <a:r>
              <a:rPr lang="en-US" sz="1200" dirty="0" smtClean="0">
                <a:solidFill>
                  <a:schemeClr val="tx1"/>
                </a:solidFill>
              </a:rPr>
              <a:t> have your program execute this at its end!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" name="Line Callout 1 12"/>
          <p:cNvSpPr/>
          <p:nvPr/>
        </p:nvSpPr>
        <p:spPr>
          <a:xfrm>
            <a:off x="4252941" y="2419348"/>
            <a:ext cx="3519459" cy="304801"/>
          </a:xfrm>
          <a:prstGeom prst="borderCallout1">
            <a:avLst>
              <a:gd name="adj1" fmla="val 50263"/>
              <a:gd name="adj2" fmla="val -506"/>
              <a:gd name="adj3" fmla="val -8798"/>
              <a:gd name="adj4" fmla="val -12460"/>
            </a:avLst>
          </a:prstGeom>
          <a:solidFill>
            <a:schemeClr val="bg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Connects to a Create robot using the given COM port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" name="Line Callout 1 13"/>
          <p:cNvSpPr/>
          <p:nvPr/>
        </p:nvSpPr>
        <p:spPr>
          <a:xfrm>
            <a:off x="3962400" y="3951162"/>
            <a:ext cx="5105400" cy="457200"/>
          </a:xfrm>
          <a:prstGeom prst="borderCallout1">
            <a:avLst>
              <a:gd name="adj1" fmla="val 44776"/>
              <a:gd name="adj2" fmla="val -357"/>
              <a:gd name="adj3" fmla="val 26961"/>
              <a:gd name="adj4" fmla="val -8146"/>
            </a:avLst>
          </a:prstGeom>
          <a:solidFill>
            <a:schemeClr val="bg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Specify a sensor </a:t>
            </a:r>
            <a:r>
              <a:rPr lang="en-US" sz="1100" dirty="0" smtClean="0">
                <a:solidFill>
                  <a:schemeClr val="tx1"/>
                </a:solidFill>
              </a:rPr>
              <a:t>(here, the </a:t>
            </a:r>
            <a:r>
              <a:rPr lang="en-US" sz="11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distance</a:t>
            </a:r>
            <a:r>
              <a:rPr lang="en-US" sz="1100" dirty="0" smtClean="0">
                <a:solidFill>
                  <a:schemeClr val="tx1"/>
                </a:solidFill>
              </a:rPr>
              <a:t> sensor that says how far the robot has moved linearly since you last asked)</a:t>
            </a:r>
            <a:r>
              <a:rPr lang="en-US" sz="1200" dirty="0" smtClean="0">
                <a:solidFill>
                  <a:schemeClr val="tx1"/>
                </a:solidFill>
              </a:rPr>
              <a:t>, then get and print the current value of the sensor.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63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6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8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8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7" dur="5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3" dur="5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980"/>
                            </p:stCondLst>
                            <p:childTnLst>
                              <p:par>
                                <p:cTn id="67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8" dur="500" fill="hold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62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78" dur="500" fill="hold"/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10856</TotalTime>
  <Words>151</Words>
  <Application>Microsoft Office PowerPoint</Application>
  <PresentationFormat>On-screen Show (16:9)</PresentationFormat>
  <Paragraphs>28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Mutchler, David C</dc:creator>
  <cp:lastModifiedBy>David Mutchler</cp:lastModifiedBy>
  <cp:revision>126</cp:revision>
  <dcterms:created xsi:type="dcterms:W3CDTF">2006-08-16T00:00:00Z</dcterms:created>
  <dcterms:modified xsi:type="dcterms:W3CDTF">2013-03-13T14:51:52Z</dcterms:modified>
</cp:coreProperties>
</file>