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4" d="100"/>
          <a:sy n="144" d="100"/>
        </p:scale>
        <p:origin x="-1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464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Pattern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dirty="0" smtClean="0">
                <a:latin typeface="Tw Cen MT" pitchFamily="34" charset="0"/>
              </a:rPr>
              <a:t>Motivating Example: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Suppose that you want to add up (“accumulate”)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             1</a:t>
            </a:r>
            <a:r>
              <a:rPr lang="en-US" sz="1800" baseline="30000" dirty="0" smtClean="0">
                <a:latin typeface="Tw Cen MT" pitchFamily="34" charset="0"/>
              </a:rPr>
              <a:t>2</a:t>
            </a:r>
            <a:r>
              <a:rPr lang="en-US" sz="1800" dirty="0" smtClean="0">
                <a:latin typeface="Tw Cen MT" pitchFamily="34" charset="0"/>
              </a:rPr>
              <a:t>  plus  2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 smtClean="0">
                <a:latin typeface="Tw Cen MT" pitchFamily="34" charset="0"/>
              </a:rPr>
              <a:t>  plus  3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 smtClean="0">
                <a:latin typeface="Tw Cen MT" pitchFamily="34" charset="0"/>
              </a:rPr>
              <a:t>  plus  …  plus  1000</a:t>
            </a:r>
            <a:r>
              <a:rPr lang="en-US" sz="1800" baseline="30000" dirty="0" smtClean="0">
                <a:latin typeface="Tw Cen MT" pitchFamily="34" charset="0"/>
              </a:rPr>
              <a:t>2</a:t>
            </a: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You could use: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70C0"/>
                </a:solidFill>
                <a:latin typeface="Tw Cen MT" pitchFamily="34" charset="0"/>
                <a:ea typeface="Calibri"/>
                <a:cs typeface="Times New Roman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onsolas"/>
                <a:ea typeface="Calibri"/>
                <a:cs typeface="Times New Roman"/>
              </a:rPr>
              <a:t>total </a:t>
            </a:r>
            <a:r>
              <a:rPr lang="en-US" dirty="0">
                <a:solidFill>
                  <a:srgbClr val="0070C0"/>
                </a:solidFill>
                <a:latin typeface="Consolas"/>
                <a:ea typeface="Calibri"/>
                <a:cs typeface="Times New Roman"/>
              </a:rPr>
              <a:t>= </a:t>
            </a:r>
            <a:r>
              <a:rPr lang="en-US" dirty="0" smtClean="0">
                <a:solidFill>
                  <a:srgbClr val="0070C0"/>
                </a:solidFill>
                <a:latin typeface="Consolas"/>
                <a:ea typeface="Calibri"/>
                <a:cs typeface="Times New Roman"/>
              </a:rPr>
              <a:t>(1 ** 2)  +  (2 ** 2)  +  (3 ** 2)  +  (4 ** 2) </a:t>
            </a:r>
            <a:r>
              <a:rPr lang="en-US" dirty="0">
                <a:solidFill>
                  <a:srgbClr val="0070C0"/>
                </a:solidFill>
                <a:latin typeface="Consolas"/>
                <a:ea typeface="Calibri"/>
                <a:cs typeface="Times New Roman"/>
              </a:rPr>
              <a:t>+ </a:t>
            </a:r>
            <a:r>
              <a:rPr lang="en-US" dirty="0" smtClean="0">
                <a:solidFill>
                  <a:srgbClr val="0070C0"/>
                </a:solidFill>
                <a:latin typeface="Tw Cen MT" pitchFamily="34" charset="0"/>
              </a:rPr>
              <a:t>[</a:t>
            </a:r>
            <a:r>
              <a:rPr lang="en-US" dirty="0" err="1" smtClean="0">
                <a:solidFill>
                  <a:srgbClr val="0070C0"/>
                </a:solidFill>
                <a:latin typeface="Tw Cen MT" pitchFamily="34" charset="0"/>
              </a:rPr>
              <a:t>etc</a:t>
            </a:r>
            <a:r>
              <a:rPr lang="en-US" dirty="0" smtClean="0">
                <a:solidFill>
                  <a:srgbClr val="0070C0"/>
                </a:solidFill>
                <a:latin typeface="Tw Cen MT" pitchFamily="34" charset="0"/>
              </a:rPr>
              <a:t> to 1000]</a:t>
            </a:r>
            <a:endParaRPr lang="en-US" sz="1800" dirty="0" smtClean="0">
              <a:solidFill>
                <a:srgbClr val="0070C0"/>
              </a:solidFill>
              <a:latin typeface="Tw Cen MT" pitchFamily="34" charset="0"/>
            </a:endParaRP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 smtClean="0">
                <a:latin typeface="Tw Cen MT" pitchFamily="34" charset="0"/>
              </a:rPr>
              <a:t>But that would be painful (and impractical)</a:t>
            </a: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So instead use a </a:t>
            </a:r>
            <a:r>
              <a:rPr lang="en-US" sz="1800" b="1" i="1" dirty="0" smtClean="0">
                <a:latin typeface="Tw Cen MT" pitchFamily="34" charset="0"/>
              </a:rPr>
              <a:t>loop</a:t>
            </a:r>
            <a:r>
              <a:rPr lang="en-US" sz="1800" dirty="0" smtClean="0">
                <a:latin typeface="Tw Cen MT" pitchFamily="34" charset="0"/>
              </a:rPr>
              <a:t>, like this: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dirty="0" smtClean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 smtClean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Tw Cen MT" pitchFamily="34" charset="0"/>
              </a:rPr>
              <a:t>Let’s act that out (next slide):</a:t>
            </a:r>
            <a:endParaRPr lang="en-US" sz="2000" dirty="0">
              <a:latin typeface="Tw Cen MT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103594" y="2611221"/>
            <a:ext cx="1828801" cy="496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X ** Y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means</a:t>
            </a:r>
            <a:b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</a:b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X raised to the </a:t>
            </a:r>
            <a:r>
              <a:rPr lang="en-US" sz="1200" dirty="0" err="1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Yth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power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66800" y="3409950"/>
            <a:ext cx="5257800" cy="8780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starts at zero</a:t>
            </a:r>
            <a:endParaRPr lang="en-US" sz="12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Loop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times: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becomes </a:t>
            </a:r>
            <a:r>
              <a:rPr lang="en-US" sz="1200" i="1" dirty="0" smtClean="0">
                <a:solidFill>
                  <a:srgbClr val="0070C0"/>
                </a:solidFill>
                <a:latin typeface="Consolas"/>
              </a:rPr>
              <a:t>what it was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+ </a:t>
            </a:r>
            <a:r>
              <a:rPr lang="en-US" sz="1200" i="1" dirty="0">
                <a:solidFill>
                  <a:srgbClr val="0070C0"/>
                </a:solidFill>
                <a:latin typeface="Consolas"/>
              </a:rPr>
              <a:t>next item to add to total</a:t>
            </a:r>
          </a:p>
        </p:txBody>
      </p:sp>
    </p:spTree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Pattern, acted out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Using a </a:t>
            </a:r>
            <a:r>
              <a:rPr lang="en-US" sz="1800" b="1" i="1" dirty="0" smtClean="0">
                <a:latin typeface="Tw Cen MT" pitchFamily="34" charset="0"/>
              </a:rPr>
              <a:t>loop</a:t>
            </a:r>
            <a:r>
              <a:rPr lang="en-US" sz="1800" dirty="0" smtClean="0">
                <a:latin typeface="Tw Cen MT" pitchFamily="34" charset="0"/>
              </a:rPr>
              <a:t> to compute    </a:t>
            </a:r>
            <a:r>
              <a:rPr lang="en-US" sz="1800" dirty="0">
                <a:latin typeface="Tw Cen MT" pitchFamily="34" charset="0"/>
              </a:rPr>
              <a:t>1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>
                <a:latin typeface="Tw Cen MT" pitchFamily="34" charset="0"/>
              </a:rPr>
              <a:t>  plus  2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>
                <a:latin typeface="Tw Cen MT" pitchFamily="34" charset="0"/>
              </a:rPr>
              <a:t>  plus  3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>
                <a:latin typeface="Tw Cen MT" pitchFamily="34" charset="0"/>
              </a:rPr>
              <a:t>  plus  …  plus  </a:t>
            </a:r>
            <a:r>
              <a:rPr lang="en-US" sz="1800" dirty="0" smtClean="0">
                <a:latin typeface="Tw Cen MT" pitchFamily="34" charset="0"/>
              </a:rPr>
              <a:t>1000</a:t>
            </a:r>
            <a:r>
              <a:rPr lang="en-US" sz="1800" baseline="30000" dirty="0" smtClean="0">
                <a:latin typeface="Tw Cen MT" pitchFamily="34" charset="0"/>
              </a:rPr>
              <a:t>2</a:t>
            </a: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953001" y="2259414"/>
            <a:ext cx="1904999" cy="27845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</a:pPr>
            <a:endParaRPr lang="en-US" sz="1200" b="1" dirty="0" smtClean="0">
              <a:solidFill>
                <a:srgbClr val="7030A0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200" b="1" dirty="0" smtClean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starts at 0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becomes   1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 5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14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30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55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91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...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050" dirty="0"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33600" y="1236460"/>
            <a:ext cx="5257800" cy="8780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starts at zero</a:t>
            </a:r>
            <a:endParaRPr lang="en-US" sz="12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Loop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times: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becomes </a:t>
            </a:r>
            <a:r>
              <a:rPr lang="en-US" sz="1200" i="1" dirty="0" smtClean="0">
                <a:solidFill>
                  <a:srgbClr val="0070C0"/>
                </a:solidFill>
                <a:latin typeface="Consolas"/>
              </a:rPr>
              <a:t>what it was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+ </a:t>
            </a:r>
            <a:r>
              <a:rPr lang="en-US" sz="1200" i="1" dirty="0">
                <a:solidFill>
                  <a:srgbClr val="0070C0"/>
                </a:solidFill>
                <a:latin typeface="Consolas"/>
              </a:rPr>
              <a:t>next item to add to total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503846" y="2343151"/>
            <a:ext cx="3372954" cy="26170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</a:pPr>
            <a:endParaRPr lang="en-US" sz="1200" b="1" dirty="0" smtClean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1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1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4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3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9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4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16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5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25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6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36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 and so forth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endParaRPr lang="en-US" sz="1050" dirty="0">
              <a:ea typeface="Calibri"/>
              <a:cs typeface="Times New Roman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667500" y="2419350"/>
            <a:ext cx="647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561923" y="26479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72000" y="30289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72000" y="34099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638123" y="37147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638123" y="40957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648200" y="44767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96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37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Pattern, in Python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This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summing</a:t>
            </a:r>
            <a:r>
              <a:rPr lang="en-US" sz="1800" dirty="0" smtClean="0">
                <a:latin typeface="Tw Cen MT" pitchFamily="34" charset="0"/>
              </a:rPr>
              <a:t> version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of the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Accumulator Pattern</a:t>
            </a:r>
            <a:r>
              <a:rPr lang="en-US" sz="1800" dirty="0" smtClean="0">
                <a:latin typeface="Tw Cen MT" pitchFamily="34" charset="0"/>
              </a:rPr>
              <a:t>,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applied to this problem of summing squares,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is written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in Python </a:t>
            </a:r>
            <a:r>
              <a:rPr lang="en-US" sz="1800" dirty="0" smtClean="0">
                <a:latin typeface="Tw Cen MT" pitchFamily="34" charset="0"/>
              </a:rPr>
              <a:t>like this: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dirty="0" smtClean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3183838"/>
            <a:ext cx="3581400" cy="9905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total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total = total + (k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</a:t>
            </a:r>
            <a:endParaRPr lang="en-US" sz="1200" dirty="0">
              <a:effectLst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819150"/>
            <a:ext cx="5257800" cy="8780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starts at zero</a:t>
            </a:r>
            <a:endParaRPr lang="en-US" sz="12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Loop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times: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becomes </a:t>
            </a:r>
            <a:r>
              <a:rPr lang="en-US" sz="1200" i="1" dirty="0" smtClean="0">
                <a:solidFill>
                  <a:srgbClr val="0070C0"/>
                </a:solidFill>
                <a:latin typeface="Consolas"/>
              </a:rPr>
              <a:t>what it was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+ </a:t>
            </a:r>
            <a:r>
              <a:rPr lang="en-US" sz="1200" i="1" dirty="0">
                <a:solidFill>
                  <a:srgbClr val="0070C0"/>
                </a:solidFill>
                <a:latin typeface="Consolas"/>
              </a:rPr>
              <a:t>next item to add to total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43600" y="3183838"/>
            <a:ext cx="2895600" cy="126810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Inside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loop, put: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	total = total + ...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Lousy mathematics, but great computer science!  Read  </a:t>
            </a:r>
            <a:r>
              <a:rPr lang="en-US" sz="1200" b="1" dirty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=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   as “becomes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”.</a:t>
            </a:r>
            <a:endParaRPr lang="en-US" sz="1200" b="1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43600" y="2419350"/>
            <a:ext cx="2895600" cy="6736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variable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, which we chose to call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,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and initialize that variable to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0 </a:t>
            </a: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before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</a:t>
            </a:r>
            <a:endParaRPr lang="en-US" sz="1100" dirty="0">
              <a:solidFill>
                <a:srgbClr val="0070C0"/>
              </a:solidFill>
              <a:effectLst/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43600" y="1896426"/>
            <a:ext cx="2895600" cy="41882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range</a:t>
            </a:r>
            <a:r>
              <a:rPr lang="en-US" sz="1200" b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 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expression in a  </a:t>
            </a:r>
            <a:r>
              <a:rPr lang="en-US" sz="1200" b="1" i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for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loop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966791" y="4552950"/>
            <a:ext cx="2895600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After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the loop ends, the variable 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has as its value the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accumulated sum!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201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8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131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Summing version of the Accumulator Pattern</a:t>
            </a:r>
            <a:endParaRPr lang="en-US" sz="2400" dirty="0" smtClean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49605" y="3028950"/>
            <a:ext cx="2590800" cy="8780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total =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sz="1200" b="1" i="1" dirty="0" smtClean="0">
                <a:solidFill>
                  <a:srgbClr val="7030A0"/>
                </a:solidFill>
                <a:latin typeface="Consolas"/>
              </a:rPr>
              <a:t>BLAH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):</a:t>
            </a:r>
            <a:endParaRPr lang="en-US" sz="12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total = total + </a:t>
            </a:r>
            <a:r>
              <a:rPr lang="en-US" sz="1200" b="1" i="1" dirty="0">
                <a:solidFill>
                  <a:srgbClr val="7030A0"/>
                </a:solidFill>
                <a:latin typeface="Consolas"/>
              </a:rPr>
              <a:t>STUFF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80947" y="1809750"/>
            <a:ext cx="1576453" cy="609600"/>
            <a:chOff x="2481735" y="1333499"/>
            <a:chExt cx="1432076" cy="609600"/>
          </a:xfrm>
        </p:grpSpPr>
        <p:sp>
          <p:nvSpPr>
            <p:cNvPr id="12" name="Rectangle 11"/>
            <p:cNvSpPr/>
            <p:nvPr/>
          </p:nvSpPr>
          <p:spPr>
            <a:xfrm>
              <a:off x="2481735" y="1333499"/>
              <a:ext cx="1351997" cy="4735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 smtClean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The </a:t>
              </a:r>
              <a:r>
                <a:rPr lang="en-US" sz="1400" b="1" dirty="0" smtClean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Accumulator</a:t>
              </a:r>
              <a:r>
                <a:rPr lang="en-US" sz="1400" b="1" i="1" dirty="0" smtClean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 Pattern for summing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628186" y="1570252"/>
              <a:ext cx="285625" cy="37284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ounded Rectangle 18"/>
          <p:cNvSpPr/>
          <p:nvPr/>
        </p:nvSpPr>
        <p:spPr>
          <a:xfrm>
            <a:off x="5562600" y="2449522"/>
            <a:ext cx="2895600" cy="126810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Inside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loop, put: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	total = total + ...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Lousy mathematics, but great computer science!  Read  </a:t>
            </a:r>
            <a:r>
              <a:rPr lang="en-US" sz="1200" b="1" dirty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=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   as “becomes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”.</a:t>
            </a:r>
            <a:endParaRPr lang="en-US" sz="1200" b="1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562600" y="1685034"/>
            <a:ext cx="2895600" cy="6736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variable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, which we chose to call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,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and initialize that variable to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0 </a:t>
            </a: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before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</a:t>
            </a:r>
            <a:endParaRPr lang="en-US" sz="1100" dirty="0">
              <a:solidFill>
                <a:srgbClr val="0070C0"/>
              </a:solidFill>
              <a:effectLst/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562600" y="1162110"/>
            <a:ext cx="2895600" cy="41882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range</a:t>
            </a:r>
            <a:r>
              <a:rPr lang="en-US" sz="1200" b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 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expression in a  </a:t>
            </a:r>
            <a:r>
              <a:rPr lang="en-US" sz="1200" b="1" i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for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loop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585791" y="3818634"/>
            <a:ext cx="2895600" cy="50571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After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the loop ends, the variable 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has as its value the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accumulated sum!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500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9673</TotalTime>
  <Words>356</Words>
  <Application>Microsoft Office PowerPoint</Application>
  <PresentationFormat>On-screen Show (16:9)</PresentationFormat>
  <Paragraphs>69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85</cp:revision>
  <dcterms:created xsi:type="dcterms:W3CDTF">2006-08-16T00:00:00Z</dcterms:created>
  <dcterms:modified xsi:type="dcterms:W3CDTF">2013-03-10T05:49:15Z</dcterms:modified>
</cp:coreProperties>
</file>