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81" r:id="rId3"/>
    <p:sldId id="275" r:id="rId4"/>
    <p:sldId id="276" r:id="rId5"/>
    <p:sldId id="280" r:id="rId6"/>
    <p:sldId id="277" r:id="rId7"/>
    <p:sldId id="278" r:id="rId8"/>
    <p:sldId id="279" r:id="rId9"/>
  </p:sldIdLst>
  <p:sldSz cx="9144000" cy="5143500" type="screen16x9"/>
  <p:notesSz cx="6858000" cy="9144000"/>
  <p:defaultTextStyle>
    <a:defPPr>
      <a:defRPr lang="en-US"/>
    </a:defPPr>
    <a:lvl1pPr marL="0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2675" autoAdjust="0"/>
  </p:normalViewPr>
  <p:slideViewPr>
    <p:cSldViewPr>
      <p:cViewPr varScale="1">
        <p:scale>
          <a:sx n="144" d="100"/>
          <a:sy n="144" d="100"/>
        </p:scale>
        <p:origin x="-102" y="-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ACB7-FC2B-4373-BF8D-44EAA930758F}" type="datetimeFigureOut">
              <a:rPr lang="en-US" smtClean="0"/>
              <a:t>3/9/2013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4DA7E-D190-4C74-BD83-60FADBFD68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78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93831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87664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18149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575328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969159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362992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756825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3150656" algn="l" defTabSz="78766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9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4DA7E-D190-4C74-BD83-60FADBFD68D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988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81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69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6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56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50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1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938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7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814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5753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96915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3629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7568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1506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1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93831" indent="0">
              <a:buNone/>
              <a:defRPr sz="1700" b="1"/>
            </a:lvl2pPr>
            <a:lvl3pPr marL="787664" indent="0">
              <a:buNone/>
              <a:defRPr sz="1600" b="1"/>
            </a:lvl3pPr>
            <a:lvl4pPr marL="1181495" indent="0">
              <a:buNone/>
              <a:defRPr sz="1400" b="1"/>
            </a:lvl4pPr>
            <a:lvl5pPr marL="1575328" indent="0">
              <a:buNone/>
              <a:defRPr sz="1400" b="1"/>
            </a:lvl5pPr>
            <a:lvl6pPr marL="1969159" indent="0">
              <a:buNone/>
              <a:defRPr sz="1400" b="1"/>
            </a:lvl6pPr>
            <a:lvl7pPr marL="2362992" indent="0">
              <a:buNone/>
              <a:defRPr sz="1400" b="1"/>
            </a:lvl7pPr>
            <a:lvl8pPr marL="2756825" indent="0">
              <a:buNone/>
              <a:defRPr sz="1400" b="1"/>
            </a:lvl8pPr>
            <a:lvl9pPr marL="3150656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7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393831" indent="0">
              <a:buNone/>
              <a:defRPr sz="2300"/>
            </a:lvl2pPr>
            <a:lvl3pPr marL="787664" indent="0">
              <a:buNone/>
              <a:defRPr sz="2000"/>
            </a:lvl3pPr>
            <a:lvl4pPr marL="1181495" indent="0">
              <a:buNone/>
              <a:defRPr sz="1700"/>
            </a:lvl4pPr>
            <a:lvl5pPr marL="1575328" indent="0">
              <a:buNone/>
              <a:defRPr sz="1700"/>
            </a:lvl5pPr>
            <a:lvl6pPr marL="1969159" indent="0">
              <a:buNone/>
              <a:defRPr sz="1700"/>
            </a:lvl6pPr>
            <a:lvl7pPr marL="2362992" indent="0">
              <a:buNone/>
              <a:defRPr sz="1700"/>
            </a:lvl7pPr>
            <a:lvl8pPr marL="2756825" indent="0">
              <a:buNone/>
              <a:defRPr sz="1700"/>
            </a:lvl8pPr>
            <a:lvl9pPr marL="3150656" indent="0">
              <a:buNone/>
              <a:defRPr sz="17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393831" indent="0">
              <a:buNone/>
              <a:defRPr sz="900"/>
            </a:lvl2pPr>
            <a:lvl3pPr marL="787664" indent="0">
              <a:buNone/>
              <a:defRPr sz="900"/>
            </a:lvl3pPr>
            <a:lvl4pPr marL="1181495" indent="0">
              <a:buNone/>
              <a:defRPr sz="800"/>
            </a:lvl4pPr>
            <a:lvl5pPr marL="1575328" indent="0">
              <a:buNone/>
              <a:defRPr sz="800"/>
            </a:lvl5pPr>
            <a:lvl6pPr marL="1969159" indent="0">
              <a:buNone/>
              <a:defRPr sz="800"/>
            </a:lvl6pPr>
            <a:lvl7pPr marL="2362992" indent="0">
              <a:buNone/>
              <a:defRPr sz="800"/>
            </a:lvl7pPr>
            <a:lvl8pPr marL="2756825" indent="0">
              <a:buNone/>
              <a:defRPr sz="800"/>
            </a:lvl8pPr>
            <a:lvl9pPr marL="315065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78766" tIns="39383" rIns="78766" bIns="3938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78766" tIns="39383" rIns="78766" bIns="3938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2"/>
            <a:ext cx="2895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2"/>
            <a:ext cx="2133600" cy="273845"/>
          </a:xfrm>
          <a:prstGeom prst="rect">
            <a:avLst/>
          </a:prstGeom>
        </p:spPr>
        <p:txBody>
          <a:bodyPr vert="horz" lIns="78766" tIns="39383" rIns="78766" bIns="3938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7664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5373" indent="-295373" algn="l" defTabSz="78766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77" indent="-246145" algn="l" defTabSz="78766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84580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8413" indent="-196916" algn="l" defTabSz="787664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72244" indent="-196916" algn="l" defTabSz="787664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6077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59909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3741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47573" indent="-196916" algn="l" defTabSz="787664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3831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7664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149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75328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9159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62992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56825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50656" algn="l" defTabSz="78766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pydev.org/manual_adv_debugger.html" TargetMode="Externa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4896954" cy="485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Debugging</a:t>
            </a:r>
            <a:endParaRPr lang="en-US" sz="36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What 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coders</a:t>
            </a:r>
            <a:r>
              <a:rPr lang="en-US" sz="1800" dirty="0" smtClean="0">
                <a:latin typeface="Tw Cen MT" pitchFamily="34" charset="0"/>
              </a:rPr>
              <a:t> (programmers) do to find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the errors (“bugs”) in their own programs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“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Bugs</a:t>
            </a:r>
            <a:r>
              <a:rPr lang="en-US" sz="1800" dirty="0" smtClean="0">
                <a:latin typeface="Tw Cen MT" pitchFamily="34" charset="0"/>
              </a:rPr>
              <a:t>” – Admiral Grace Hopper, developer of the world’s first compiler, once found that her program failed because a dead </a:t>
            </a:r>
            <a:r>
              <a:rPr lang="en-US" sz="1800" dirty="0" smtClean="0">
                <a:latin typeface="Tw Cen MT" pitchFamily="34" charset="0"/>
              </a:rPr>
              <a:t>moth was </a:t>
            </a:r>
            <a:r>
              <a:rPr lang="en-US" sz="1800" dirty="0" smtClean="0">
                <a:latin typeface="Tw Cen MT" pitchFamily="34" charset="0"/>
              </a:rPr>
              <a:t>inside the computer.  The phrase stuck</a:t>
            </a:r>
            <a:r>
              <a:rPr lang="en-US" sz="1800" dirty="0" smtClean="0">
                <a:latin typeface="Tw Cen MT" pitchFamily="34" charset="0"/>
              </a:rPr>
              <a:t>!</a:t>
            </a:r>
          </a:p>
          <a:p>
            <a:pPr marL="285750" lvl="1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Debugging</a:t>
            </a:r>
            <a:r>
              <a:rPr lang="en-US" sz="1800" dirty="0" smtClean="0">
                <a:latin typeface="Tw Cen MT" pitchFamily="34" charset="0"/>
              </a:rPr>
              <a:t> versus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Testing</a:t>
            </a:r>
            <a:r>
              <a:rPr lang="en-US" sz="1800" dirty="0" smtClean="0">
                <a:latin typeface="Tw Cen MT" pitchFamily="34" charset="0"/>
              </a:rPr>
              <a:t>:</a:t>
            </a:r>
          </a:p>
          <a:p>
            <a:pPr marL="679583" lvl="2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Debugging</a:t>
            </a:r>
            <a:r>
              <a:rPr lang="en-US" sz="1800" dirty="0" smtClean="0">
                <a:latin typeface="Tw Cen MT" pitchFamily="34" charset="0"/>
              </a:rPr>
              <a:t>:  Done by the coder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while producing the code.</a:t>
            </a:r>
          </a:p>
          <a:p>
            <a:pPr marL="679583" lvl="2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Testing</a:t>
            </a:r>
            <a:r>
              <a:rPr lang="en-US" sz="1800" dirty="0" smtClean="0">
                <a:latin typeface="Tw Cen MT" pitchFamily="34" charset="0"/>
              </a:rPr>
              <a:t>:  Done after the code is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produced, often by someone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i="1" dirty="0" smtClean="0">
                <a:latin typeface="Tw Cen MT" pitchFamily="34" charset="0"/>
              </a:rPr>
              <a:t>other</a:t>
            </a:r>
            <a:r>
              <a:rPr lang="en-US" sz="1800" dirty="0" smtClean="0">
                <a:latin typeface="Tw Cen MT" pitchFamily="34" charset="0"/>
              </a:rPr>
              <a:t> than the coder.</a:t>
            </a:r>
            <a:endParaRPr lang="en-US" sz="1800" dirty="0">
              <a:latin typeface="Tw Cen MT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209" y="590550"/>
            <a:ext cx="1789745" cy="178974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888" y="3025798"/>
            <a:ext cx="4593039" cy="199031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919" y="1047750"/>
            <a:ext cx="1885008" cy="156659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21630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7640154" cy="477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600" b="1" i="1" dirty="0" smtClean="0">
                <a:solidFill>
                  <a:srgbClr val="0070C0"/>
                </a:solidFill>
                <a:latin typeface="Tw Cen MT" pitchFamily="34" charset="0"/>
              </a:rPr>
              <a:t>Debugging is hard!</a:t>
            </a:r>
            <a:endParaRPr lang="en-US" sz="36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Bugs are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run-time</a:t>
            </a:r>
            <a:r>
              <a:rPr lang="en-US" sz="1800" dirty="0" smtClean="0">
                <a:latin typeface="Tw Cen MT" pitchFamily="34" charset="0"/>
              </a:rPr>
              <a:t> errors</a:t>
            </a:r>
            <a:r>
              <a:rPr lang="en-US" sz="1800" dirty="0">
                <a:latin typeface="Tw Cen MT" pitchFamily="34" charset="0"/>
              </a:rPr>
              <a:t> </a:t>
            </a:r>
            <a:r>
              <a:rPr lang="en-US" sz="1800" dirty="0" smtClean="0">
                <a:latin typeface="Tw Cen MT" pitchFamily="34" charset="0"/>
              </a:rPr>
              <a:t>– that is, they are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semantic</a:t>
            </a:r>
            <a:r>
              <a:rPr lang="en-US" sz="1800" dirty="0" smtClean="0">
                <a:latin typeface="Tw Cen MT" pitchFamily="34" charset="0"/>
              </a:rPr>
              <a:t> errors (the program did not do what you intended), not 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syntactic</a:t>
            </a:r>
            <a:r>
              <a:rPr lang="en-US" sz="1800" dirty="0" smtClean="0">
                <a:latin typeface="Tw Cen MT" pitchFamily="34" charset="0"/>
              </a:rPr>
              <a:t> errors (the program has an error in its notation that makes it impossible to run)</a:t>
            </a:r>
          </a:p>
          <a:p>
            <a:pPr marL="285750" indent="-28575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Bugs are hard to find and fix</a:t>
            </a:r>
            <a:r>
              <a:rPr lang="en-US" sz="1800" dirty="0" smtClean="0">
                <a:latin typeface="Tw Cen MT" pitchFamily="34" charset="0"/>
              </a:rPr>
              <a:t> because: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Programs are big; finding the place where the bug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is introduced may require examining many lines of code.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The bug may be an error that is spread across many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lines of code.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The bug may be intermittent – the evidence of the bug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may come and go depending on the inputs, the state of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the system, and much more.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Frequently the programmer doesn’t even notice the existence of the bug!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733550"/>
            <a:ext cx="2472659" cy="28194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74255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4058754" cy="380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200" b="1" dirty="0" smtClean="0">
                <a:latin typeface="Tw Cen MT" pitchFamily="34" charset="0"/>
              </a:rPr>
              <a:t>The Debugger</a:t>
            </a:r>
          </a:p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2400" b="1" i="1" dirty="0" smtClean="0">
                <a:solidFill>
                  <a:srgbClr val="0070C0"/>
                </a:solidFill>
                <a:latin typeface="Tw Cen MT" pitchFamily="34" charset="0"/>
              </a:rPr>
              <a:t>Debuggers</a:t>
            </a:r>
            <a:r>
              <a:rPr lang="en-US" sz="1800" dirty="0" smtClean="0">
                <a:latin typeface="Tw Cen MT" pitchFamily="34" charset="0"/>
              </a:rPr>
              <a:t>: Tools that help with debugging, by allowing you to:</a:t>
            </a:r>
          </a:p>
          <a:p>
            <a:pPr marL="285750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dirty="0">
                <a:latin typeface="Tw Cen MT" pitchFamily="34" charset="0"/>
              </a:rPr>
              <a:t>Run the </a:t>
            </a:r>
            <a:r>
              <a:rPr lang="en-US" sz="1800" dirty="0" smtClean="0">
                <a:latin typeface="Tw Cen MT" pitchFamily="34" charset="0"/>
              </a:rPr>
              <a:t>program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to </a:t>
            </a:r>
            <a:r>
              <a:rPr lang="en-US" sz="1800" dirty="0">
                <a:latin typeface="Tw Cen MT" pitchFamily="34" charset="0"/>
              </a:rPr>
              <a:t>a “</a:t>
            </a:r>
            <a:r>
              <a:rPr lang="en-US" sz="1800" dirty="0" smtClean="0">
                <a:latin typeface="Tw Cen MT" pitchFamily="34" charset="0"/>
              </a:rPr>
              <a:t>breakpoint” that </a:t>
            </a:r>
            <a:r>
              <a:rPr lang="en-US" sz="1800" dirty="0">
                <a:latin typeface="Tw Cen MT" pitchFamily="34" charset="0"/>
              </a:rPr>
              <a:t>you set</a:t>
            </a:r>
          </a:p>
          <a:p>
            <a:pPr marL="285750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Step through the program, line by line</a:t>
            </a:r>
          </a:p>
          <a:p>
            <a:pPr marL="285750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See the values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of the variables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as you do so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5379" y="2876550"/>
            <a:ext cx="2901644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163" y="2942440"/>
            <a:ext cx="2289837" cy="20849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29" name="Straight Arrow Connector 28"/>
          <p:cNvCxnSpPr/>
          <p:nvPr/>
        </p:nvCxnSpPr>
        <p:spPr>
          <a:xfrm>
            <a:off x="5108189" y="2798392"/>
            <a:ext cx="917190" cy="175455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31" name="Picture 11" descr="C:\Users\mutchler\AppData\Local\Temp\SNAGHTML110c08f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33350"/>
            <a:ext cx="4747646" cy="2559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Straight Arrow Connector 21"/>
          <p:cNvCxnSpPr/>
          <p:nvPr/>
        </p:nvCxnSpPr>
        <p:spPr>
          <a:xfrm flipV="1">
            <a:off x="3463263" y="1733550"/>
            <a:ext cx="727737" cy="4572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191000" y="2798392"/>
            <a:ext cx="91718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4969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6" y="268272"/>
            <a:ext cx="5506554" cy="4573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i="1" dirty="0" smtClean="0">
                <a:solidFill>
                  <a:srgbClr val="0070C0"/>
                </a:solidFill>
                <a:latin typeface="Tw Cen MT" pitchFamily="34" charset="0"/>
              </a:rPr>
              <a:t>Starting the Debugger</a:t>
            </a:r>
          </a:p>
          <a:p>
            <a:pPr algn="ctr">
              <a:lnSpc>
                <a:spcPct val="105000"/>
              </a:lnSpc>
              <a:spcBef>
                <a:spcPts val="600"/>
              </a:spcBef>
            </a:pPr>
            <a:endParaRPr lang="en-US" sz="3200" b="1" i="1" dirty="0" smtClean="0">
              <a:solidFill>
                <a:srgbClr val="0070C0"/>
              </a:solidFill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Set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breakpoints</a:t>
            </a:r>
            <a:r>
              <a:rPr lang="en-US" sz="1800" dirty="0" smtClean="0">
                <a:solidFill>
                  <a:srgbClr val="0070C0"/>
                </a:solidFill>
                <a:latin typeface="Tw Cen MT" pitchFamily="34" charset="0"/>
              </a:rPr>
              <a:t> </a:t>
            </a:r>
            <a:r>
              <a:rPr lang="en-US" sz="1800" dirty="0" smtClean="0">
                <a:latin typeface="Tw Cen MT" pitchFamily="34" charset="0"/>
              </a:rPr>
              <a:t>by double-clicking on the gray bar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to the left of the line numbers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Double-clicking on a breakpoint removes it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1800" dirty="0" smtClean="0">
              <a:latin typeface="Tw Cen MT" pitchFamily="34" charset="0"/>
            </a:endParaRP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Run in the Debugger </a:t>
            </a:r>
            <a:r>
              <a:rPr lang="en-US" sz="1800" dirty="0" smtClean="0">
                <a:latin typeface="Tw Cen MT" pitchFamily="34" charset="0"/>
              </a:rPr>
              <a:t>by selecting the “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Bug</a:t>
            </a:r>
            <a:r>
              <a:rPr lang="en-US" sz="1800" dirty="0" smtClean="0">
                <a:latin typeface="Tw Cen MT" pitchFamily="34" charset="0"/>
              </a:rPr>
              <a:t>” symbol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to the left of the usual “Run” symbol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The first time it asks if you want to enter the Debug perspective in this situation. 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Check the box </a:t>
            </a:r>
            <a:r>
              <a:rPr lang="en-US" sz="1800" dirty="0" smtClean="0">
                <a:latin typeface="Tw Cen MT" pitchFamily="34" charset="0"/>
              </a:rPr>
              <a:t>(“</a:t>
            </a:r>
            <a:r>
              <a:rPr lang="en-US" sz="1800" i="1" dirty="0" smtClean="0">
                <a:latin typeface="Tw Cen MT" pitchFamily="34" charset="0"/>
              </a:rPr>
              <a:t>Remember my decision</a:t>
            </a:r>
            <a:r>
              <a:rPr lang="en-US" sz="1800" dirty="0" smtClean="0">
                <a:latin typeface="Tw Cen MT" pitchFamily="34" charset="0"/>
              </a:rPr>
              <a:t>”) and select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Yes</a:t>
            </a:r>
            <a:r>
              <a:rPr lang="en-US" sz="1800" dirty="0" smtClean="0">
                <a:latin typeface="Tw Cen MT" pitchFamily="34" charset="0"/>
              </a:rPr>
              <a:t>.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endParaRPr lang="en-US" sz="1800" dirty="0">
              <a:latin typeface="Tw Cen MT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800600" y="3748577"/>
            <a:ext cx="3429646" cy="1185373"/>
            <a:chOff x="4953000" y="3824777"/>
            <a:chExt cx="3429646" cy="1185373"/>
          </a:xfrm>
        </p:grpSpPr>
        <p:pic>
          <p:nvPicPr>
            <p:cNvPr id="1028" name="Picture 4" descr="C:\Users\mutchler\AppData\Local\Temp\SNAGHTML1069827d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9158" y="3824777"/>
              <a:ext cx="2563488" cy="11853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1" name="Straight Arrow Connector 20"/>
            <p:cNvCxnSpPr/>
            <p:nvPr/>
          </p:nvCxnSpPr>
          <p:spPr>
            <a:xfrm>
              <a:off x="4953000" y="4476750"/>
              <a:ext cx="866158" cy="228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7315200" y="4705350"/>
              <a:ext cx="538166" cy="228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246288" y="3105150"/>
            <a:ext cx="2924380" cy="609600"/>
            <a:chOff x="5246288" y="3105150"/>
            <a:chExt cx="2924380" cy="609600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5045" y="3105150"/>
              <a:ext cx="1445623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1" name="Straight Arrow Connector 10"/>
            <p:cNvCxnSpPr/>
            <p:nvPr/>
          </p:nvCxnSpPr>
          <p:spPr>
            <a:xfrm>
              <a:off x="5246288" y="3500746"/>
              <a:ext cx="1383112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6700834" y="3272146"/>
              <a:ext cx="538166" cy="36640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432752" y="1118119"/>
            <a:ext cx="3564877" cy="1764260"/>
            <a:chOff x="5486400" y="1112290"/>
            <a:chExt cx="3564877" cy="1764260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9856" y="1112290"/>
              <a:ext cx="3288737" cy="88795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16" name="Rounded Rectangle 15"/>
            <p:cNvSpPr/>
            <p:nvPr/>
          </p:nvSpPr>
          <p:spPr>
            <a:xfrm>
              <a:off x="5486400" y="2105916"/>
              <a:ext cx="3564877" cy="77063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dirty="0" smtClean="0">
                  <a:solidFill>
                    <a:schemeClr val="tx1"/>
                  </a:solidFill>
                  <a:effectLst/>
                  <a:ea typeface="Calibri"/>
                  <a:cs typeface="Consolas" pitchFamily="49" charset="0"/>
                </a:rPr>
                <a:t>I double-clicked here to </a:t>
              </a:r>
              <a:r>
                <a:rPr lang="en-US" sz="1200" dirty="0" smtClean="0">
                  <a:solidFill>
                    <a:schemeClr val="tx1"/>
                  </a:solidFill>
                  <a:ea typeface="Calibri"/>
                  <a:cs typeface="Consolas" pitchFamily="49" charset="0"/>
                </a:rPr>
                <a:t>put a breakpoint at line 30.  The program will stop at that line</a:t>
              </a:r>
              <a:br>
                <a:rPr lang="en-US" sz="1200" dirty="0" smtClean="0">
                  <a:solidFill>
                    <a:schemeClr val="tx1"/>
                  </a:solidFill>
                  <a:ea typeface="Calibri"/>
                  <a:cs typeface="Consolas" pitchFamily="49" charset="0"/>
                </a:rPr>
              </a:br>
              <a:r>
                <a:rPr lang="en-US" sz="1200" dirty="0" smtClean="0">
                  <a:solidFill>
                    <a:schemeClr val="tx1"/>
                  </a:solidFill>
                  <a:ea typeface="Calibri"/>
                  <a:cs typeface="Consolas" pitchFamily="49" charset="0"/>
                </a:rPr>
                <a:t>(just </a:t>
              </a:r>
              <a:r>
                <a:rPr lang="en-US" sz="1200" i="1" dirty="0" smtClean="0">
                  <a:solidFill>
                    <a:schemeClr val="tx1"/>
                  </a:solidFill>
                  <a:ea typeface="Calibri"/>
                  <a:cs typeface="Consolas" pitchFamily="49" charset="0"/>
                </a:rPr>
                <a:t>before</a:t>
              </a:r>
              <a:r>
                <a:rPr lang="en-US" sz="1200" dirty="0" smtClean="0">
                  <a:solidFill>
                    <a:schemeClr val="tx1"/>
                  </a:solidFill>
                  <a:ea typeface="Calibri"/>
                  <a:cs typeface="Consolas" pitchFamily="49" charset="0"/>
                </a:rPr>
                <a:t> that line runs) in the Debugger.</a:t>
              </a:r>
              <a:endParaRPr lang="en-US" sz="11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5701603" y="1428750"/>
              <a:ext cx="89597" cy="75624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9950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C:\Users\mutchler\AppData\Local\Temp\SNAGHTML110ffd1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895350"/>
            <a:ext cx="6600297" cy="4051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" y="231134"/>
            <a:ext cx="4800600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5000"/>
              </a:lnSpc>
              <a:spcBef>
                <a:spcPts val="600"/>
              </a:spcBef>
            </a:pPr>
            <a:r>
              <a:rPr lang="en-US" sz="3200" b="1" i="1" dirty="0" smtClean="0">
                <a:solidFill>
                  <a:srgbClr val="0070C0"/>
                </a:solidFill>
                <a:latin typeface="Tw Cen MT" pitchFamily="34" charset="0"/>
              </a:rPr>
              <a:t>The Debug perspective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562600" y="133350"/>
            <a:ext cx="3467099" cy="457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The </a:t>
            </a:r>
            <a:r>
              <a:rPr lang="en-US" sz="10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Debug </a:t>
            </a:r>
            <a:r>
              <a:rPr lang="en-US" sz="1000" b="1" i="1" dirty="0">
                <a:solidFill>
                  <a:schemeClr val="tx1"/>
                </a:solidFill>
                <a:ea typeface="Calibri"/>
                <a:cs typeface="Consolas" pitchFamily="49" charset="0"/>
              </a:rPr>
              <a:t>p</a:t>
            </a:r>
            <a:r>
              <a:rPr lang="en-US" sz="10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erspective </a:t>
            </a: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shown in this and the subsequent slides has been simplified from the default Debug perspective.</a:t>
            </a:r>
            <a:endParaRPr lang="en-US" sz="9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33788" y="1428750"/>
            <a:ext cx="1009812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3962400" y="758231"/>
            <a:ext cx="2819399" cy="35009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The </a:t>
            </a:r>
            <a:r>
              <a:rPr lang="en-US" sz="10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controls </a:t>
            </a:r>
            <a:r>
              <a:rPr lang="en-US" sz="1000" dirty="0">
                <a:solidFill>
                  <a:schemeClr val="tx1"/>
                </a:solidFill>
                <a:ea typeface="Calibri"/>
                <a:cs typeface="Consolas" pitchFamily="49" charset="0"/>
              </a:rPr>
              <a:t>for running in the Debugger </a:t>
            </a:r>
            <a:r>
              <a:rPr lang="en-US" sz="1000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are here</a:t>
            </a:r>
            <a:endParaRPr lang="en-US" sz="1000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181600" y="1037197"/>
            <a:ext cx="0" cy="39155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152400" y="2944028"/>
            <a:ext cx="1412989" cy="1219200"/>
            <a:chOff x="152400" y="2647950"/>
            <a:chExt cx="1412989" cy="1219200"/>
          </a:xfrm>
        </p:grpSpPr>
        <p:sp>
          <p:nvSpPr>
            <p:cNvPr id="24" name="Rounded Rectangle 23"/>
            <p:cNvSpPr/>
            <p:nvPr/>
          </p:nvSpPr>
          <p:spPr>
            <a:xfrm>
              <a:off x="152400" y="2647950"/>
              <a:ext cx="1295401" cy="121920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000" dirty="0" smtClean="0">
                  <a:solidFill>
                    <a:schemeClr val="tx1"/>
                  </a:solidFill>
                  <a:effectLst/>
                  <a:ea typeface="Calibri"/>
                  <a:cs typeface="Consolas" pitchFamily="49" charset="0"/>
                </a:rPr>
                <a:t>Your program is here, with indicators showing the line that is currently being executed</a:t>
              </a:r>
              <a:endParaRPr lang="en-US" sz="1000" dirty="0">
                <a:solidFill>
                  <a:schemeClr val="tx1"/>
                </a:solidFill>
                <a:ea typeface="Calibri"/>
                <a:cs typeface="Consolas" pitchFamily="49" charset="0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>
              <a:off x="1222490" y="3333750"/>
              <a:ext cx="342899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ounded Rectangle 26"/>
          <p:cNvSpPr/>
          <p:nvPr/>
        </p:nvSpPr>
        <p:spPr>
          <a:xfrm>
            <a:off x="4371894" y="4260583"/>
            <a:ext cx="2133600" cy="685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This window shows the values of the variables, highlighting changes as the program runs</a:t>
            </a:r>
            <a:endParaRPr lang="en-US" sz="1000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6803727" y="3257550"/>
            <a:ext cx="1205221" cy="85725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This is the usual Consol</a:t>
            </a:r>
            <a:r>
              <a:rPr lang="en-US" sz="1000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e window for </a:t>
            </a:r>
            <a:r>
              <a:rPr lang="en-US" sz="1000" b="1" i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print</a:t>
            </a:r>
            <a:r>
              <a:rPr lang="en-US" sz="1000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statements</a:t>
            </a:r>
            <a:endParaRPr lang="en-US" sz="1000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5757210" y="2190750"/>
            <a:ext cx="2396190" cy="381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800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This window controls which variables are shown – by default, the variables in the current function</a:t>
            </a:r>
            <a:endParaRPr lang="en-US" sz="800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 flipV="1">
            <a:off x="5638800" y="1962150"/>
            <a:ext cx="228600" cy="228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304800" y="1037197"/>
            <a:ext cx="1142999" cy="40028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Restart a Debug run </a:t>
            </a:r>
            <a:r>
              <a:rPr lang="en-US" sz="1000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here</a:t>
            </a:r>
            <a:endParaRPr lang="en-US" sz="1000" dirty="0">
              <a:solidFill>
                <a:schemeClr val="tx1"/>
              </a:solidFill>
              <a:ea typeface="Calibri"/>
              <a:cs typeface="Consolas" pitchFamily="49" charset="0"/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473018" y="1232973"/>
            <a:ext cx="203382" cy="436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958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3627" y="114706"/>
            <a:ext cx="8402156" cy="469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200" b="1" i="1" dirty="0" smtClean="0">
                <a:solidFill>
                  <a:srgbClr val="7030A0"/>
                </a:solidFill>
                <a:latin typeface="Tw Cen MT" pitchFamily="34" charset="0"/>
              </a:rPr>
              <a:t>Running</a:t>
            </a:r>
            <a:r>
              <a:rPr lang="en-US" sz="3200" b="1" i="1" dirty="0" smtClean="0">
                <a:solidFill>
                  <a:srgbClr val="0070C0"/>
                </a:solidFill>
                <a:latin typeface="Tw Cen MT" pitchFamily="34" charset="0"/>
              </a:rPr>
              <a:t> in the Debugger</a:t>
            </a:r>
          </a:p>
          <a:p>
            <a:pPr marL="285750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The Debugger pauses </a:t>
            </a:r>
            <a:r>
              <a:rPr lang="en-US" sz="1800" dirty="0" smtClean="0">
                <a:latin typeface="Tw Cen MT" pitchFamily="34" charset="0"/>
              </a:rPr>
              <a:t>the program</a:t>
            </a:r>
            <a:br>
              <a:rPr lang="en-US" sz="1800" dirty="0" smtClean="0"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at the first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breakpoint </a:t>
            </a:r>
            <a:r>
              <a:rPr lang="en-US" sz="1800" dirty="0">
                <a:latin typeface="Tw Cen MT" pitchFamily="34" charset="0"/>
              </a:rPr>
              <a:t>that it encounters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dirty="0" smtClean="0">
                <a:latin typeface="Tw Cen MT" pitchFamily="34" charset="0"/>
              </a:rPr>
              <a:t>It stops </a:t>
            </a:r>
            <a:r>
              <a:rPr lang="en-US" b="1" i="1" dirty="0" smtClean="0">
                <a:latin typeface="Tw Cen MT" pitchFamily="34" charset="0"/>
              </a:rPr>
              <a:t>before</a:t>
            </a:r>
            <a:r>
              <a:rPr lang="en-US" dirty="0" smtClean="0">
                <a:latin typeface="Tw Cen MT" pitchFamily="34" charset="0"/>
              </a:rPr>
              <a:t> it has run that line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dirty="0" smtClean="0">
                <a:latin typeface="Tw Cen MT" pitchFamily="34" charset="0"/>
              </a:rPr>
              <a:t>The blue arrow shows the place where the program</a:t>
            </a:r>
            <a:br>
              <a:rPr lang="en-US" dirty="0" smtClean="0">
                <a:latin typeface="Tw Cen MT" pitchFamily="34" charset="0"/>
              </a:rPr>
            </a:br>
            <a:r>
              <a:rPr lang="en-US" dirty="0" smtClean="0">
                <a:latin typeface="Tw Cen MT" pitchFamily="34" charset="0"/>
              </a:rPr>
              <a:t>is currently paused, and that line is highlighted as well</a:t>
            </a:r>
          </a:p>
          <a:p>
            <a:pPr marL="285750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dirty="0">
                <a:latin typeface="Tw Cen MT" pitchFamily="34" charset="0"/>
              </a:rPr>
              <a:t>You can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set or remove breakpoints </a:t>
            </a:r>
            <a:r>
              <a:rPr lang="en-US" sz="1800" dirty="0" smtClean="0">
                <a:latin typeface="Tw Cen MT" pitchFamily="34" charset="0"/>
              </a:rPr>
              <a:t>at </a:t>
            </a:r>
            <a:r>
              <a:rPr lang="en-US" sz="1800" dirty="0">
                <a:latin typeface="Tw Cen MT" pitchFamily="34" charset="0"/>
              </a:rPr>
              <a:t>any point during the run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dirty="0">
                <a:latin typeface="Tw Cen MT" pitchFamily="34" charset="0"/>
              </a:rPr>
              <a:t>B</a:t>
            </a:r>
            <a:r>
              <a:rPr lang="en-US" dirty="0" smtClean="0">
                <a:latin typeface="Tw Cen MT" pitchFamily="34" charset="0"/>
              </a:rPr>
              <a:t>y </a:t>
            </a:r>
            <a:r>
              <a:rPr lang="en-US" dirty="0">
                <a:latin typeface="Tw Cen MT" pitchFamily="34" charset="0"/>
              </a:rPr>
              <a:t>double-clicking on the gray bar next to the line</a:t>
            </a:r>
          </a:p>
          <a:p>
            <a:pPr marL="285750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Run to the next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breakpoint </a:t>
            </a:r>
            <a:r>
              <a:rPr lang="en-US" sz="1800" dirty="0" smtClean="0">
                <a:latin typeface="Tw Cen MT" pitchFamily="34" charset="0"/>
              </a:rPr>
              <a:t>by using the green-arrow (“Resume”) button</a:t>
            </a:r>
          </a:p>
          <a:p>
            <a:pPr marL="285750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dirty="0">
                <a:latin typeface="Tw Cen MT" pitchFamily="34" charset="0"/>
              </a:rPr>
              <a:t>If you want to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stop the run</a:t>
            </a:r>
            <a:r>
              <a:rPr lang="en-US" sz="1800" dirty="0" smtClean="0">
                <a:latin typeface="Tw Cen MT" pitchFamily="34" charset="0"/>
              </a:rPr>
              <a:t>, use the red-square (“Terminate”) button</a:t>
            </a:r>
          </a:p>
          <a:p>
            <a:pPr marL="285750" indent="-285750">
              <a:lnSpc>
                <a:spcPct val="105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1800" dirty="0">
                <a:latin typeface="Tw Cen MT" pitchFamily="34" charset="0"/>
              </a:rPr>
              <a:t>If you want to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re-run the program</a:t>
            </a:r>
            <a:r>
              <a:rPr lang="en-US" sz="1800" dirty="0" smtClean="0">
                <a:latin typeface="Tw Cen MT" pitchFamily="34" charset="0"/>
              </a:rPr>
              <a:t>, use the “Bug” button again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239002" y="3333750"/>
            <a:ext cx="977589" cy="598729"/>
            <a:chOff x="4868243" y="3844193"/>
            <a:chExt cx="1048330" cy="600075"/>
          </a:xfrm>
        </p:grpSpPr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4073" y="3844193"/>
              <a:ext cx="952500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Oval 39"/>
            <p:cNvSpPr/>
            <p:nvPr/>
          </p:nvSpPr>
          <p:spPr>
            <a:xfrm>
              <a:off x="4868243" y="3844193"/>
              <a:ext cx="332871" cy="30181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749899" y="4039383"/>
            <a:ext cx="1026480" cy="354868"/>
            <a:chOff x="6477000" y="4293358"/>
            <a:chExt cx="1790700" cy="636683"/>
          </a:xfrm>
        </p:grpSpPr>
        <p:pic>
          <p:nvPicPr>
            <p:cNvPr id="2059" name="Picture 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7000" y="4320441"/>
              <a:ext cx="179070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" name="Oval 40"/>
            <p:cNvSpPr/>
            <p:nvPr/>
          </p:nvSpPr>
          <p:spPr>
            <a:xfrm>
              <a:off x="6858000" y="4293358"/>
              <a:ext cx="400514" cy="30181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310014" y="4615461"/>
            <a:ext cx="1105302" cy="391829"/>
            <a:chOff x="4864226" y="4625937"/>
            <a:chExt cx="1129553" cy="403263"/>
          </a:xfrm>
        </p:grpSpPr>
        <p:pic>
          <p:nvPicPr>
            <p:cNvPr id="2060" name="Picture 1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4226" y="4629151"/>
              <a:ext cx="1129553" cy="400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" name="Oval 51"/>
            <p:cNvSpPr/>
            <p:nvPr/>
          </p:nvSpPr>
          <p:spPr>
            <a:xfrm>
              <a:off x="4968555" y="4625937"/>
              <a:ext cx="383228" cy="36640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724400" y="445292"/>
            <a:ext cx="3714652" cy="1440658"/>
            <a:chOff x="4774417" y="681037"/>
            <a:chExt cx="3714652" cy="1440658"/>
          </a:xfrm>
        </p:grpSpPr>
        <p:cxnSp>
          <p:nvCxnSpPr>
            <p:cNvPr id="29" name="Straight Arrow Connector 28"/>
            <p:cNvCxnSpPr/>
            <p:nvPr/>
          </p:nvCxnSpPr>
          <p:spPr>
            <a:xfrm flipV="1">
              <a:off x="4774417" y="971552"/>
              <a:ext cx="561877" cy="115014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61" name="Picture 1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6294" y="681037"/>
              <a:ext cx="3152775" cy="7334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44" name="Group 43"/>
          <p:cNvGrpSpPr/>
          <p:nvPr/>
        </p:nvGrpSpPr>
        <p:grpSpPr>
          <a:xfrm>
            <a:off x="6163977" y="1302734"/>
            <a:ext cx="2849793" cy="1705723"/>
            <a:chOff x="6163977" y="1302734"/>
            <a:chExt cx="2849793" cy="1705723"/>
          </a:xfrm>
        </p:grpSpPr>
        <p:sp>
          <p:nvSpPr>
            <p:cNvPr id="33" name="Rounded Rectangle 32"/>
            <p:cNvSpPr/>
            <p:nvPr/>
          </p:nvSpPr>
          <p:spPr>
            <a:xfrm>
              <a:off x="6374372" y="2695347"/>
              <a:ext cx="2639398" cy="31311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dirty="0" smtClean="0">
                  <a:solidFill>
                    <a:schemeClr val="tx1"/>
                  </a:solidFill>
                  <a:effectLst/>
                  <a:ea typeface="Calibri"/>
                  <a:cs typeface="Consolas" pitchFamily="49" charset="0"/>
                </a:rPr>
                <a:t>I added another </a:t>
              </a:r>
              <a:r>
                <a:rPr lang="en-US" sz="1200" dirty="0" smtClean="0">
                  <a:solidFill>
                    <a:schemeClr val="tx1"/>
                  </a:solidFill>
                  <a:ea typeface="Calibri"/>
                  <a:cs typeface="Consolas" pitchFamily="49" charset="0"/>
                </a:rPr>
                <a:t>breakpoint at line 36v</a:t>
              </a:r>
              <a:endParaRPr lang="en-US" sz="11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63977" y="1302734"/>
              <a:ext cx="2748417" cy="12608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cxnSp>
          <p:nvCxnSpPr>
            <p:cNvPr id="34" name="Straight Arrow Connector 33"/>
            <p:cNvCxnSpPr/>
            <p:nvPr/>
          </p:nvCxnSpPr>
          <p:spPr>
            <a:xfrm flipH="1" flipV="1">
              <a:off x="6224563" y="2411206"/>
              <a:ext cx="299620" cy="38914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02746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644" y="113943"/>
            <a:ext cx="6373773" cy="4901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200" b="1" i="1" dirty="0" smtClean="0">
                <a:solidFill>
                  <a:srgbClr val="7030A0"/>
                </a:solidFill>
                <a:latin typeface="Tw Cen MT" pitchFamily="34" charset="0"/>
              </a:rPr>
              <a:t>Stepping</a:t>
            </a:r>
            <a:r>
              <a:rPr lang="en-US" sz="3200" b="1" i="1" dirty="0" smtClean="0">
                <a:solidFill>
                  <a:srgbClr val="0070C0"/>
                </a:solidFill>
                <a:latin typeface="Tw Cen MT" pitchFamily="34" charset="0"/>
              </a:rPr>
              <a:t> in the Debugger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The program stops at your first breakpoint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400" dirty="0" smtClean="0">
                <a:latin typeface="Tw Cen MT" pitchFamily="34" charset="0"/>
              </a:rPr>
              <a:t>It stops </a:t>
            </a:r>
            <a:r>
              <a:rPr lang="en-US" sz="1400" b="1" i="1" dirty="0" smtClean="0">
                <a:latin typeface="Tw Cen MT" pitchFamily="34" charset="0"/>
              </a:rPr>
              <a:t>before</a:t>
            </a:r>
            <a:r>
              <a:rPr lang="en-US" sz="1400" dirty="0" smtClean="0">
                <a:latin typeface="Tw Cen MT" pitchFamily="34" charset="0"/>
              </a:rPr>
              <a:t> it has run that line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400" dirty="0" smtClean="0">
                <a:latin typeface="Tw Cen MT" pitchFamily="34" charset="0"/>
              </a:rPr>
              <a:t>The </a:t>
            </a:r>
            <a:r>
              <a:rPr lang="en-US" sz="1400" dirty="0">
                <a:latin typeface="Tw Cen MT" pitchFamily="34" charset="0"/>
              </a:rPr>
              <a:t>blue arrow shows the place where the program</a:t>
            </a:r>
            <a:br>
              <a:rPr lang="en-US" sz="1400" dirty="0">
                <a:latin typeface="Tw Cen MT" pitchFamily="34" charset="0"/>
              </a:rPr>
            </a:br>
            <a:r>
              <a:rPr lang="en-US" sz="1400" dirty="0">
                <a:latin typeface="Tw Cen MT" pitchFamily="34" charset="0"/>
              </a:rPr>
              <a:t>is currently paused, and that line is highlighted as </a:t>
            </a:r>
            <a:r>
              <a:rPr lang="en-US" sz="1400" dirty="0" smtClean="0">
                <a:latin typeface="Tw Cen MT" pitchFamily="34" charset="0"/>
              </a:rPr>
              <a:t>well</a:t>
            </a:r>
          </a:p>
          <a:p>
            <a:pPr marL="285750" indent="-285750">
              <a:lnSpc>
                <a:spcPct val="105000"/>
              </a:lnSpc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Tw Cen MT" pitchFamily="34" charset="0"/>
              </a:rPr>
              <a:t>The </a:t>
            </a:r>
            <a: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  <a:t>control bar</a:t>
            </a:r>
            <a:br>
              <a:rPr lang="en-US" sz="1800" b="1" i="1" dirty="0" smtClean="0">
                <a:solidFill>
                  <a:srgbClr val="0070C0"/>
                </a:solidFill>
                <a:latin typeface="Tw Cen MT" pitchFamily="34" charset="0"/>
              </a:rPr>
            </a:br>
            <a:r>
              <a:rPr lang="en-US" sz="1800" dirty="0" smtClean="0">
                <a:latin typeface="Tw Cen MT" pitchFamily="34" charset="0"/>
              </a:rPr>
              <a:t>allows you to: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b="1" i="1" dirty="0" smtClean="0">
                <a:solidFill>
                  <a:srgbClr val="0070C0"/>
                </a:solidFill>
                <a:latin typeface="Tw Cen MT" pitchFamily="34" charset="0"/>
              </a:rPr>
              <a:t>Step Into </a:t>
            </a:r>
            <a:r>
              <a:rPr lang="en-US" dirty="0" smtClean="0">
                <a:latin typeface="Tw Cen MT" pitchFamily="34" charset="0"/>
              </a:rPr>
              <a:t>– run the next statement of the program</a:t>
            </a:r>
          </a:p>
          <a:p>
            <a:pPr marL="1073414" lvl="2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400" dirty="0" smtClean="0">
                <a:latin typeface="Tw Cen MT" pitchFamily="34" charset="0"/>
              </a:rPr>
              <a:t>If the statement is a function call, the Debugger enters that function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b="1" i="1" dirty="0">
                <a:solidFill>
                  <a:srgbClr val="0070C0"/>
                </a:solidFill>
                <a:latin typeface="Tw Cen MT" pitchFamily="34" charset="0"/>
              </a:rPr>
              <a:t>Step Over </a:t>
            </a:r>
            <a:r>
              <a:rPr lang="en-US" dirty="0" smtClean="0">
                <a:latin typeface="Tw Cen MT" pitchFamily="34" charset="0"/>
              </a:rPr>
              <a:t>– run </a:t>
            </a:r>
            <a:r>
              <a:rPr lang="en-US" dirty="0">
                <a:latin typeface="Tw Cen MT" pitchFamily="34" charset="0"/>
              </a:rPr>
              <a:t>the </a:t>
            </a:r>
            <a:r>
              <a:rPr lang="en-US" dirty="0" smtClean="0">
                <a:latin typeface="Tw Cen MT" pitchFamily="34" charset="0"/>
              </a:rPr>
              <a:t>next statement of the current function</a:t>
            </a:r>
          </a:p>
          <a:p>
            <a:pPr marL="1073414" lvl="2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400" dirty="0">
                <a:latin typeface="Tw Cen MT" pitchFamily="34" charset="0"/>
              </a:rPr>
              <a:t>If the statement is a function call, enter that function, do its stuff, and return from the function (thus “stepping over” that function call)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b="1" i="1" dirty="0">
                <a:solidFill>
                  <a:srgbClr val="0070C0"/>
                </a:solidFill>
                <a:latin typeface="Tw Cen MT" pitchFamily="34" charset="0"/>
              </a:rPr>
              <a:t>Step </a:t>
            </a:r>
            <a:r>
              <a:rPr lang="en-US" b="1" i="1" dirty="0" smtClean="0">
                <a:solidFill>
                  <a:srgbClr val="0070C0"/>
                </a:solidFill>
                <a:latin typeface="Tw Cen MT" pitchFamily="34" charset="0"/>
              </a:rPr>
              <a:t>Return </a:t>
            </a:r>
            <a:r>
              <a:rPr lang="en-US" dirty="0" smtClean="0">
                <a:latin typeface="Tw Cen MT" pitchFamily="34" charset="0"/>
              </a:rPr>
              <a:t>– run all the remaining statement in the current function and returning to the point at which the function was called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b="1" i="1" dirty="0" smtClean="0">
                <a:solidFill>
                  <a:srgbClr val="0070C0"/>
                </a:solidFill>
                <a:latin typeface="Tw Cen MT" pitchFamily="34" charset="0"/>
              </a:rPr>
              <a:t>Resume </a:t>
            </a:r>
            <a:r>
              <a:rPr lang="en-US" dirty="0" smtClean="0">
                <a:latin typeface="Tw Cen MT" pitchFamily="34" charset="0"/>
              </a:rPr>
              <a:t>– </a:t>
            </a:r>
            <a:r>
              <a:rPr lang="en-US" dirty="0">
                <a:latin typeface="Tw Cen MT" pitchFamily="34" charset="0"/>
              </a:rPr>
              <a:t>i.e., run </a:t>
            </a:r>
            <a:r>
              <a:rPr lang="en-US" dirty="0" smtClean="0">
                <a:latin typeface="Tw Cen MT" pitchFamily="34" charset="0"/>
              </a:rPr>
              <a:t>to the next breakpoint</a:t>
            </a:r>
            <a:endParaRPr lang="en-US" dirty="0">
              <a:latin typeface="Tw Cen MT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182" y="1962150"/>
            <a:ext cx="4411290" cy="4356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983" y="244078"/>
            <a:ext cx="2748417" cy="12608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 flipV="1">
            <a:off x="4800600" y="472678"/>
            <a:ext cx="909183" cy="102364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6477000" y="2495550"/>
            <a:ext cx="1231900" cy="609600"/>
            <a:chOff x="6477000" y="2571750"/>
            <a:chExt cx="1231900" cy="60960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3200" y="2571750"/>
              <a:ext cx="11557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15" name="Oval 14"/>
            <p:cNvSpPr/>
            <p:nvPr/>
          </p:nvSpPr>
          <p:spPr>
            <a:xfrm>
              <a:off x="6477000" y="2650931"/>
              <a:ext cx="400514" cy="30181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991911" y="3316481"/>
            <a:ext cx="1152757" cy="638175"/>
            <a:chOff x="6352943" y="3333750"/>
            <a:chExt cx="1152757" cy="638175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00800" y="3333750"/>
              <a:ext cx="1104900" cy="6381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18" name="Oval 17"/>
            <p:cNvSpPr/>
            <p:nvPr/>
          </p:nvSpPr>
          <p:spPr>
            <a:xfrm>
              <a:off x="6352943" y="3333750"/>
              <a:ext cx="400514" cy="30181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368033" y="4118740"/>
            <a:ext cx="1166367" cy="597094"/>
            <a:chOff x="7368033" y="4118740"/>
            <a:chExt cx="1166367" cy="597094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00925" y="4125284"/>
              <a:ext cx="11334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19" name="Oval 18"/>
            <p:cNvSpPr/>
            <p:nvPr/>
          </p:nvSpPr>
          <p:spPr>
            <a:xfrm>
              <a:off x="7368033" y="4118740"/>
              <a:ext cx="400514" cy="30181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537797" y="4622717"/>
            <a:ext cx="717394" cy="448158"/>
            <a:chOff x="4868243" y="3844193"/>
            <a:chExt cx="1048330" cy="600075"/>
          </a:xfrm>
        </p:grpSpPr>
        <p:pic>
          <p:nvPicPr>
            <p:cNvPr id="23" name="Picture 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4073" y="3844193"/>
              <a:ext cx="952500" cy="600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Oval 23"/>
            <p:cNvSpPr/>
            <p:nvPr/>
          </p:nvSpPr>
          <p:spPr>
            <a:xfrm>
              <a:off x="4868243" y="3844193"/>
              <a:ext cx="332871" cy="30181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05961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31134"/>
            <a:ext cx="8402156" cy="2040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Bef>
                <a:spcPts val="600"/>
              </a:spcBef>
            </a:pPr>
            <a:r>
              <a:rPr lang="en-US" sz="3200" b="1" i="1" dirty="0" smtClean="0">
                <a:solidFill>
                  <a:srgbClr val="0070C0"/>
                </a:solidFill>
                <a:latin typeface="Tw Cen MT" pitchFamily="34" charset="0"/>
              </a:rPr>
              <a:t>Examining variables in the Debugger</a:t>
            </a:r>
          </a:p>
          <a:p>
            <a:pPr marL="285750" indent="-285750">
              <a:lnSpc>
                <a:spcPct val="105000"/>
              </a:lnSpc>
              <a:spcBef>
                <a:spcPts val="1800"/>
              </a:spcBef>
              <a:buFont typeface="Arial" pitchFamily="34" charset="0"/>
              <a:buChar char="•"/>
            </a:pPr>
            <a:r>
              <a:rPr lang="en-US" sz="1800" dirty="0">
                <a:latin typeface="Tw Cen MT" pitchFamily="34" charset="0"/>
              </a:rPr>
              <a:t>The </a:t>
            </a:r>
            <a:r>
              <a:rPr lang="en-US" sz="1800" b="1" i="1" dirty="0">
                <a:solidFill>
                  <a:srgbClr val="0070C0"/>
                </a:solidFill>
                <a:latin typeface="Tw Cen MT" pitchFamily="34" charset="0"/>
              </a:rPr>
              <a:t>Variables</a:t>
            </a:r>
            <a:r>
              <a:rPr lang="en-US" sz="1800" dirty="0">
                <a:solidFill>
                  <a:srgbClr val="0070C0"/>
                </a:solidFill>
                <a:latin typeface="Tw Cen MT" pitchFamily="34" charset="0"/>
              </a:rPr>
              <a:t> </a:t>
            </a:r>
            <a:r>
              <a:rPr lang="en-US" sz="1800" dirty="0" smtClean="0">
                <a:latin typeface="Tw Cen MT" pitchFamily="34" charset="0"/>
              </a:rPr>
              <a:t>window shows variables and their values</a:t>
            </a:r>
            <a:endParaRPr lang="en-US" sz="1800" dirty="0">
              <a:latin typeface="Tw Cen MT" pitchFamily="34" charset="0"/>
            </a:endParaRP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400" dirty="0" smtClean="0">
                <a:latin typeface="Tw Cen MT" pitchFamily="34" charset="0"/>
              </a:rPr>
              <a:t>At the point at which the program is paused</a:t>
            </a:r>
          </a:p>
          <a:p>
            <a:pPr marL="679581" lvl="1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400" dirty="0" smtClean="0">
                <a:latin typeface="Tw Cen MT" pitchFamily="34" charset="0"/>
              </a:rPr>
              <a:t>Variables in the </a:t>
            </a:r>
            <a:r>
              <a:rPr lang="en-US" sz="1400" b="1" i="1" dirty="0" smtClean="0">
                <a:latin typeface="Tw Cen MT" pitchFamily="34" charset="0"/>
              </a:rPr>
              <a:t>current</a:t>
            </a:r>
            <a:r>
              <a:rPr lang="en-US" sz="1400" dirty="0" smtClean="0">
                <a:latin typeface="Tw Cen MT" pitchFamily="34" charset="0"/>
              </a:rPr>
              <a:t> function are shown</a:t>
            </a:r>
          </a:p>
          <a:p>
            <a:pPr marL="1073414" lvl="2" indent="-285750">
              <a:lnSpc>
                <a:spcPct val="105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100" dirty="0" smtClean="0">
                <a:latin typeface="Tw Cen MT" pitchFamily="34" charset="0"/>
              </a:rPr>
              <a:t>Selecting a different function in the call stack shows its variables</a:t>
            </a: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71693"/>
            <a:ext cx="3886200" cy="21825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426" y="141397"/>
            <a:ext cx="2033411" cy="18351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926" y="2112025"/>
            <a:ext cx="2639122" cy="250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ounded Rectangle 18"/>
          <p:cNvSpPr/>
          <p:nvPr/>
        </p:nvSpPr>
        <p:spPr>
          <a:xfrm>
            <a:off x="4747106" y="1352550"/>
            <a:ext cx="1729894" cy="624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This example shows variables when the program is paused at line 37</a:t>
            </a:r>
            <a:endParaRPr lang="en-US" sz="9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6400800" y="1480572"/>
            <a:ext cx="304800" cy="18397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6152686" y="2343150"/>
            <a:ext cx="400514" cy="3018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6476999" y="2954240"/>
            <a:ext cx="228601" cy="1509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3429000" y="3105150"/>
            <a:ext cx="2618821" cy="34261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The window identifies the </a:t>
            </a:r>
            <a:r>
              <a:rPr lang="en-US" sz="10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type</a:t>
            </a: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of the variable</a:t>
            </a:r>
            <a:endParaRPr lang="en-US" sz="9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352800" y="2621396"/>
            <a:ext cx="2720494" cy="40829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The variable </a:t>
            </a:r>
            <a:r>
              <a:rPr lang="en-US" sz="1000" b="1" i="1" dirty="0" smtClean="0">
                <a:solidFill>
                  <a:schemeClr val="tx1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c</a:t>
            </a: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was modified since the previous paus</a:t>
            </a:r>
            <a:r>
              <a:rPr lang="en-US" sz="1000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e-point</a:t>
            </a: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, so </a:t>
            </a:r>
            <a:r>
              <a:rPr lang="en-US" sz="1000" b="1" i="1" dirty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c</a:t>
            </a: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is highlighted</a:t>
            </a:r>
            <a:endParaRPr lang="en-US" sz="9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391852" y="4547057"/>
            <a:ext cx="4007963" cy="51281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You can expand variables to see their fields.  In the example to the right, I have expanded </a:t>
            </a:r>
            <a:r>
              <a:rPr lang="en-US" sz="1000" b="1" i="1" dirty="0" smtClean="0">
                <a:solidFill>
                  <a:schemeClr val="tx1"/>
                </a:solidFill>
                <a:effectLst/>
                <a:latin typeface="Consolas" pitchFamily="49" charset="0"/>
                <a:ea typeface="Calibri"/>
                <a:cs typeface="Consolas" pitchFamily="49" charset="0"/>
              </a:rPr>
              <a:t>c</a:t>
            </a: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(the Circle), then expanded its field </a:t>
            </a:r>
            <a:r>
              <a:rPr lang="en-US" sz="1000" b="1" i="1" dirty="0" smtClean="0">
                <a:solidFill>
                  <a:schemeClr val="tx1"/>
                </a:solidFill>
                <a:latin typeface="Consolas" pitchFamily="49" charset="0"/>
                <a:ea typeface="Calibri"/>
                <a:cs typeface="Consolas" pitchFamily="49" charset="0"/>
              </a:rPr>
              <a:t>p2</a:t>
            </a: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(a Point). </a:t>
            </a:r>
            <a:endParaRPr lang="en-US" sz="9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788370" y="4613913"/>
            <a:ext cx="3162299" cy="4572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000" dirty="0">
                <a:solidFill>
                  <a:schemeClr val="tx1"/>
                </a:solidFill>
                <a:ea typeface="Calibri"/>
                <a:cs typeface="Consolas" pitchFamily="49" charset="0"/>
              </a:rPr>
              <a:t>See </a:t>
            </a:r>
            <a:r>
              <a:rPr lang="en-US" sz="1000" dirty="0">
                <a:solidFill>
                  <a:schemeClr val="tx1"/>
                </a:solidFill>
                <a:ea typeface="Calibri"/>
                <a:cs typeface="Consolas" pitchFamily="49" charset="0"/>
                <a:hlinkClick r:id="rId6"/>
              </a:rPr>
              <a:t>http://</a:t>
            </a:r>
            <a:r>
              <a:rPr lang="en-US" sz="1000" dirty="0" smtClean="0">
                <a:solidFill>
                  <a:schemeClr val="tx1"/>
                </a:solidFill>
                <a:ea typeface="Calibri"/>
                <a:cs typeface="Consolas" pitchFamily="49" charset="0"/>
                <a:hlinkClick r:id="rId6"/>
              </a:rPr>
              <a:t>pydev.org/manual_adv_debugger.html</a:t>
            </a:r>
            <a:r>
              <a:rPr lang="en-US" sz="1000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if you want to learn more about the </a:t>
            </a:r>
            <a:r>
              <a:rPr lang="en-US" sz="1000" dirty="0" err="1" smtClean="0">
                <a:solidFill>
                  <a:schemeClr val="tx1"/>
                </a:solidFill>
                <a:ea typeface="Calibri"/>
                <a:cs typeface="Consolas" pitchFamily="49" charset="0"/>
              </a:rPr>
              <a:t>Pydev</a:t>
            </a:r>
            <a:r>
              <a:rPr lang="en-US" sz="1000" dirty="0" smtClean="0">
                <a:solidFill>
                  <a:schemeClr val="tx1"/>
                </a:solidFill>
                <a:ea typeface="Calibri"/>
                <a:cs typeface="Consolas" pitchFamily="49" charset="0"/>
              </a:rPr>
              <a:t> debugger.</a:t>
            </a:r>
            <a:endParaRPr lang="en-US" sz="9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3124200" y="2828947"/>
            <a:ext cx="320150" cy="4760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1"/>
          </p:cNvCxnSpPr>
          <p:nvPr/>
        </p:nvCxnSpPr>
        <p:spPr>
          <a:xfrm flipH="1">
            <a:off x="2753068" y="3276459"/>
            <a:ext cx="675932" cy="6263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4464098" y="3592218"/>
            <a:ext cx="1688588" cy="57973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The window typically shows the value of an </a:t>
            </a:r>
            <a:r>
              <a:rPr lang="en-US" sz="1000" b="1" i="1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object</a:t>
            </a:r>
            <a:r>
              <a:rPr lang="en-US" sz="1000" dirty="0" smtClean="0">
                <a:solidFill>
                  <a:schemeClr val="tx1"/>
                </a:solidFill>
                <a:effectLst/>
                <a:ea typeface="Calibri"/>
                <a:cs typeface="Consolas" pitchFamily="49" charset="0"/>
              </a:rPr>
              <a:t> by showing some of its fields.</a:t>
            </a:r>
            <a:endParaRPr lang="en-US" sz="900" dirty="0">
              <a:solidFill>
                <a:schemeClr val="tx1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1744788" y="2954240"/>
            <a:ext cx="160213" cy="15091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1744788" y="3219044"/>
            <a:ext cx="160213" cy="15091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/>
          <p:cNvSpPr/>
          <p:nvPr/>
        </p:nvSpPr>
        <p:spPr>
          <a:xfrm>
            <a:off x="1736975" y="3790950"/>
            <a:ext cx="244225" cy="15091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744788" y="3515351"/>
            <a:ext cx="312612" cy="15091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8" name="Straight Arrow Connector 37"/>
          <p:cNvCxnSpPr>
            <a:stCxn id="22" idx="1"/>
          </p:cNvCxnSpPr>
          <p:nvPr/>
        </p:nvCxnSpPr>
        <p:spPr>
          <a:xfrm flipH="1" flipV="1">
            <a:off x="2590802" y="3105151"/>
            <a:ext cx="838198" cy="17130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2819400" y="3294499"/>
            <a:ext cx="576434" cy="15326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2" idx="1"/>
          </p:cNvCxnSpPr>
          <p:nvPr/>
        </p:nvCxnSpPr>
        <p:spPr>
          <a:xfrm flipH="1">
            <a:off x="2971800" y="3276459"/>
            <a:ext cx="457200" cy="314347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4191000" y="3806583"/>
            <a:ext cx="273098" cy="15717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5399815" y="4171950"/>
            <a:ext cx="777111" cy="441963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3989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10139</TotalTime>
  <Words>402</Words>
  <Application>Microsoft Office PowerPoint</Application>
  <PresentationFormat>On-screen Show (16:9)</PresentationFormat>
  <Paragraphs>74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Mutchler, David C</dc:creator>
  <cp:lastModifiedBy>David Mutchler</cp:lastModifiedBy>
  <cp:revision>117</cp:revision>
  <dcterms:created xsi:type="dcterms:W3CDTF">2006-08-16T00:00:00Z</dcterms:created>
  <dcterms:modified xsi:type="dcterms:W3CDTF">2013-03-10T03:23:46Z</dcterms:modified>
</cp:coreProperties>
</file>