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60" r:id="rId4"/>
    <p:sldId id="261" r:id="rId5"/>
    <p:sldId id="259" r:id="rId6"/>
    <p:sldId id="262" r:id="rId7"/>
    <p:sldId id="263" r:id="rId8"/>
  </p:sldIdLst>
  <p:sldSz cx="9144000" cy="5143500" type="screen16x9"/>
  <p:notesSz cx="6858000" cy="9144000"/>
  <p:defaultTextStyle>
    <a:defPPr>
      <a:defRPr lang="en-US"/>
    </a:defPPr>
    <a:lvl1pPr marL="0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393831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787664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181495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1575328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1969159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2362992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2756825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3150656" algn="l" defTabSz="787664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63" autoAdjust="0"/>
  </p:normalViewPr>
  <p:slideViewPr>
    <p:cSldViewPr>
      <p:cViewPr varScale="1">
        <p:scale>
          <a:sx n="164" d="100"/>
          <a:sy n="164" d="100"/>
        </p:scale>
        <p:origin x="-114" y="-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36ACB7-FC2B-4373-BF8D-44EAA930758F}" type="datetimeFigureOut">
              <a:rPr lang="en-US" smtClean="0"/>
              <a:t>9/10/2012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54DA7E-D190-4C74-BD83-60FADBFD68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85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93831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787664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181495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575328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969159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362992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756825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3150656" algn="l" defTabSz="787664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DA7E-D190-4C74-BD83-60FADBFD68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988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54DA7E-D190-4C74-BD83-60FADBFD68D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946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2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1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14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53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9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2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68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506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6"/>
            <a:ext cx="7772400" cy="1125141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38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7876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18149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57532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96915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3629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7568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15065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7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3831" indent="0">
              <a:buNone/>
              <a:defRPr sz="1700" b="1"/>
            </a:lvl2pPr>
            <a:lvl3pPr marL="787664" indent="0">
              <a:buNone/>
              <a:defRPr sz="1600" b="1"/>
            </a:lvl3pPr>
            <a:lvl4pPr marL="1181495" indent="0">
              <a:buNone/>
              <a:defRPr sz="1400" b="1"/>
            </a:lvl4pPr>
            <a:lvl5pPr marL="1575328" indent="0">
              <a:buNone/>
              <a:defRPr sz="1400" b="1"/>
            </a:lvl5pPr>
            <a:lvl6pPr marL="1969159" indent="0">
              <a:buNone/>
              <a:defRPr sz="1400" b="1"/>
            </a:lvl6pPr>
            <a:lvl7pPr marL="2362992" indent="0">
              <a:buNone/>
              <a:defRPr sz="1400" b="1"/>
            </a:lvl7pPr>
            <a:lvl8pPr marL="2756825" indent="0">
              <a:buNone/>
              <a:defRPr sz="1400" b="1"/>
            </a:lvl8pPr>
            <a:lvl9pPr marL="315065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631157"/>
            <a:ext cx="4040188" cy="296346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1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393831" indent="0">
              <a:buNone/>
              <a:defRPr sz="1700" b="1"/>
            </a:lvl2pPr>
            <a:lvl3pPr marL="787664" indent="0">
              <a:buNone/>
              <a:defRPr sz="1600" b="1"/>
            </a:lvl3pPr>
            <a:lvl4pPr marL="1181495" indent="0">
              <a:buNone/>
              <a:defRPr sz="1400" b="1"/>
            </a:lvl4pPr>
            <a:lvl5pPr marL="1575328" indent="0">
              <a:buNone/>
              <a:defRPr sz="1400" b="1"/>
            </a:lvl5pPr>
            <a:lvl6pPr marL="1969159" indent="0">
              <a:buNone/>
              <a:defRPr sz="1400" b="1"/>
            </a:lvl6pPr>
            <a:lvl7pPr marL="2362992" indent="0">
              <a:buNone/>
              <a:defRPr sz="1400" b="1"/>
            </a:lvl7pPr>
            <a:lvl8pPr marL="2756825" indent="0">
              <a:buNone/>
              <a:defRPr sz="1400" b="1"/>
            </a:lvl8pPr>
            <a:lvl9pPr marL="3150656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5" cy="2963467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8"/>
            <a:ext cx="3008313" cy="871538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2" y="204788"/>
            <a:ext cx="5111750" cy="4389834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393831" indent="0">
              <a:buNone/>
              <a:defRPr sz="900"/>
            </a:lvl2pPr>
            <a:lvl3pPr marL="787664" indent="0">
              <a:buNone/>
              <a:defRPr sz="900"/>
            </a:lvl3pPr>
            <a:lvl4pPr marL="1181495" indent="0">
              <a:buNone/>
              <a:defRPr sz="800"/>
            </a:lvl4pPr>
            <a:lvl5pPr marL="1575328" indent="0">
              <a:buNone/>
              <a:defRPr sz="800"/>
            </a:lvl5pPr>
            <a:lvl6pPr marL="1969159" indent="0">
              <a:buNone/>
              <a:defRPr sz="800"/>
            </a:lvl6pPr>
            <a:lvl7pPr marL="2362992" indent="0">
              <a:buNone/>
              <a:defRPr sz="800"/>
            </a:lvl7pPr>
            <a:lvl8pPr marL="2756825" indent="0">
              <a:buNone/>
              <a:defRPr sz="800"/>
            </a:lvl8pPr>
            <a:lvl9pPr marL="315065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5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2"/>
            <a:ext cx="5486400" cy="3086100"/>
          </a:xfrm>
        </p:spPr>
        <p:txBody>
          <a:bodyPr/>
          <a:lstStyle>
            <a:lvl1pPr marL="0" indent="0">
              <a:buNone/>
              <a:defRPr sz="2800"/>
            </a:lvl1pPr>
            <a:lvl2pPr marL="393831" indent="0">
              <a:buNone/>
              <a:defRPr sz="2300"/>
            </a:lvl2pPr>
            <a:lvl3pPr marL="787664" indent="0">
              <a:buNone/>
              <a:defRPr sz="2000"/>
            </a:lvl3pPr>
            <a:lvl4pPr marL="1181495" indent="0">
              <a:buNone/>
              <a:defRPr sz="1700"/>
            </a:lvl4pPr>
            <a:lvl5pPr marL="1575328" indent="0">
              <a:buNone/>
              <a:defRPr sz="1700"/>
            </a:lvl5pPr>
            <a:lvl6pPr marL="1969159" indent="0">
              <a:buNone/>
              <a:defRPr sz="1700"/>
            </a:lvl6pPr>
            <a:lvl7pPr marL="2362992" indent="0">
              <a:buNone/>
              <a:defRPr sz="1700"/>
            </a:lvl7pPr>
            <a:lvl8pPr marL="2756825" indent="0">
              <a:buNone/>
              <a:defRPr sz="1700"/>
            </a:lvl8pPr>
            <a:lvl9pPr marL="3150656" indent="0">
              <a:buNone/>
              <a:defRPr sz="1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300"/>
            </a:lvl1pPr>
            <a:lvl2pPr marL="393831" indent="0">
              <a:buNone/>
              <a:defRPr sz="900"/>
            </a:lvl2pPr>
            <a:lvl3pPr marL="787664" indent="0">
              <a:buNone/>
              <a:defRPr sz="900"/>
            </a:lvl3pPr>
            <a:lvl4pPr marL="1181495" indent="0">
              <a:buNone/>
              <a:defRPr sz="800"/>
            </a:lvl4pPr>
            <a:lvl5pPr marL="1575328" indent="0">
              <a:buNone/>
              <a:defRPr sz="800"/>
            </a:lvl5pPr>
            <a:lvl6pPr marL="1969159" indent="0">
              <a:buNone/>
              <a:defRPr sz="800"/>
            </a:lvl6pPr>
            <a:lvl7pPr marL="2362992" indent="0">
              <a:buNone/>
              <a:defRPr sz="800"/>
            </a:lvl7pPr>
            <a:lvl8pPr marL="2756825" indent="0">
              <a:buNone/>
              <a:defRPr sz="800"/>
            </a:lvl8pPr>
            <a:lvl9pPr marL="3150656" indent="0">
              <a:buNone/>
              <a:defRPr sz="8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78766" tIns="39383" rIns="78766" bIns="39383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78766" tIns="39383" rIns="78766" bIns="393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2"/>
            <a:ext cx="2133600" cy="273845"/>
          </a:xfrm>
          <a:prstGeom prst="rect">
            <a:avLst/>
          </a:prstGeom>
        </p:spPr>
        <p:txBody>
          <a:bodyPr vert="horz" lIns="78766" tIns="39383" rIns="78766" bIns="39383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2"/>
            <a:ext cx="2895600" cy="273845"/>
          </a:xfrm>
          <a:prstGeom prst="rect">
            <a:avLst/>
          </a:prstGeom>
        </p:spPr>
        <p:txBody>
          <a:bodyPr vert="horz" lIns="78766" tIns="39383" rIns="78766" bIns="39383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2"/>
            <a:ext cx="2133600" cy="273845"/>
          </a:xfrm>
          <a:prstGeom prst="rect">
            <a:avLst/>
          </a:prstGeom>
        </p:spPr>
        <p:txBody>
          <a:bodyPr vert="horz" lIns="78766" tIns="39383" rIns="78766" bIns="39383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87664" rtl="0" eaLnBrk="1" latinLnBrk="0" hangingPunct="1">
        <a:spcBef>
          <a:spcPct val="0"/>
        </a:spcBef>
        <a:buNone/>
        <a:defRPr sz="3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373" indent="-295373" algn="l" defTabSz="787664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39977" indent="-246145" algn="l" defTabSz="787664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984580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78413" indent="-196916" algn="l" defTabSz="787664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2244" indent="-196916" algn="l" defTabSz="787664" rtl="0" eaLnBrk="1" latinLnBrk="0" hangingPunct="1">
        <a:spcBef>
          <a:spcPct val="20000"/>
        </a:spcBef>
        <a:buFont typeface="Arial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6077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909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3741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7573" indent="-196916" algn="l" defTabSz="787664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93831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87664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1495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75328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969159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62992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56825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50656" algn="l" defTabSz="78766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13" Type="http://schemas.openxmlformats.org/officeDocument/2006/relationships/image" Target="../media/image16.jpeg"/><Relationship Id="rId3" Type="http://schemas.openxmlformats.org/officeDocument/2006/relationships/image" Target="../media/image6.jpg"/><Relationship Id="rId7" Type="http://schemas.openxmlformats.org/officeDocument/2006/relationships/image" Target="../media/image10.gif"/><Relationship Id="rId12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g"/><Relationship Id="rId1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11" Type="http://schemas.openxmlformats.org/officeDocument/2006/relationships/image" Target="../media/image27.gif"/><Relationship Id="rId5" Type="http://schemas.openxmlformats.org/officeDocument/2006/relationships/image" Target="../media/image21.gif"/><Relationship Id="rId10" Type="http://schemas.openxmlformats.org/officeDocument/2006/relationships/image" Target="../media/image26.jpeg"/><Relationship Id="rId4" Type="http://schemas.openxmlformats.org/officeDocument/2006/relationships/image" Target="../media/image20.jpg"/><Relationship Id="rId9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586384"/>
            <a:ext cx="2433166" cy="243316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85750"/>
            <a:ext cx="8534400" cy="1829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The </a:t>
            </a:r>
            <a:r>
              <a:rPr lang="en-US" sz="2800" b="1" i="1" dirty="0" smtClean="0">
                <a:latin typeface="Tw Cen MT" pitchFamily="34" charset="0"/>
              </a:rPr>
              <a:t>Create</a:t>
            </a:r>
            <a:r>
              <a:rPr lang="en-US" sz="2800" b="1" dirty="0" smtClean="0">
                <a:latin typeface="Tw Cen MT" pitchFamily="34" charset="0"/>
              </a:rPr>
              <a:t> robot, by iRobot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400" dirty="0" smtClean="0">
                <a:latin typeface="Tw Cen MT" pitchFamily="34" charset="0"/>
              </a:rPr>
              <a:t>Same as the 4000 series of the Roomba vacuum cleaner, but:</a:t>
            </a:r>
          </a:p>
          <a:p>
            <a:pPr marL="457200" lvl="1" indent="-182880">
              <a:lnSpc>
                <a:spcPct val="105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Tw Cen MT" pitchFamily="34" charset="0"/>
              </a:rPr>
              <a:t>Without the vacuum</a:t>
            </a:r>
          </a:p>
          <a:p>
            <a:pPr marL="457200" lvl="1" indent="-182880">
              <a:lnSpc>
                <a:spcPct val="105000"/>
              </a:lnSpc>
              <a:buFont typeface="Arial" pitchFamily="34" charset="0"/>
              <a:buChar char="•"/>
            </a:pPr>
            <a:r>
              <a:rPr lang="en-US" sz="1400" dirty="0" smtClean="0">
                <a:latin typeface="Tw Cen MT" pitchFamily="34" charset="0"/>
              </a:rPr>
              <a:t>With a port that gives easy access to the robot’s “brain”</a:t>
            </a:r>
          </a:p>
          <a:p>
            <a:pPr marL="679581" lvl="1" indent="-285750">
              <a:lnSpc>
                <a:spcPct val="105000"/>
              </a:lnSpc>
              <a:buFont typeface="Arial" pitchFamily="34" charset="0"/>
              <a:buChar char="•"/>
            </a:pPr>
            <a:endParaRPr lang="en-US" sz="1400" dirty="0" smtClean="0">
              <a:latin typeface="Tw Cen MT" pitchFamily="34" charset="0"/>
            </a:endParaRPr>
          </a:p>
          <a:p>
            <a:pPr marL="679581" lvl="1" indent="-28575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400" dirty="0" smtClean="0">
              <a:latin typeface="Tw Cen MT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1742644"/>
            <a:ext cx="2575744" cy="220070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529543"/>
            <a:ext cx="2575784" cy="13960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04950"/>
            <a:ext cx="1929475" cy="19294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762000" y="4171950"/>
            <a:ext cx="3581400" cy="838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Students:  These slides present important background information, but are NOT something to memorize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5537" y="133350"/>
            <a:ext cx="1650852" cy="123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63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66" y="285750"/>
            <a:ext cx="1714181" cy="1290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806378"/>
            <a:ext cx="1049680" cy="9377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0858" y="285750"/>
            <a:ext cx="8534400" cy="4242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Robot hardware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1800" dirty="0" smtClean="0">
                <a:latin typeface="Tw Cen MT" pitchFamily="34" charset="0"/>
              </a:rPr>
              <a:t>Robots generally have: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Tw Cen MT" pitchFamily="34" charset="0"/>
              </a:rPr>
              <a:t>Effectors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1800" dirty="0" smtClean="0">
                <a:latin typeface="Tw Cen MT" pitchFamily="34" charset="0"/>
              </a:rPr>
              <a:t>– allow the robot</a:t>
            </a:r>
            <a:br>
              <a:rPr lang="en-US" sz="1800" dirty="0" smtClean="0">
                <a:latin typeface="Tw Cen MT" pitchFamily="34" charset="0"/>
              </a:rPr>
            </a:br>
            <a:r>
              <a:rPr lang="en-US" sz="1800" dirty="0" smtClean="0">
                <a:latin typeface="Tw Cen MT" pitchFamily="34" charset="0"/>
              </a:rPr>
              <a:t>to take an action, e.g.:</a:t>
            </a:r>
          </a:p>
          <a:p>
            <a:pPr marL="970544" lvl="2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Move</a:t>
            </a:r>
          </a:p>
          <a:p>
            <a:pPr marL="970544" lvl="2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  <a:p>
            <a:pPr marL="970544" lvl="2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Grasp</a:t>
            </a:r>
          </a:p>
          <a:p>
            <a:pPr marL="970544" lvl="2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  <a:p>
            <a:pPr marL="970544" lvl="2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Touch</a:t>
            </a:r>
          </a:p>
          <a:p>
            <a:pPr marL="970544" lvl="2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  <a:p>
            <a:pPr marL="970544" lvl="2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Talk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082552"/>
            <a:ext cx="1295400" cy="20640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899" y="3181350"/>
            <a:ext cx="2071301" cy="15783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3066433"/>
            <a:ext cx="1548165" cy="147075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1619130"/>
            <a:ext cx="700408" cy="12507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972" y="4227613"/>
            <a:ext cx="793855" cy="793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96" r="25290"/>
          <a:stretch/>
        </p:blipFill>
        <p:spPr>
          <a:xfrm>
            <a:off x="4029489" y="3592054"/>
            <a:ext cx="1006018" cy="11179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2400"/>
            <a:ext cx="2628418" cy="249174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2477" y="165588"/>
            <a:ext cx="1534246" cy="1460869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V="1">
            <a:off x="1997127" y="2005595"/>
            <a:ext cx="1295400" cy="12119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011595" y="2857622"/>
            <a:ext cx="3032073" cy="381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997127" y="3592054"/>
            <a:ext cx="533400" cy="6192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1676400" y="4411779"/>
            <a:ext cx="152400" cy="203887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857" y="1939512"/>
            <a:ext cx="668235" cy="8909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84" y="4007755"/>
            <a:ext cx="1129018" cy="75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472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390" y="1868829"/>
            <a:ext cx="2654167" cy="168982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858" y="285750"/>
            <a:ext cx="8534400" cy="38949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Robot hardware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1800" dirty="0" smtClean="0">
                <a:latin typeface="Tw Cen MT" pitchFamily="34" charset="0"/>
              </a:rPr>
              <a:t>Robots generally have: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 smtClean="0">
                <a:latin typeface="Tw Cen MT" pitchFamily="34" charset="0"/>
              </a:rPr>
              <a:t>Effectors</a:t>
            </a:r>
            <a:r>
              <a:rPr lang="en-US" sz="2400" dirty="0" smtClean="0">
                <a:latin typeface="Tw Cen MT" pitchFamily="34" charset="0"/>
              </a:rPr>
              <a:t> </a:t>
            </a:r>
            <a:r>
              <a:rPr lang="en-US" sz="1800" dirty="0" smtClean="0">
                <a:latin typeface="Tw Cen MT" pitchFamily="34" charset="0"/>
              </a:rPr>
              <a:t>– allow the robot</a:t>
            </a:r>
            <a:br>
              <a:rPr lang="en-US" sz="1800" dirty="0" smtClean="0">
                <a:latin typeface="Tw Cen MT" pitchFamily="34" charset="0"/>
              </a:rPr>
            </a:br>
            <a:r>
              <a:rPr lang="en-US" sz="1800" dirty="0" smtClean="0">
                <a:latin typeface="Tw Cen MT" pitchFamily="34" charset="0"/>
              </a:rPr>
              <a:t>to take an action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2400" b="1" i="1" dirty="0">
                <a:latin typeface="Tw Cen MT" pitchFamily="34" charset="0"/>
              </a:rPr>
              <a:t>Actuators </a:t>
            </a:r>
            <a:r>
              <a:rPr lang="en-US" sz="1800" dirty="0">
                <a:latin typeface="Tw Cen MT" pitchFamily="34" charset="0"/>
              </a:rPr>
              <a:t>– mechanisms </a:t>
            </a:r>
            <a:r>
              <a:rPr lang="en-US" sz="1800" dirty="0" smtClean="0">
                <a:latin typeface="Tw Cen MT" pitchFamily="34" charset="0"/>
              </a:rPr>
              <a:t>that</a:t>
            </a:r>
            <a:br>
              <a:rPr lang="en-US" sz="1800" dirty="0" smtClean="0">
                <a:latin typeface="Tw Cen MT" pitchFamily="34" charset="0"/>
              </a:rPr>
            </a:br>
            <a:r>
              <a:rPr lang="en-US" sz="1800" dirty="0" smtClean="0">
                <a:latin typeface="Tw Cen MT" pitchFamily="34" charset="0"/>
              </a:rPr>
              <a:t>drive </a:t>
            </a:r>
            <a:r>
              <a:rPr lang="en-US" sz="1800" dirty="0">
                <a:latin typeface="Tw Cen MT" pitchFamily="34" charset="0"/>
              </a:rPr>
              <a:t>the effectors, e.g.:</a:t>
            </a:r>
          </a:p>
          <a:p>
            <a:pPr marL="970544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>
                <a:latin typeface="Tw Cen MT" pitchFamily="34" charset="0"/>
              </a:rPr>
              <a:t>Motors / servos</a:t>
            </a:r>
          </a:p>
          <a:p>
            <a:pPr marL="970544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Tw Cen MT" pitchFamily="34" charset="0"/>
              </a:rPr>
              <a:t>Hydraulics</a:t>
            </a:r>
          </a:p>
          <a:p>
            <a:pPr marL="970544" lvl="3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dirty="0" smtClean="0">
                <a:latin typeface="Tw Cen MT" pitchFamily="34" charset="0"/>
              </a:rPr>
              <a:t>Pneumatics</a:t>
            </a:r>
            <a:endParaRPr lang="en-US" sz="1800" dirty="0">
              <a:latin typeface="Tw Cen MT" pitchFamily="34" charset="0"/>
            </a:endParaRP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800" dirty="0" smtClean="0">
              <a:latin typeface="Tw Cen MT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95660"/>
            <a:ext cx="2027899" cy="270386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846" y="126597"/>
            <a:ext cx="1582616" cy="1371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9" y="126597"/>
            <a:ext cx="1989589" cy="175935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51" r="57531"/>
          <a:stretch/>
        </p:blipFill>
        <p:spPr>
          <a:xfrm>
            <a:off x="7340409" y="159633"/>
            <a:ext cx="1505558" cy="101725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1270613"/>
            <a:ext cx="1035825" cy="89771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510" y="3867150"/>
            <a:ext cx="2347336" cy="112552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90" y="3747592"/>
            <a:ext cx="1666873" cy="13401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57990"/>
            <a:ext cx="817453" cy="65592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2421038" y="3252292"/>
            <a:ext cx="4273062" cy="61485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2367987" y="3675920"/>
            <a:ext cx="106101" cy="22913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2895600" y="2571750"/>
            <a:ext cx="581145" cy="252289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09" y="2720849"/>
            <a:ext cx="1021999" cy="8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01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419414"/>
            <a:ext cx="1669381" cy="15859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30858" y="285750"/>
            <a:ext cx="2869542" cy="317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Robot hardware</a:t>
            </a:r>
          </a:p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1800" dirty="0" smtClean="0">
                <a:latin typeface="Tw Cen MT" pitchFamily="34" charset="0"/>
              </a:rPr>
              <a:t>Robots generally have: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Effectors</a:t>
            </a:r>
            <a:r>
              <a:rPr lang="en-US" sz="1800" dirty="0" smtClean="0">
                <a:latin typeface="Tw Cen MT" pitchFamily="34" charset="0"/>
              </a:rPr>
              <a:t> – allow the robot to take an action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>
                <a:latin typeface="Tw Cen MT" pitchFamily="34" charset="0"/>
              </a:rPr>
              <a:t>Actuators </a:t>
            </a:r>
            <a:r>
              <a:rPr lang="en-US" sz="1800" dirty="0">
                <a:latin typeface="Tw Cen MT" pitchFamily="34" charset="0"/>
              </a:rPr>
              <a:t>– mechanisms </a:t>
            </a:r>
            <a:r>
              <a:rPr lang="en-US" sz="1800" dirty="0" smtClean="0">
                <a:latin typeface="Tw Cen MT" pitchFamily="34" charset="0"/>
              </a:rPr>
              <a:t>that drive </a:t>
            </a:r>
            <a:r>
              <a:rPr lang="en-US" sz="1800" dirty="0">
                <a:latin typeface="Tw Cen MT" pitchFamily="34" charset="0"/>
              </a:rPr>
              <a:t>the </a:t>
            </a:r>
            <a:r>
              <a:rPr lang="en-US" sz="1800" dirty="0" smtClean="0">
                <a:latin typeface="Tw Cen MT" pitchFamily="34" charset="0"/>
              </a:rPr>
              <a:t>effectors</a:t>
            </a:r>
            <a:endParaRPr lang="en-US" sz="1800" dirty="0">
              <a:latin typeface="Tw Cen MT" pitchFamily="34" charset="0"/>
            </a:endParaRP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sz="1800" b="1" i="1" dirty="0" smtClean="0">
                <a:latin typeface="Tw Cen MT" pitchFamily="34" charset="0"/>
              </a:rPr>
              <a:t>Sensors </a:t>
            </a:r>
            <a:r>
              <a:rPr lang="en-US" sz="1800" dirty="0" smtClean="0">
                <a:latin typeface="Tw Cen MT" pitchFamily="34" charset="0"/>
              </a:rPr>
              <a:t>– allow the robot to know (sense) things about the world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268156"/>
            <a:ext cx="3643374" cy="4808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246" y="209550"/>
            <a:ext cx="1822003" cy="18883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673" y="2465018"/>
            <a:ext cx="2000128" cy="200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0420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85750"/>
            <a:ext cx="8534400" cy="4873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5000"/>
              </a:lnSpc>
              <a:spcBef>
                <a:spcPts val="600"/>
              </a:spcBef>
            </a:pPr>
            <a:r>
              <a:rPr lang="en-US" sz="2800" b="1" dirty="0" smtClean="0">
                <a:latin typeface="Tw Cen MT" pitchFamily="34" charset="0"/>
              </a:rPr>
              <a:t>iRobot </a:t>
            </a:r>
            <a:r>
              <a:rPr lang="en-US" sz="2800" b="1" i="1" dirty="0" smtClean="0">
                <a:latin typeface="Tw Cen MT" pitchFamily="34" charset="0"/>
              </a:rPr>
              <a:t>Create</a:t>
            </a:r>
            <a:r>
              <a:rPr lang="en-US" sz="2800" b="1" dirty="0" smtClean="0">
                <a:latin typeface="Tw Cen MT" pitchFamily="34" charset="0"/>
              </a:rPr>
              <a:t> hardware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>
                <a:latin typeface="Tw Cen MT" pitchFamily="34" charset="0"/>
              </a:rPr>
              <a:t>Effectors</a:t>
            </a:r>
            <a:r>
              <a:rPr lang="en-US" dirty="0">
                <a:latin typeface="Tw Cen MT" pitchFamily="34" charset="0"/>
              </a:rPr>
              <a:t> </a:t>
            </a:r>
            <a:r>
              <a:rPr lang="en-US" dirty="0" smtClean="0">
                <a:latin typeface="Tw Cen MT" pitchFamily="34" charset="0"/>
              </a:rPr>
              <a:t>– 3 wheels, 1 speaker, 3 lights, output ports that send signals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>
                <a:latin typeface="Tw Cen MT" pitchFamily="34" charset="0"/>
              </a:rPr>
              <a:t>Actuators</a:t>
            </a:r>
            <a:r>
              <a:rPr lang="en-US" dirty="0" smtClean="0">
                <a:latin typeface="Tw Cen MT" pitchFamily="34" charset="0"/>
              </a:rPr>
              <a:t>: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2 independent motors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Battery power</a:t>
            </a:r>
          </a:p>
          <a:p>
            <a:pPr marL="182880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b="1" i="1" dirty="0" smtClean="0">
                <a:latin typeface="Tw Cen MT" pitchFamily="34" charset="0"/>
              </a:rPr>
              <a:t>Sensors</a:t>
            </a:r>
            <a:r>
              <a:rPr lang="en-US" dirty="0" smtClean="0">
                <a:latin typeface="Tw Cen MT" pitchFamily="34" charset="0"/>
              </a:rPr>
              <a:t>: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2 touch (bump)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>
                <a:latin typeface="Tw Cen MT" pitchFamily="34" charset="0"/>
              </a:rPr>
              <a:t>3 buttons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3 wheel-drop sensors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4 active IR cliff sensors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1 passive IR receiver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2 wheel encoders</a:t>
            </a:r>
          </a:p>
          <a:p>
            <a:pPr marL="576711" lvl="1" indent="-18288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r>
              <a:rPr lang="en-US" dirty="0" smtClean="0">
                <a:latin typeface="Tw Cen MT" pitchFamily="34" charset="0"/>
              </a:rPr>
              <a:t>And more!</a:t>
            </a:r>
            <a:endParaRPr lang="en-US" dirty="0">
              <a:latin typeface="Tw Cen MT" pitchFamily="34" charset="0"/>
            </a:endParaRPr>
          </a:p>
          <a:p>
            <a:pPr marL="679581" lvl="1" indent="-285750">
              <a:lnSpc>
                <a:spcPct val="105000"/>
              </a:lnSpc>
              <a:spcBef>
                <a:spcPts val="600"/>
              </a:spcBef>
              <a:buFont typeface="Arial" pitchFamily="34" charset="0"/>
              <a:buChar char="•"/>
            </a:pPr>
            <a:endParaRPr lang="en-US" sz="1400" dirty="0" smtClean="0">
              <a:latin typeface="Tw Cen MT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76350"/>
            <a:ext cx="1778812" cy="1778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246084"/>
            <a:ext cx="1951443" cy="166730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51654"/>
            <a:ext cx="2779066" cy="44386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2786712" y="1123950"/>
            <a:ext cx="429501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581400" y="1123950"/>
            <a:ext cx="698747" cy="609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4191000" y="1123950"/>
            <a:ext cx="6858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209800" y="2000250"/>
            <a:ext cx="1676400" cy="16383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09800" y="2000250"/>
            <a:ext cx="1130053" cy="6477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1752600" y="2165756"/>
            <a:ext cx="2057400" cy="81757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770622" y="3360447"/>
            <a:ext cx="353578" cy="506703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767710" y="3360447"/>
            <a:ext cx="1042290" cy="1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2819400" y="3638550"/>
            <a:ext cx="520453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819400" y="3486150"/>
            <a:ext cx="793626" cy="1524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651187" y="1657350"/>
            <a:ext cx="961839" cy="22860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2438400" y="4079736"/>
            <a:ext cx="641226" cy="24461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1859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123950"/>
            <a:ext cx="1592918" cy="15929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59" y="2495550"/>
            <a:ext cx="2433166" cy="24331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" y="285750"/>
            <a:ext cx="2513048" cy="1884786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902237"/>
            <a:ext cx="5379125" cy="2003571"/>
          </a:xfrm>
          <a:prstGeom prst="rect">
            <a:avLst/>
          </a:prstGeom>
          <a:noFill/>
          <a:ln w="25400">
            <a:solidFill>
              <a:srgbClr val="0070C0"/>
            </a:solidFill>
            <a:miter lim="800000"/>
            <a:headEnd/>
            <a:tailEnd/>
          </a:ln>
          <a:effectLst/>
        </p:spPr>
      </p:pic>
      <p:cxnSp>
        <p:nvCxnSpPr>
          <p:cNvPr id="6" name="Straight Arrow Connector 5"/>
          <p:cNvCxnSpPr/>
          <p:nvPr/>
        </p:nvCxnSpPr>
        <p:spPr>
          <a:xfrm>
            <a:off x="2095500" y="1920409"/>
            <a:ext cx="4914900" cy="106473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7651842" y="2458173"/>
            <a:ext cx="196758" cy="1180378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752600" y="1885949"/>
            <a:ext cx="685800" cy="1219201"/>
          </a:xfrm>
          <a:prstGeom prst="straightConnector1">
            <a:avLst/>
          </a:prstGeom>
          <a:ln w="254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743200" y="79309"/>
            <a:ext cx="4343400" cy="17709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Your Python program uses the    create   library.  It supplies functions that send commands: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 your laptop’s Bluetooth radio,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then to the BAM on the Create,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then to the </a:t>
            </a:r>
            <a:r>
              <a:rPr lang="en-US" dirty="0" err="1" smtClean="0"/>
              <a:t>Create’s</a:t>
            </a:r>
            <a:r>
              <a:rPr lang="en-US" dirty="0" smtClean="0"/>
              <a:t> controller.</a:t>
            </a:r>
          </a:p>
          <a:p>
            <a:r>
              <a:rPr lang="en-US" dirty="0" smtClean="0"/>
              <a:t>Ditto for the reverse path.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1554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1" y="57150"/>
            <a:ext cx="3748708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66750"/>
            <a:ext cx="2895600" cy="190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681318"/>
            <a:ext cx="3248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2647950"/>
            <a:ext cx="3248025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75" y="2948281"/>
            <a:ext cx="2333625" cy="153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3370273" y="438150"/>
            <a:ext cx="2666999" cy="165424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As usual,    </a:t>
            </a:r>
            <a:r>
              <a:rPr lang="en-US" b="1" i="1" dirty="0" smtClean="0"/>
              <a:t>use the dot trick     </a:t>
            </a:r>
            <a:r>
              <a:rPr lang="en-US" dirty="0" smtClean="0"/>
              <a:t>to learn the methods in the Create class.  This slide highlights a few particularly useful methods.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685801" y="438150"/>
            <a:ext cx="3657599" cy="304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/>
          <p:cNvSpPr/>
          <p:nvPr/>
        </p:nvSpPr>
        <p:spPr>
          <a:xfrm>
            <a:off x="6109590" y="1162050"/>
            <a:ext cx="1524000" cy="152400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304800" y="2866479"/>
            <a:ext cx="10668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6140894" y="999235"/>
            <a:ext cx="1355825" cy="152400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6194526" y="666749"/>
            <a:ext cx="1887040" cy="17606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172200" y="1978091"/>
            <a:ext cx="1143000" cy="136459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905131" y="3555838"/>
            <a:ext cx="10668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381000" y="3759947"/>
            <a:ext cx="27432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810000" y="2666877"/>
            <a:ext cx="762000" cy="162471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/>
          <p:cNvSpPr/>
          <p:nvPr/>
        </p:nvSpPr>
        <p:spPr>
          <a:xfrm>
            <a:off x="3848343" y="4084889"/>
            <a:ext cx="7620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3676531" y="3922418"/>
            <a:ext cx="762000" cy="162471"/>
          </a:xfrm>
          <a:prstGeom prst="roundRect">
            <a:avLst/>
          </a:prstGeom>
          <a:solidFill>
            <a:srgbClr val="FFFF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3870186" y="3759947"/>
            <a:ext cx="549414" cy="162471"/>
          </a:xfrm>
          <a:prstGeom prst="roundRect">
            <a:avLst/>
          </a:prstGeom>
          <a:solidFill>
            <a:srgbClr val="00B0F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030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229</Words>
  <Application>Microsoft Office PowerPoint</Application>
  <PresentationFormat>On-screen Show (16:9)</PresentationFormat>
  <Paragraphs>48</Paragraphs>
  <Slides>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Mutchler, David C</dc:creator>
  <cp:lastModifiedBy>Mutchler, David</cp:lastModifiedBy>
  <cp:revision>31</cp:revision>
  <dcterms:created xsi:type="dcterms:W3CDTF">2006-08-16T00:00:00Z</dcterms:created>
  <dcterms:modified xsi:type="dcterms:W3CDTF">2012-09-10T22:53:47Z</dcterms:modified>
</cp:coreProperties>
</file>