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456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B580CF-4E14-499C-B168-C2534ABE2A9F}" type="datetimeFigureOut">
              <a:rPr lang="en-US" smtClean="0"/>
              <a:t>9/19/2017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07FB82-3141-4026-9BAD-69B2012BB8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9166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B580CF-4E14-499C-B168-C2534ABE2A9F}" type="datetimeFigureOut">
              <a:rPr lang="en-US" smtClean="0"/>
              <a:t>9/19/2017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07FB82-3141-4026-9BAD-69B2012BB8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72417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B580CF-4E14-499C-B168-C2534ABE2A9F}" type="datetimeFigureOut">
              <a:rPr lang="en-US" smtClean="0"/>
              <a:t>9/19/2017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07FB82-3141-4026-9BAD-69B2012BB8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41550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B580CF-4E14-499C-B168-C2534ABE2A9F}" type="datetimeFigureOut">
              <a:rPr lang="en-US" smtClean="0"/>
              <a:t>9/19/2017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07FB82-3141-4026-9BAD-69B2012BB8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33042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B580CF-4E14-499C-B168-C2534ABE2A9F}" type="datetimeFigureOut">
              <a:rPr lang="en-US" smtClean="0"/>
              <a:t>9/19/2017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07FB82-3141-4026-9BAD-69B2012BB8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91770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B580CF-4E14-499C-B168-C2534ABE2A9F}" type="datetimeFigureOut">
              <a:rPr lang="en-US" smtClean="0"/>
              <a:t>9/19/2017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07FB82-3141-4026-9BAD-69B2012BB8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95228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B580CF-4E14-499C-B168-C2534ABE2A9F}" type="datetimeFigureOut">
              <a:rPr lang="en-US" smtClean="0"/>
              <a:t>9/19/2017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07FB82-3141-4026-9BAD-69B2012BB8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83089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B580CF-4E14-499C-B168-C2534ABE2A9F}" type="datetimeFigureOut">
              <a:rPr lang="en-US" smtClean="0"/>
              <a:t>9/19/2017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07FB82-3141-4026-9BAD-69B2012BB8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2375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B580CF-4E14-499C-B168-C2534ABE2A9F}" type="datetimeFigureOut">
              <a:rPr lang="en-US" smtClean="0"/>
              <a:t>9/19/2017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07FB82-3141-4026-9BAD-69B2012BB8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48736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B580CF-4E14-499C-B168-C2534ABE2A9F}" type="datetimeFigureOut">
              <a:rPr lang="en-US" smtClean="0"/>
              <a:t>9/19/2017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07FB82-3141-4026-9BAD-69B2012BB8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91044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B580CF-4E14-499C-B168-C2534ABE2A9F}" type="datetimeFigureOut">
              <a:rPr lang="en-US" smtClean="0"/>
              <a:t>9/19/2017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07FB82-3141-4026-9BAD-69B2012BB8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10123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B580CF-4E14-499C-B168-C2534ABE2A9F}" type="datetimeFigureOut">
              <a:rPr lang="en-US" smtClean="0"/>
              <a:t>9/19/2017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07FB82-3141-4026-9BAD-69B2012BB8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58163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79044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816522" y="316772"/>
            <a:ext cx="653019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latin typeface="Century Gothic" panose="020B0502020202020204" pitchFamily="34" charset="0"/>
              </a:rPr>
              <a:t>How to study for an exam</a:t>
            </a:r>
            <a:endParaRPr lang="en-US" sz="2000" b="1" dirty="0">
              <a:latin typeface="Century Gothic" panose="020B050202020202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940279" y="1012423"/>
            <a:ext cx="66768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latin typeface="Century Gothic" panose="020B0502020202020204" pitchFamily="34" charset="0"/>
              </a:rPr>
              <a:t>Study less by </a:t>
            </a:r>
            <a:r>
              <a:rPr lang="en-US" b="1" dirty="0" smtClean="0">
                <a:solidFill>
                  <a:srgbClr val="C00000"/>
                </a:solidFill>
                <a:latin typeface="Century Gothic" panose="020B0502020202020204" pitchFamily="34" charset="0"/>
              </a:rPr>
              <a:t>looking </a:t>
            </a:r>
            <a:r>
              <a:rPr lang="en-US" b="1" dirty="0" smtClean="0">
                <a:latin typeface="Century Gothic" panose="020B0502020202020204" pitchFamily="34" charset="0"/>
              </a:rPr>
              <a:t>and more by </a:t>
            </a:r>
            <a:r>
              <a:rPr lang="en-US" b="1" dirty="0" smtClean="0">
                <a:solidFill>
                  <a:srgbClr val="C00000"/>
                </a:solidFill>
                <a:latin typeface="Century Gothic" panose="020B0502020202020204" pitchFamily="34" charset="0"/>
              </a:rPr>
              <a:t>doing</a:t>
            </a:r>
            <a:r>
              <a:rPr lang="en-US" b="1" dirty="0" smtClean="0">
                <a:latin typeface="Century Gothic" panose="020B0502020202020204" pitchFamily="34" charset="0"/>
              </a:rPr>
              <a:t>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311215" y="1923691"/>
            <a:ext cx="92130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629729" y="1830654"/>
            <a:ext cx="5486400" cy="369331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latin typeface="Century Gothic" panose="020B0502020202020204" pitchFamily="34" charset="0"/>
              </a:rPr>
              <a:t>Looking</a:t>
            </a:r>
          </a:p>
          <a:p>
            <a:endParaRPr lang="en-US" dirty="0">
              <a:latin typeface="Century Gothic" panose="020B0502020202020204" pitchFamily="34" charset="0"/>
            </a:endParaRPr>
          </a:p>
          <a:p>
            <a:r>
              <a:rPr lang="en-US" dirty="0" smtClean="0">
                <a:latin typeface="Century Gothic" panose="020B0502020202020204" pitchFamily="34" charset="0"/>
              </a:rPr>
              <a:t>Looking at old notes is helpful.</a:t>
            </a:r>
          </a:p>
          <a:p>
            <a:endParaRPr lang="en-US" dirty="0" smtClean="0">
              <a:latin typeface="Century Gothic" panose="020B0502020202020204" pitchFamily="34" charset="0"/>
            </a:endParaRPr>
          </a:p>
          <a:p>
            <a:endParaRPr lang="en-US" dirty="0" smtClean="0">
              <a:latin typeface="Century Gothic" panose="020B0502020202020204" pitchFamily="34" charset="0"/>
            </a:endParaRPr>
          </a:p>
          <a:p>
            <a:r>
              <a:rPr lang="en-US" dirty="0" smtClean="0">
                <a:latin typeface="Century Gothic" panose="020B0502020202020204" pitchFamily="34" charset="0"/>
              </a:rPr>
              <a:t>Looking at old solved problems (homework, in-class examples, etc.) is helpful</a:t>
            </a:r>
          </a:p>
          <a:p>
            <a:endParaRPr lang="en-US" dirty="0" smtClean="0">
              <a:latin typeface="Century Gothic" panose="020B0502020202020204" pitchFamily="34" charset="0"/>
            </a:endParaRPr>
          </a:p>
          <a:p>
            <a:endParaRPr lang="en-US" dirty="0" smtClean="0">
              <a:latin typeface="Century Gothic" panose="020B0502020202020204" pitchFamily="34" charset="0"/>
            </a:endParaRPr>
          </a:p>
          <a:p>
            <a:r>
              <a:rPr lang="en-US" dirty="0" smtClean="0">
                <a:latin typeface="Century Gothic" panose="020B0502020202020204" pitchFamily="34" charset="0"/>
              </a:rPr>
              <a:t>Pattern matching is</a:t>
            </a:r>
            <a:r>
              <a:rPr lang="en-US" baseline="0" dirty="0" smtClean="0">
                <a:latin typeface="Century Gothic" panose="020B0502020202020204" pitchFamily="34" charset="0"/>
              </a:rPr>
              <a:t> helpful. For example,</a:t>
            </a:r>
          </a:p>
          <a:p>
            <a:r>
              <a:rPr lang="en-US" baseline="0" dirty="0" smtClean="0">
                <a:latin typeface="Century Gothic" panose="020B0502020202020204" pitchFamily="34" charset="0"/>
              </a:rPr>
              <a:t>    “Use this formula for this ‘kind of problem’” or</a:t>
            </a:r>
          </a:p>
          <a:p>
            <a:r>
              <a:rPr lang="en-US" baseline="0" dirty="0" smtClean="0">
                <a:latin typeface="Century Gothic" panose="020B0502020202020204" pitchFamily="34" charset="0"/>
              </a:rPr>
              <a:t>    “Use this ‘recipe</a:t>
            </a:r>
            <a:r>
              <a:rPr lang="en-US" dirty="0" smtClean="0">
                <a:latin typeface="Century Gothic" panose="020B0502020202020204" pitchFamily="34" charset="0"/>
              </a:rPr>
              <a:t>’</a:t>
            </a:r>
            <a:r>
              <a:rPr lang="en-US" baseline="0" dirty="0" smtClean="0">
                <a:latin typeface="Century Gothic" panose="020B0502020202020204" pitchFamily="34" charset="0"/>
              </a:rPr>
              <a:t> for this ‘kind of problem’”</a:t>
            </a:r>
            <a:endParaRPr lang="en-US" dirty="0" smtClean="0">
              <a:latin typeface="Century Gothic" panose="020B0502020202020204" pitchFamily="34" charset="0"/>
            </a:endParaRPr>
          </a:p>
          <a:p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6116128" y="1830654"/>
            <a:ext cx="5495027" cy="480131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rgbClr val="C00000"/>
                </a:solidFill>
                <a:latin typeface="Century Gothic" panose="020B0502020202020204" pitchFamily="34" charset="0"/>
              </a:rPr>
              <a:t>Doing</a:t>
            </a:r>
          </a:p>
          <a:p>
            <a:pPr algn="ctr"/>
            <a:endParaRPr lang="en-US" dirty="0">
              <a:latin typeface="Century Gothic" panose="020B0502020202020204" pitchFamily="34" charset="0"/>
            </a:endParaRPr>
          </a:p>
          <a:p>
            <a:r>
              <a:rPr lang="en-US" dirty="0" smtClean="0">
                <a:solidFill>
                  <a:srgbClr val="C00000"/>
                </a:solidFill>
                <a:latin typeface="Century Gothic" panose="020B0502020202020204" pitchFamily="34" charset="0"/>
              </a:rPr>
              <a:t>Rewriting</a:t>
            </a:r>
            <a:r>
              <a:rPr lang="en-US" dirty="0" smtClean="0">
                <a:latin typeface="Century Gothic" panose="020B0502020202020204" pitchFamily="34" charset="0"/>
              </a:rPr>
              <a:t> notes in your own words is much more helpful</a:t>
            </a:r>
          </a:p>
          <a:p>
            <a:endParaRPr lang="en-US" dirty="0" smtClean="0">
              <a:latin typeface="Century Gothic" panose="020B0502020202020204" pitchFamily="34" charset="0"/>
            </a:endParaRPr>
          </a:p>
          <a:p>
            <a:r>
              <a:rPr lang="en-US" dirty="0" smtClean="0">
                <a:solidFill>
                  <a:srgbClr val="C00000"/>
                </a:solidFill>
                <a:latin typeface="Century Gothic" panose="020B0502020202020204" pitchFamily="34" charset="0"/>
              </a:rPr>
              <a:t>Solving</a:t>
            </a:r>
            <a:r>
              <a:rPr lang="en-US" baseline="0" dirty="0" smtClean="0">
                <a:latin typeface="Century Gothic" panose="020B0502020202020204" pitchFamily="34" charset="0"/>
              </a:rPr>
              <a:t> a new problem you have never seen before is much more helpful</a:t>
            </a:r>
          </a:p>
          <a:p>
            <a:endParaRPr lang="en-US" dirty="0" smtClean="0">
              <a:latin typeface="Century Gothic" panose="020B0502020202020204" pitchFamily="34" charset="0"/>
            </a:endParaRPr>
          </a:p>
          <a:p>
            <a:endParaRPr lang="en-US" dirty="0" smtClean="0">
              <a:latin typeface="Century Gothic" panose="020B0502020202020204" pitchFamily="34" charset="0"/>
            </a:endParaRPr>
          </a:p>
          <a:p>
            <a:r>
              <a:rPr lang="en-US" dirty="0" smtClean="0">
                <a:solidFill>
                  <a:srgbClr val="C00000"/>
                </a:solidFill>
                <a:latin typeface="Century Gothic" panose="020B0502020202020204" pitchFamily="34" charset="0"/>
              </a:rPr>
              <a:t>Learning and understanding</a:t>
            </a:r>
            <a:r>
              <a:rPr lang="en-US" baseline="0" dirty="0" smtClean="0">
                <a:solidFill>
                  <a:srgbClr val="C00000"/>
                </a:solidFill>
                <a:latin typeface="Century Gothic" panose="020B0502020202020204" pitchFamily="34" charset="0"/>
              </a:rPr>
              <a:t> </a:t>
            </a:r>
            <a:r>
              <a:rPr lang="en-US" baseline="0" dirty="0" smtClean="0">
                <a:latin typeface="Century Gothic" panose="020B0502020202020204" pitchFamily="34" charset="0"/>
              </a:rPr>
              <a:t>the concepts and ideas behind solving problems is much more helpful.</a:t>
            </a:r>
          </a:p>
          <a:p>
            <a:endParaRPr lang="en-US" baseline="0" dirty="0" smtClean="0">
              <a:latin typeface="Century Gothic" panose="020B0502020202020204" pitchFamily="34" charset="0"/>
            </a:endParaRPr>
          </a:p>
          <a:p>
            <a:r>
              <a:rPr lang="en-US" baseline="0" dirty="0" smtClean="0">
                <a:latin typeface="Century Gothic" panose="020B0502020202020204" pitchFamily="34" charset="0"/>
              </a:rPr>
              <a:t>(It is also much more powerful, and it is where you add value as an engineer. That means getting paid more too. </a:t>
            </a:r>
            <a:r>
              <a:rPr lang="en-US" baseline="0" dirty="0" smtClean="0">
                <a:latin typeface="Century Gothic" panose="020B0502020202020204" pitchFamily="34" charset="0"/>
                <a:sym typeface="Wingdings" panose="05000000000000000000" pitchFamily="2" charset="2"/>
              </a:rPr>
              <a:t>)</a:t>
            </a:r>
            <a:endParaRPr lang="en-US" dirty="0" smtClean="0">
              <a:latin typeface="Century Gothic" panose="020B0502020202020204" pitchFamily="34" charset="0"/>
            </a:endParaRPr>
          </a:p>
          <a:p>
            <a:pPr algn="ctr"/>
            <a:endParaRPr lang="en-US" dirty="0" smtClean="0"/>
          </a:p>
        </p:txBody>
      </p:sp>
      <p:sp>
        <p:nvSpPr>
          <p:cNvPr id="8" name="Rounded Rectangle 7"/>
          <p:cNvSpPr/>
          <p:nvPr/>
        </p:nvSpPr>
        <p:spPr>
          <a:xfrm>
            <a:off x="543464" y="1673525"/>
            <a:ext cx="5503653" cy="4054415"/>
          </a:xfrm>
          <a:prstGeom prst="roundRect">
            <a:avLst/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ounded Rectangle 8"/>
          <p:cNvSpPr/>
          <p:nvPr/>
        </p:nvSpPr>
        <p:spPr>
          <a:xfrm>
            <a:off x="6107502" y="1650105"/>
            <a:ext cx="5503653" cy="4077835"/>
          </a:xfrm>
          <a:prstGeom prst="roundRect">
            <a:avLst/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1582947" y="5820977"/>
            <a:ext cx="357996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C00000"/>
                </a:solidFill>
                <a:latin typeface="Century Gothic" panose="020B0502020202020204" pitchFamily="34" charset="0"/>
              </a:rPr>
              <a:t>Spend no more than 25% of your time here.</a:t>
            </a:r>
            <a:endParaRPr lang="en-US" b="1" dirty="0">
              <a:solidFill>
                <a:srgbClr val="C00000"/>
              </a:solidFill>
              <a:latin typeface="Century Gothic" panose="020B050202020202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7299385" y="913499"/>
            <a:ext cx="357996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C00000"/>
                </a:solidFill>
                <a:latin typeface="Century Gothic" panose="020B0502020202020204" pitchFamily="34" charset="0"/>
              </a:rPr>
              <a:t>Spend at least 75% of your time here.</a:t>
            </a:r>
            <a:endParaRPr lang="en-US" b="1" dirty="0">
              <a:solidFill>
                <a:srgbClr val="C00000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065822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500"/>
                            </p:stCondLst>
                            <p:childTnLst>
                              <p:par>
                                <p:cTn id="5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500"/>
                            </p:stCondLst>
                            <p:childTnLst>
                              <p:par>
                                <p:cTn id="6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8" grpId="0" animBg="1"/>
      <p:bldP spid="9" grpId="0" animBg="1"/>
      <p:bldP spid="10" grpId="0"/>
      <p:bldP spid="1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816522" y="316772"/>
            <a:ext cx="653019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latin typeface="Century Gothic" panose="020B0502020202020204" pitchFamily="34" charset="0"/>
              </a:rPr>
              <a:t>How to take an exam efficiently</a:t>
            </a:r>
            <a:endParaRPr lang="en-US" sz="2000" b="1" dirty="0">
              <a:latin typeface="Century Gothic" panose="020B050202020202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940279" y="963277"/>
            <a:ext cx="66768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latin typeface="Century Gothic" panose="020B0502020202020204" pitchFamily="34" charset="0"/>
              </a:rPr>
              <a:t>Take and exam in </a:t>
            </a:r>
            <a:r>
              <a:rPr lang="en-US" b="1" dirty="0" smtClean="0">
                <a:solidFill>
                  <a:srgbClr val="C00000"/>
                </a:solidFill>
                <a:latin typeface="Century Gothic" panose="020B0502020202020204" pitchFamily="34" charset="0"/>
              </a:rPr>
              <a:t>several passes</a:t>
            </a:r>
            <a:r>
              <a:rPr lang="en-US" b="1" dirty="0" smtClean="0">
                <a:latin typeface="Century Gothic" panose="020B0502020202020204" pitchFamily="34" charset="0"/>
              </a:rPr>
              <a:t>: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311215" y="1923691"/>
            <a:ext cx="92130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694424" y="1677296"/>
            <a:ext cx="10774392" cy="457048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b="1" dirty="0" smtClean="0">
                <a:latin typeface="Century Gothic" panose="020B0502020202020204" pitchFamily="34" charset="0"/>
              </a:rPr>
              <a:t>Pass 1:</a:t>
            </a:r>
          </a:p>
          <a:p>
            <a:endParaRPr lang="en-US" sz="1050" dirty="0">
              <a:latin typeface="Century Gothic" panose="020B0502020202020204" pitchFamily="34" charset="0"/>
            </a:endParaRPr>
          </a:p>
          <a:p>
            <a:r>
              <a:rPr lang="en-US" dirty="0" smtClean="0">
                <a:latin typeface="Century Gothic" panose="020B0502020202020204" pitchFamily="34" charset="0"/>
              </a:rPr>
              <a:t>Read the problem carefully and then </a:t>
            </a:r>
            <a:r>
              <a:rPr lang="en-US" dirty="0" smtClean="0">
                <a:solidFill>
                  <a:srgbClr val="C00000"/>
                </a:solidFill>
                <a:latin typeface="Century Gothic" panose="020B0502020202020204" pitchFamily="34" charset="0"/>
              </a:rPr>
              <a:t>just set it up</a:t>
            </a:r>
            <a:r>
              <a:rPr lang="en-US" dirty="0" smtClean="0">
                <a:latin typeface="Century Gothic" panose="020B0502020202020204" pitchFamily="34" charset="0"/>
              </a:rPr>
              <a:t>. </a:t>
            </a:r>
          </a:p>
          <a:p>
            <a:pPr marL="285750" indent="-285750"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dirty="0" smtClean="0">
                <a:latin typeface="Century Gothic" panose="020B0502020202020204" pitchFamily="34" charset="0"/>
              </a:rPr>
              <a:t> Draw a </a:t>
            </a:r>
            <a:r>
              <a:rPr lang="en-US" b="1" dirty="0" smtClean="0">
                <a:solidFill>
                  <a:srgbClr val="C00000"/>
                </a:solidFill>
                <a:latin typeface="Century Gothic" panose="020B0502020202020204" pitchFamily="34" charset="0"/>
              </a:rPr>
              <a:t>system diagram</a:t>
            </a:r>
            <a:r>
              <a:rPr lang="en-US" dirty="0" smtClean="0">
                <a:latin typeface="Century Gothic" panose="020B0502020202020204" pitchFamily="34" charset="0"/>
              </a:rPr>
              <a:t> </a:t>
            </a:r>
            <a:r>
              <a:rPr lang="en-US" dirty="0" smtClean="0">
                <a:latin typeface="Century Gothic" panose="020B0502020202020204" pitchFamily="34" charset="0"/>
              </a:rPr>
              <a:t>if you need to.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>
                <a:latin typeface="Century Gothic" panose="020B0502020202020204" pitchFamily="34" charset="0"/>
              </a:rPr>
              <a:t> Any </a:t>
            </a:r>
            <a:r>
              <a:rPr lang="en-US" dirty="0" smtClean="0">
                <a:latin typeface="Century Gothic" panose="020B0502020202020204" pitchFamily="34" charset="0"/>
              </a:rPr>
              <a:t>equations you write should </a:t>
            </a:r>
            <a:r>
              <a:rPr lang="en-US" dirty="0" smtClean="0">
                <a:solidFill>
                  <a:srgbClr val="C00000"/>
                </a:solidFill>
                <a:latin typeface="Century Gothic" panose="020B0502020202020204" pitchFamily="34" charset="0"/>
              </a:rPr>
              <a:t>use symbols only</a:t>
            </a:r>
            <a:r>
              <a:rPr lang="en-US" dirty="0" smtClean="0">
                <a:latin typeface="Century Gothic" panose="020B0502020202020204" pitchFamily="34" charset="0"/>
              </a:rPr>
              <a:t>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>
                <a:latin typeface="Century Gothic" panose="020B0502020202020204" pitchFamily="34" charset="0"/>
              </a:rPr>
              <a:t> Don’t </a:t>
            </a:r>
            <a:r>
              <a:rPr lang="en-US" dirty="0" smtClean="0">
                <a:latin typeface="Century Gothic" panose="020B0502020202020204" pitchFamily="34" charset="0"/>
              </a:rPr>
              <a:t>solve your equations, just indicate that there is enough info to do so.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>
                <a:latin typeface="Century Gothic" panose="020B0502020202020204" pitchFamily="34" charset="0"/>
              </a:rPr>
              <a:t> </a:t>
            </a:r>
            <a:r>
              <a:rPr lang="en-US" dirty="0" smtClean="0">
                <a:solidFill>
                  <a:srgbClr val="C00000"/>
                </a:solidFill>
                <a:latin typeface="Century Gothic" panose="020B0502020202020204" pitchFamily="34" charset="0"/>
              </a:rPr>
              <a:t>Go </a:t>
            </a:r>
            <a:r>
              <a:rPr lang="en-US" dirty="0" smtClean="0">
                <a:solidFill>
                  <a:srgbClr val="C00000"/>
                </a:solidFill>
                <a:latin typeface="Century Gothic" panose="020B0502020202020204" pitchFamily="34" charset="0"/>
              </a:rPr>
              <a:t>to the next problem </a:t>
            </a:r>
            <a:r>
              <a:rPr lang="en-US" dirty="0" smtClean="0">
                <a:latin typeface="Century Gothic" panose="020B0502020202020204" pitchFamily="34" charset="0"/>
              </a:rPr>
              <a:t>and repeat.</a:t>
            </a:r>
          </a:p>
          <a:p>
            <a:endParaRPr lang="en-US" b="1" dirty="0" smtClean="0">
              <a:latin typeface="Century Gothic" panose="020B0502020202020204" pitchFamily="34" charset="0"/>
            </a:endParaRPr>
          </a:p>
          <a:p>
            <a:r>
              <a:rPr lang="en-US" b="1" dirty="0" smtClean="0">
                <a:latin typeface="Century Gothic" panose="020B0502020202020204" pitchFamily="34" charset="0"/>
              </a:rPr>
              <a:t>Pass 2:</a:t>
            </a:r>
          </a:p>
          <a:p>
            <a:endParaRPr lang="en-US" sz="1050" dirty="0" smtClean="0">
              <a:latin typeface="Century Gothic" panose="020B0502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mtClean="0">
                <a:latin typeface="Century Gothic" panose="020B0502020202020204" pitchFamily="34" charset="0"/>
              </a:rPr>
              <a:t>Go </a:t>
            </a:r>
            <a:r>
              <a:rPr lang="en-US" dirty="0" smtClean="0">
                <a:latin typeface="Century Gothic" panose="020B0502020202020204" pitchFamily="34" charset="0"/>
              </a:rPr>
              <a:t>back to the beginning and write numbers </a:t>
            </a:r>
            <a:r>
              <a:rPr lang="en-US" dirty="0" smtClean="0">
                <a:solidFill>
                  <a:srgbClr val="C00000"/>
                </a:solidFill>
                <a:latin typeface="Century Gothic" panose="020B0502020202020204" pitchFamily="34" charset="0"/>
              </a:rPr>
              <a:t>with the appropriate units </a:t>
            </a:r>
            <a:r>
              <a:rPr lang="en-US" dirty="0" smtClean="0">
                <a:latin typeface="Century Gothic" panose="020B0502020202020204" pitchFamily="34" charset="0"/>
              </a:rPr>
              <a:t>in the </a:t>
            </a:r>
            <a:r>
              <a:rPr lang="en-US" smtClean="0">
                <a:latin typeface="Century Gothic" panose="020B0502020202020204" pitchFamily="34" charset="0"/>
              </a:rPr>
              <a:t>equations  </a:t>
            </a:r>
            <a:r>
              <a:rPr lang="en-US" smtClean="0">
                <a:latin typeface="Century Gothic" panose="020B0502020202020204" pitchFamily="34" charset="0"/>
              </a:rPr>
              <a:t> from </a:t>
            </a:r>
            <a:r>
              <a:rPr lang="en-US" dirty="0" smtClean="0">
                <a:latin typeface="Century Gothic" panose="020B0502020202020204" pitchFamily="34" charset="0"/>
              </a:rPr>
              <a:t>Pass 1.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>
                <a:latin typeface="Century Gothic" panose="020B0502020202020204" pitchFamily="34" charset="0"/>
              </a:rPr>
              <a:t> </a:t>
            </a:r>
            <a:r>
              <a:rPr lang="en-US" dirty="0" smtClean="0">
                <a:solidFill>
                  <a:srgbClr val="C00000"/>
                </a:solidFill>
                <a:latin typeface="Century Gothic" panose="020B0502020202020204" pitchFamily="34" charset="0"/>
              </a:rPr>
              <a:t>Do no calculations yet</a:t>
            </a:r>
            <a:r>
              <a:rPr lang="en-US" dirty="0" smtClean="0">
                <a:latin typeface="Century Gothic" panose="020B0502020202020204" pitchFamily="34" charset="0"/>
              </a:rPr>
              <a:t>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>
                <a:latin typeface="Century Gothic" panose="020B0502020202020204" pitchFamily="34" charset="0"/>
              </a:rPr>
              <a:t> </a:t>
            </a:r>
            <a:r>
              <a:rPr lang="en-US" dirty="0" smtClean="0">
                <a:solidFill>
                  <a:srgbClr val="C00000"/>
                </a:solidFill>
                <a:latin typeface="Century Gothic" panose="020B0502020202020204" pitchFamily="34" charset="0"/>
              </a:rPr>
              <a:t>Go to the next problem </a:t>
            </a:r>
            <a:r>
              <a:rPr lang="en-US" dirty="0" smtClean="0">
                <a:latin typeface="Century Gothic" panose="020B0502020202020204" pitchFamily="34" charset="0"/>
              </a:rPr>
              <a:t>and repeat.</a:t>
            </a:r>
          </a:p>
          <a:p>
            <a:endParaRPr lang="en-US" dirty="0">
              <a:latin typeface="Century Gothic" panose="020B0502020202020204" pitchFamily="34" charset="0"/>
            </a:endParaRPr>
          </a:p>
          <a:p>
            <a:r>
              <a:rPr lang="en-US" b="1" dirty="0" smtClean="0">
                <a:latin typeface="Century Gothic" panose="020B0502020202020204" pitchFamily="34" charset="0"/>
              </a:rPr>
              <a:t>Pass 3: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>
                <a:latin typeface="Century Gothic" panose="020B0502020202020204" pitchFamily="34" charset="0"/>
              </a:rPr>
              <a:t>Crunch numbers (including unit conversions if need be).</a:t>
            </a:r>
          </a:p>
        </p:txBody>
      </p:sp>
    </p:spTree>
    <p:extLst>
      <p:ext uri="{BB962C8B-B14F-4D97-AF65-F5344CB8AC3E}">
        <p14:creationId xmlns:p14="http://schemas.microsoft.com/office/powerpoint/2010/main" val="22803011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56</TotalTime>
  <Words>284</Words>
  <Application>Microsoft Office PowerPoint</Application>
  <PresentationFormat>Widescreen</PresentationFormat>
  <Paragraphs>43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Arial</vt:lpstr>
      <vt:lpstr>Calibri</vt:lpstr>
      <vt:lpstr>Calibri Light</vt:lpstr>
      <vt:lpstr>Century Gothic</vt:lpstr>
      <vt:lpstr>Wingdings</vt:lpstr>
      <vt:lpstr>Office Theme</vt:lpstr>
      <vt:lpstr>PowerPoint Presentation</vt:lpstr>
      <vt:lpstr>PowerPoint Presentation</vt:lpstr>
      <vt:lpstr>PowerPoint Presentation</vt:lpstr>
    </vt:vector>
  </TitlesOfParts>
  <Company>Rose-Hulman Institute of Technology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Adams, Thomas M</dc:creator>
  <cp:lastModifiedBy>Adams, Thomas M</cp:lastModifiedBy>
  <cp:revision>10</cp:revision>
  <dcterms:created xsi:type="dcterms:W3CDTF">2016-09-19T16:52:37Z</dcterms:created>
  <dcterms:modified xsi:type="dcterms:W3CDTF">2017-09-19T14:38:48Z</dcterms:modified>
</cp:coreProperties>
</file>