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82" r:id="rId15"/>
    <p:sldId id="283" r:id="rId16"/>
    <p:sldId id="280" r:id="rId17"/>
    <p:sldId id="281" r:id="rId18"/>
    <p:sldId id="279" r:id="rId19"/>
    <p:sldId id="269" r:id="rId20"/>
    <p:sldId id="270" r:id="rId21"/>
    <p:sldId id="271" r:id="rId22"/>
    <p:sldId id="273" r:id="rId23"/>
    <p:sldId id="274"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5" d="100"/>
          <a:sy n="85" d="100"/>
        </p:scale>
        <p:origin x="-72" y="-348"/>
      </p:cViewPr>
      <p:guideLst>
        <p:guide orient="horz" pos="2160"/>
        <p:guide pos="2880"/>
      </p:guideLst>
    </p:cSldViewPr>
  </p:slideViewPr>
  <p:notesTextViewPr>
    <p:cViewPr>
      <p:scale>
        <a:sx n="1" d="1"/>
        <a:sy n="1" d="1"/>
      </p:scale>
      <p:origin x="0" y="0"/>
    </p:cViewPr>
  </p:notesTextViewPr>
  <p:sorterViewPr>
    <p:cViewPr>
      <p:scale>
        <a:sx n="100" d="100"/>
        <a:sy n="100" d="100"/>
      </p:scale>
      <p:origin x="0" y="420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KPC%20Work\Courses\Managerial%20Economics\mgreconomics_lectures\data%20support%20for%20lectures\mgrecon_1-4_efficient%20marke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b="1" dirty="0"/>
              <a:t>S&amp;P 500 </a:t>
            </a:r>
            <a:r>
              <a:rPr lang="en-US" sz="1600" b="1" dirty="0" smtClean="0"/>
              <a:t>– Frequency</a:t>
            </a:r>
            <a:r>
              <a:rPr lang="en-US" sz="1600" b="1" baseline="0" dirty="0" smtClean="0"/>
              <a:t> Distribution </a:t>
            </a:r>
            <a:r>
              <a:rPr lang="en-US" sz="1600" b="1" baseline="0" dirty="0"/>
              <a:t>of Daily Returns</a:t>
            </a:r>
            <a:endParaRPr lang="en-US" sz="1600" b="1" dirty="0"/>
          </a:p>
        </c:rich>
      </c:tx>
      <c:layout/>
      <c:overlay val="0"/>
    </c:title>
    <c:autoTitleDeleted val="0"/>
    <c:plotArea>
      <c:layout>
        <c:manualLayout>
          <c:layoutTarget val="inner"/>
          <c:xMode val="edge"/>
          <c:yMode val="edge"/>
          <c:x val="5.2634427333751524E-2"/>
          <c:y val="6.4811500835123353E-2"/>
          <c:w val="0.93008431468190367"/>
          <c:h val="0.8466427456061667"/>
        </c:manualLayout>
      </c:layout>
      <c:barChart>
        <c:barDir val="col"/>
        <c:grouping val="clustered"/>
        <c:varyColors val="0"/>
        <c:ser>
          <c:idx val="1"/>
          <c:order val="0"/>
          <c:spPr>
            <a:solidFill>
              <a:schemeClr val="tx1"/>
            </a:solidFill>
            <a:ln>
              <a:solidFill>
                <a:schemeClr val="tx1"/>
              </a:solidFill>
            </a:ln>
          </c:spPr>
          <c:invertIfNegative val="0"/>
          <c:cat>
            <c:numRef>
              <c:f>'sp500 drtn chart'!$A$2:$A$502</c:f>
              <c:numCache>
                <c:formatCode>0.000</c:formatCode>
                <c:ptCount val="501"/>
                <c:pt idx="0">
                  <c:v>-0.25</c:v>
                </c:pt>
                <c:pt idx="1">
                  <c:v>-0.249</c:v>
                </c:pt>
                <c:pt idx="2">
                  <c:v>-0.248</c:v>
                </c:pt>
                <c:pt idx="3">
                  <c:v>-0.247</c:v>
                </c:pt>
                <c:pt idx="4">
                  <c:v>-0.246</c:v>
                </c:pt>
                <c:pt idx="5">
                  <c:v>-0.245</c:v>
                </c:pt>
                <c:pt idx="6">
                  <c:v>-0.24399999999999999</c:v>
                </c:pt>
                <c:pt idx="7">
                  <c:v>-0.24299999999999999</c:v>
                </c:pt>
                <c:pt idx="8">
                  <c:v>-0.24199999999999999</c:v>
                </c:pt>
                <c:pt idx="9">
                  <c:v>-0.24099999999999999</c:v>
                </c:pt>
                <c:pt idx="10">
                  <c:v>-0.24</c:v>
                </c:pt>
                <c:pt idx="11">
                  <c:v>-0.23899999999999999</c:v>
                </c:pt>
                <c:pt idx="12">
                  <c:v>-0.23799999999999999</c:v>
                </c:pt>
                <c:pt idx="13">
                  <c:v>-0.23699999999999999</c:v>
                </c:pt>
                <c:pt idx="14">
                  <c:v>-0.23599999999999999</c:v>
                </c:pt>
                <c:pt idx="15">
                  <c:v>-0.23499999999999999</c:v>
                </c:pt>
                <c:pt idx="16">
                  <c:v>-0.23400000000000001</c:v>
                </c:pt>
                <c:pt idx="17">
                  <c:v>-0.23300000000000001</c:v>
                </c:pt>
                <c:pt idx="18">
                  <c:v>-0.23200000000000001</c:v>
                </c:pt>
                <c:pt idx="19">
                  <c:v>-0.23100000000000001</c:v>
                </c:pt>
                <c:pt idx="20">
                  <c:v>-0.23</c:v>
                </c:pt>
                <c:pt idx="21">
                  <c:v>-0.22900000000000001</c:v>
                </c:pt>
                <c:pt idx="22">
                  <c:v>-0.22800000000000001</c:v>
                </c:pt>
                <c:pt idx="23">
                  <c:v>-0.22700000000000001</c:v>
                </c:pt>
                <c:pt idx="24">
                  <c:v>-0.22600000000000001</c:v>
                </c:pt>
                <c:pt idx="25">
                  <c:v>-0.22500000000000001</c:v>
                </c:pt>
                <c:pt idx="26">
                  <c:v>-0.224</c:v>
                </c:pt>
                <c:pt idx="27">
                  <c:v>-0.223</c:v>
                </c:pt>
                <c:pt idx="28">
                  <c:v>-0.222</c:v>
                </c:pt>
                <c:pt idx="29">
                  <c:v>-0.221</c:v>
                </c:pt>
                <c:pt idx="30">
                  <c:v>-0.22</c:v>
                </c:pt>
                <c:pt idx="31">
                  <c:v>-0.219</c:v>
                </c:pt>
                <c:pt idx="32">
                  <c:v>-0.218</c:v>
                </c:pt>
                <c:pt idx="33">
                  <c:v>-0.217</c:v>
                </c:pt>
                <c:pt idx="34">
                  <c:v>-0.216</c:v>
                </c:pt>
                <c:pt idx="35">
                  <c:v>-0.215</c:v>
                </c:pt>
                <c:pt idx="36">
                  <c:v>-0.214</c:v>
                </c:pt>
                <c:pt idx="37">
                  <c:v>-0.21299999999999999</c:v>
                </c:pt>
                <c:pt idx="38">
                  <c:v>-0.21199999999999999</c:v>
                </c:pt>
                <c:pt idx="39">
                  <c:v>-0.21099999999999999</c:v>
                </c:pt>
                <c:pt idx="40">
                  <c:v>-0.21</c:v>
                </c:pt>
                <c:pt idx="41">
                  <c:v>-0.20899999999999999</c:v>
                </c:pt>
                <c:pt idx="42">
                  <c:v>-0.20799999999999999</c:v>
                </c:pt>
                <c:pt idx="43">
                  <c:v>-0.20699999999999999</c:v>
                </c:pt>
                <c:pt idx="44">
                  <c:v>-0.20599999999999999</c:v>
                </c:pt>
                <c:pt idx="45">
                  <c:v>-0.20499999999999999</c:v>
                </c:pt>
                <c:pt idx="46">
                  <c:v>-0.20399999999999999</c:v>
                </c:pt>
                <c:pt idx="47">
                  <c:v>-0.20300000000000001</c:v>
                </c:pt>
                <c:pt idx="48">
                  <c:v>-0.20200000000000001</c:v>
                </c:pt>
                <c:pt idx="49">
                  <c:v>-0.20100000000000001</c:v>
                </c:pt>
                <c:pt idx="50">
                  <c:v>-0.2</c:v>
                </c:pt>
                <c:pt idx="51">
                  <c:v>-0.19900000000000001</c:v>
                </c:pt>
                <c:pt idx="52">
                  <c:v>-0.19800000000000001</c:v>
                </c:pt>
                <c:pt idx="53">
                  <c:v>-0.19700000000000001</c:v>
                </c:pt>
                <c:pt idx="54">
                  <c:v>-0.19600000000000001</c:v>
                </c:pt>
                <c:pt idx="55">
                  <c:v>-0.19500000000000001</c:v>
                </c:pt>
                <c:pt idx="56">
                  <c:v>-0.19400000000000001</c:v>
                </c:pt>
                <c:pt idx="57">
                  <c:v>-0.193</c:v>
                </c:pt>
                <c:pt idx="58">
                  <c:v>-0.192</c:v>
                </c:pt>
                <c:pt idx="59">
                  <c:v>-0.191</c:v>
                </c:pt>
                <c:pt idx="60">
                  <c:v>-0.19</c:v>
                </c:pt>
                <c:pt idx="61">
                  <c:v>-0.189</c:v>
                </c:pt>
                <c:pt idx="62">
                  <c:v>-0.188</c:v>
                </c:pt>
                <c:pt idx="63">
                  <c:v>-0.187</c:v>
                </c:pt>
                <c:pt idx="64">
                  <c:v>-0.186</c:v>
                </c:pt>
                <c:pt idx="65">
                  <c:v>-0.185</c:v>
                </c:pt>
                <c:pt idx="66">
                  <c:v>-0.184</c:v>
                </c:pt>
                <c:pt idx="67">
                  <c:v>-0.183</c:v>
                </c:pt>
                <c:pt idx="68">
                  <c:v>-0.182</c:v>
                </c:pt>
                <c:pt idx="69">
                  <c:v>-0.18099999999999999</c:v>
                </c:pt>
                <c:pt idx="70">
                  <c:v>-0.18</c:v>
                </c:pt>
                <c:pt idx="71">
                  <c:v>-0.17899999999999999</c:v>
                </c:pt>
                <c:pt idx="72">
                  <c:v>-0.17799999999999999</c:v>
                </c:pt>
                <c:pt idx="73">
                  <c:v>-0.17699999999999999</c:v>
                </c:pt>
                <c:pt idx="74">
                  <c:v>-0.17599999999999999</c:v>
                </c:pt>
                <c:pt idx="75">
                  <c:v>-0.17499999999999999</c:v>
                </c:pt>
                <c:pt idx="76">
                  <c:v>-0.17399999999999999</c:v>
                </c:pt>
                <c:pt idx="77">
                  <c:v>-0.17299999999999999</c:v>
                </c:pt>
                <c:pt idx="78">
                  <c:v>-0.17199999999999999</c:v>
                </c:pt>
                <c:pt idx="79">
                  <c:v>-0.17100000000000001</c:v>
                </c:pt>
                <c:pt idx="80">
                  <c:v>-0.17</c:v>
                </c:pt>
                <c:pt idx="81">
                  <c:v>-0.16900000000000001</c:v>
                </c:pt>
                <c:pt idx="82">
                  <c:v>-0.16800000000000001</c:v>
                </c:pt>
                <c:pt idx="83">
                  <c:v>-0.16700000000000001</c:v>
                </c:pt>
                <c:pt idx="84">
                  <c:v>-0.16600000000000001</c:v>
                </c:pt>
                <c:pt idx="85">
                  <c:v>-0.16500000000000001</c:v>
                </c:pt>
                <c:pt idx="86">
                  <c:v>-0.16400000000000001</c:v>
                </c:pt>
                <c:pt idx="87">
                  <c:v>-0.16300000000000001</c:v>
                </c:pt>
                <c:pt idx="88">
                  <c:v>-0.16200000000000001</c:v>
                </c:pt>
                <c:pt idx="89">
                  <c:v>-0.161</c:v>
                </c:pt>
                <c:pt idx="90">
                  <c:v>-0.16</c:v>
                </c:pt>
                <c:pt idx="91">
                  <c:v>-0.159</c:v>
                </c:pt>
                <c:pt idx="92">
                  <c:v>-0.158</c:v>
                </c:pt>
                <c:pt idx="93">
                  <c:v>-0.157</c:v>
                </c:pt>
                <c:pt idx="94">
                  <c:v>-0.156</c:v>
                </c:pt>
                <c:pt idx="95">
                  <c:v>-0.155</c:v>
                </c:pt>
                <c:pt idx="96">
                  <c:v>-0.154</c:v>
                </c:pt>
                <c:pt idx="97">
                  <c:v>-0.153</c:v>
                </c:pt>
                <c:pt idx="98">
                  <c:v>-0.152</c:v>
                </c:pt>
                <c:pt idx="99">
                  <c:v>-0.151</c:v>
                </c:pt>
                <c:pt idx="100">
                  <c:v>-0.15</c:v>
                </c:pt>
                <c:pt idx="101">
                  <c:v>-0.14899999999999999</c:v>
                </c:pt>
                <c:pt idx="102">
                  <c:v>-0.14799999999999999</c:v>
                </c:pt>
                <c:pt idx="103">
                  <c:v>-0.14699999999999999</c:v>
                </c:pt>
                <c:pt idx="104">
                  <c:v>-0.14599999999999999</c:v>
                </c:pt>
                <c:pt idx="105">
                  <c:v>-0.14499999999999999</c:v>
                </c:pt>
                <c:pt idx="106">
                  <c:v>-0.14399999999999999</c:v>
                </c:pt>
                <c:pt idx="107">
                  <c:v>-0.14299999999999999</c:v>
                </c:pt>
                <c:pt idx="108">
                  <c:v>-0.14199999999999999</c:v>
                </c:pt>
                <c:pt idx="109">
                  <c:v>-0.14099999999999999</c:v>
                </c:pt>
                <c:pt idx="110">
                  <c:v>-0.14000000000000001</c:v>
                </c:pt>
                <c:pt idx="111">
                  <c:v>-0.13900000000000001</c:v>
                </c:pt>
                <c:pt idx="112">
                  <c:v>-0.13800000000000001</c:v>
                </c:pt>
                <c:pt idx="113">
                  <c:v>-0.13700000000000001</c:v>
                </c:pt>
                <c:pt idx="114">
                  <c:v>-0.13600000000000001</c:v>
                </c:pt>
                <c:pt idx="115">
                  <c:v>-0.13500000000000001</c:v>
                </c:pt>
                <c:pt idx="116">
                  <c:v>-0.13400000000000001</c:v>
                </c:pt>
                <c:pt idx="117">
                  <c:v>-0.13300000000000001</c:v>
                </c:pt>
                <c:pt idx="118">
                  <c:v>-0.13200000000000001</c:v>
                </c:pt>
                <c:pt idx="119">
                  <c:v>-0.13100000000000001</c:v>
                </c:pt>
                <c:pt idx="120">
                  <c:v>-0.13</c:v>
                </c:pt>
                <c:pt idx="121">
                  <c:v>-0.129</c:v>
                </c:pt>
                <c:pt idx="122">
                  <c:v>-0.128</c:v>
                </c:pt>
                <c:pt idx="123">
                  <c:v>-0.127</c:v>
                </c:pt>
                <c:pt idx="124">
                  <c:v>-0.126</c:v>
                </c:pt>
                <c:pt idx="125">
                  <c:v>-0.125</c:v>
                </c:pt>
                <c:pt idx="126">
                  <c:v>-0.124</c:v>
                </c:pt>
                <c:pt idx="127">
                  <c:v>-0.123</c:v>
                </c:pt>
                <c:pt idx="128">
                  <c:v>-0.122</c:v>
                </c:pt>
                <c:pt idx="129">
                  <c:v>-0.121</c:v>
                </c:pt>
                <c:pt idx="130">
                  <c:v>-0.12</c:v>
                </c:pt>
                <c:pt idx="131">
                  <c:v>-0.11899999999999999</c:v>
                </c:pt>
                <c:pt idx="132">
                  <c:v>-0.11799999999999999</c:v>
                </c:pt>
                <c:pt idx="133">
                  <c:v>-0.11700000000000001</c:v>
                </c:pt>
                <c:pt idx="134">
                  <c:v>-0.11600000000000001</c:v>
                </c:pt>
                <c:pt idx="135">
                  <c:v>-0.115</c:v>
                </c:pt>
                <c:pt idx="136">
                  <c:v>-0.114</c:v>
                </c:pt>
                <c:pt idx="137">
                  <c:v>-0.113</c:v>
                </c:pt>
                <c:pt idx="138">
                  <c:v>-0.112</c:v>
                </c:pt>
                <c:pt idx="139">
                  <c:v>-0.111</c:v>
                </c:pt>
                <c:pt idx="140">
                  <c:v>-0.11</c:v>
                </c:pt>
                <c:pt idx="141">
                  <c:v>-0.109</c:v>
                </c:pt>
                <c:pt idx="142">
                  <c:v>-0.108</c:v>
                </c:pt>
                <c:pt idx="143">
                  <c:v>-0.107</c:v>
                </c:pt>
                <c:pt idx="144">
                  <c:v>-0.106</c:v>
                </c:pt>
                <c:pt idx="145">
                  <c:v>-0.105</c:v>
                </c:pt>
                <c:pt idx="146">
                  <c:v>-0.104</c:v>
                </c:pt>
                <c:pt idx="147">
                  <c:v>-0.10299999999999999</c:v>
                </c:pt>
                <c:pt idx="148">
                  <c:v>-0.10199999999999999</c:v>
                </c:pt>
                <c:pt idx="149">
                  <c:v>-0.10100000000000001</c:v>
                </c:pt>
                <c:pt idx="150">
                  <c:v>-0.1</c:v>
                </c:pt>
                <c:pt idx="151">
                  <c:v>-9.9000000000000005E-2</c:v>
                </c:pt>
                <c:pt idx="152">
                  <c:v>-9.8000000000000004E-2</c:v>
                </c:pt>
                <c:pt idx="153">
                  <c:v>-9.7000000000000003E-2</c:v>
                </c:pt>
                <c:pt idx="154">
                  <c:v>-9.6000000000000002E-2</c:v>
                </c:pt>
                <c:pt idx="155">
                  <c:v>-9.5000000000000001E-2</c:v>
                </c:pt>
                <c:pt idx="156">
                  <c:v>-9.4E-2</c:v>
                </c:pt>
                <c:pt idx="157">
                  <c:v>-9.2999999999999999E-2</c:v>
                </c:pt>
                <c:pt idx="158">
                  <c:v>-9.1999999999999998E-2</c:v>
                </c:pt>
                <c:pt idx="159">
                  <c:v>-9.0999999999999998E-2</c:v>
                </c:pt>
                <c:pt idx="160">
                  <c:v>-0.09</c:v>
                </c:pt>
                <c:pt idx="161">
                  <c:v>-8.8999999999999996E-2</c:v>
                </c:pt>
                <c:pt idx="162">
                  <c:v>-8.7999999999999995E-2</c:v>
                </c:pt>
                <c:pt idx="163">
                  <c:v>-8.6999999999999994E-2</c:v>
                </c:pt>
                <c:pt idx="164">
                  <c:v>-8.5999999999999993E-2</c:v>
                </c:pt>
                <c:pt idx="165">
                  <c:v>-8.5000000000000006E-2</c:v>
                </c:pt>
                <c:pt idx="166">
                  <c:v>-8.4000000000000005E-2</c:v>
                </c:pt>
                <c:pt idx="167">
                  <c:v>-8.3000000000000004E-2</c:v>
                </c:pt>
                <c:pt idx="168">
                  <c:v>-8.2000000000000003E-2</c:v>
                </c:pt>
                <c:pt idx="169">
                  <c:v>-8.1000000000000003E-2</c:v>
                </c:pt>
                <c:pt idx="170">
                  <c:v>-0.08</c:v>
                </c:pt>
                <c:pt idx="171">
                  <c:v>-7.9000000000000001E-2</c:v>
                </c:pt>
                <c:pt idx="172">
                  <c:v>-7.8E-2</c:v>
                </c:pt>
                <c:pt idx="173">
                  <c:v>-7.6999999999999999E-2</c:v>
                </c:pt>
                <c:pt idx="174">
                  <c:v>-7.5999999999999998E-2</c:v>
                </c:pt>
                <c:pt idx="175">
                  <c:v>-7.4999999999999997E-2</c:v>
                </c:pt>
                <c:pt idx="176">
                  <c:v>-7.3999999999999996E-2</c:v>
                </c:pt>
                <c:pt idx="177">
                  <c:v>-7.2999999999999995E-2</c:v>
                </c:pt>
                <c:pt idx="178">
                  <c:v>-7.1999999999999995E-2</c:v>
                </c:pt>
                <c:pt idx="179">
                  <c:v>-7.0999999999999994E-2</c:v>
                </c:pt>
                <c:pt idx="180">
                  <c:v>-7.0000000000000007E-2</c:v>
                </c:pt>
                <c:pt idx="181">
                  <c:v>-6.9000000000000006E-2</c:v>
                </c:pt>
                <c:pt idx="182">
                  <c:v>-6.8000000000000005E-2</c:v>
                </c:pt>
                <c:pt idx="183">
                  <c:v>-6.7000000000000004E-2</c:v>
                </c:pt>
                <c:pt idx="184">
                  <c:v>-6.6000000000000003E-2</c:v>
                </c:pt>
                <c:pt idx="185">
                  <c:v>-6.5000000000000002E-2</c:v>
                </c:pt>
                <c:pt idx="186">
                  <c:v>-6.4000000000000001E-2</c:v>
                </c:pt>
                <c:pt idx="187">
                  <c:v>-6.3E-2</c:v>
                </c:pt>
                <c:pt idx="188">
                  <c:v>-6.2E-2</c:v>
                </c:pt>
                <c:pt idx="189">
                  <c:v>-6.0999999999999999E-2</c:v>
                </c:pt>
                <c:pt idx="190">
                  <c:v>-0.06</c:v>
                </c:pt>
                <c:pt idx="191">
                  <c:v>-5.8999999999999997E-2</c:v>
                </c:pt>
                <c:pt idx="192">
                  <c:v>-5.8000000000000003E-2</c:v>
                </c:pt>
                <c:pt idx="193">
                  <c:v>-5.7000000000000002E-2</c:v>
                </c:pt>
                <c:pt idx="194">
                  <c:v>-5.6000000000000001E-2</c:v>
                </c:pt>
                <c:pt idx="195">
                  <c:v>-5.5E-2</c:v>
                </c:pt>
                <c:pt idx="196">
                  <c:v>-5.3999999999999999E-2</c:v>
                </c:pt>
                <c:pt idx="197">
                  <c:v>-5.2999999999999999E-2</c:v>
                </c:pt>
                <c:pt idx="198">
                  <c:v>-5.1999999999999998E-2</c:v>
                </c:pt>
                <c:pt idx="199">
                  <c:v>-5.0999999999999997E-2</c:v>
                </c:pt>
                <c:pt idx="200">
                  <c:v>-0.05</c:v>
                </c:pt>
                <c:pt idx="201">
                  <c:v>-4.9000000000000002E-2</c:v>
                </c:pt>
                <c:pt idx="202">
                  <c:v>-4.8000000000000001E-2</c:v>
                </c:pt>
                <c:pt idx="203">
                  <c:v>-4.7E-2</c:v>
                </c:pt>
                <c:pt idx="204">
                  <c:v>-4.5999999999999999E-2</c:v>
                </c:pt>
                <c:pt idx="205">
                  <c:v>-4.4999999999999998E-2</c:v>
                </c:pt>
                <c:pt idx="206">
                  <c:v>-4.3999999999999997E-2</c:v>
                </c:pt>
                <c:pt idx="207">
                  <c:v>-4.2999999999999997E-2</c:v>
                </c:pt>
                <c:pt idx="208">
                  <c:v>-4.2000000000000003E-2</c:v>
                </c:pt>
                <c:pt idx="209">
                  <c:v>-4.1000000000000002E-2</c:v>
                </c:pt>
                <c:pt idx="210">
                  <c:v>-0.04</c:v>
                </c:pt>
                <c:pt idx="211">
                  <c:v>-3.9E-2</c:v>
                </c:pt>
                <c:pt idx="212">
                  <c:v>-3.7999999999999999E-2</c:v>
                </c:pt>
                <c:pt idx="213">
                  <c:v>-3.6999999999999998E-2</c:v>
                </c:pt>
                <c:pt idx="214">
                  <c:v>-3.5999999999999997E-2</c:v>
                </c:pt>
                <c:pt idx="215">
                  <c:v>-3.5000000000000003E-2</c:v>
                </c:pt>
                <c:pt idx="216">
                  <c:v>-3.4000000000000002E-2</c:v>
                </c:pt>
                <c:pt idx="217">
                  <c:v>-3.3000000000000002E-2</c:v>
                </c:pt>
                <c:pt idx="218">
                  <c:v>-3.2000000000000001E-2</c:v>
                </c:pt>
                <c:pt idx="219">
                  <c:v>-3.1E-2</c:v>
                </c:pt>
                <c:pt idx="220">
                  <c:v>-0.03</c:v>
                </c:pt>
                <c:pt idx="221">
                  <c:v>-2.9000000000000001E-2</c:v>
                </c:pt>
                <c:pt idx="222">
                  <c:v>-2.8000000000000001E-2</c:v>
                </c:pt>
                <c:pt idx="223">
                  <c:v>-2.7E-2</c:v>
                </c:pt>
                <c:pt idx="224">
                  <c:v>-2.5999999999999999E-2</c:v>
                </c:pt>
                <c:pt idx="225">
                  <c:v>-2.5000000000000001E-2</c:v>
                </c:pt>
                <c:pt idx="226">
                  <c:v>-2.4E-2</c:v>
                </c:pt>
                <c:pt idx="227">
                  <c:v>-2.3E-2</c:v>
                </c:pt>
                <c:pt idx="228">
                  <c:v>-2.1999999999999999E-2</c:v>
                </c:pt>
                <c:pt idx="229">
                  <c:v>-2.1000000000000001E-2</c:v>
                </c:pt>
                <c:pt idx="230">
                  <c:v>-0.02</c:v>
                </c:pt>
                <c:pt idx="231">
                  <c:v>-1.9E-2</c:v>
                </c:pt>
                <c:pt idx="232">
                  <c:v>-1.7999999999999999E-2</c:v>
                </c:pt>
                <c:pt idx="233">
                  <c:v>-1.7000000000000001E-2</c:v>
                </c:pt>
                <c:pt idx="234">
                  <c:v>-1.6E-2</c:v>
                </c:pt>
                <c:pt idx="235">
                  <c:v>-1.4999999999999999E-2</c:v>
                </c:pt>
                <c:pt idx="236">
                  <c:v>-1.4E-2</c:v>
                </c:pt>
                <c:pt idx="237">
                  <c:v>-1.2999999999999999E-2</c:v>
                </c:pt>
                <c:pt idx="238">
                  <c:v>-1.2E-2</c:v>
                </c:pt>
                <c:pt idx="239">
                  <c:v>-1.0999999999999999E-2</c:v>
                </c:pt>
                <c:pt idx="240">
                  <c:v>-0.01</c:v>
                </c:pt>
                <c:pt idx="241">
                  <c:v>-8.9999999999999993E-3</c:v>
                </c:pt>
                <c:pt idx="242">
                  <c:v>-8.0000000000000002E-3</c:v>
                </c:pt>
                <c:pt idx="243">
                  <c:v>-7.0000000000000001E-3</c:v>
                </c:pt>
                <c:pt idx="244">
                  <c:v>-6.0000000000000001E-3</c:v>
                </c:pt>
                <c:pt idx="245">
                  <c:v>-5.0000000000000001E-3</c:v>
                </c:pt>
                <c:pt idx="246">
                  <c:v>-4.0000000000000001E-3</c:v>
                </c:pt>
                <c:pt idx="247">
                  <c:v>-3.0000000000000001E-3</c:v>
                </c:pt>
                <c:pt idx="248">
                  <c:v>-2E-3</c:v>
                </c:pt>
                <c:pt idx="249">
                  <c:v>-1E-3</c:v>
                </c:pt>
                <c:pt idx="250">
                  <c:v>0</c:v>
                </c:pt>
                <c:pt idx="251">
                  <c:v>1E-3</c:v>
                </c:pt>
                <c:pt idx="252">
                  <c:v>2E-3</c:v>
                </c:pt>
                <c:pt idx="253">
                  <c:v>3.0000000000000001E-3</c:v>
                </c:pt>
                <c:pt idx="254">
                  <c:v>4.0000000000000001E-3</c:v>
                </c:pt>
                <c:pt idx="255">
                  <c:v>5.0000000000000001E-3</c:v>
                </c:pt>
                <c:pt idx="256">
                  <c:v>6.0000000000000001E-3</c:v>
                </c:pt>
                <c:pt idx="257">
                  <c:v>7.0000000000000001E-3</c:v>
                </c:pt>
                <c:pt idx="258">
                  <c:v>8.0000000000000002E-3</c:v>
                </c:pt>
                <c:pt idx="259">
                  <c:v>8.9999999999999993E-3</c:v>
                </c:pt>
                <c:pt idx="260">
                  <c:v>0.01</c:v>
                </c:pt>
                <c:pt idx="261">
                  <c:v>1.0999999999999999E-2</c:v>
                </c:pt>
                <c:pt idx="262">
                  <c:v>1.2E-2</c:v>
                </c:pt>
                <c:pt idx="263">
                  <c:v>1.2999999999999999E-2</c:v>
                </c:pt>
                <c:pt idx="264">
                  <c:v>1.4E-2</c:v>
                </c:pt>
                <c:pt idx="265">
                  <c:v>1.4999999999999999E-2</c:v>
                </c:pt>
                <c:pt idx="266">
                  <c:v>1.6E-2</c:v>
                </c:pt>
                <c:pt idx="267">
                  <c:v>1.7000000000000001E-2</c:v>
                </c:pt>
                <c:pt idx="268">
                  <c:v>1.7999999999999999E-2</c:v>
                </c:pt>
                <c:pt idx="269">
                  <c:v>1.9E-2</c:v>
                </c:pt>
                <c:pt idx="270">
                  <c:v>0.02</c:v>
                </c:pt>
                <c:pt idx="271">
                  <c:v>2.1000000000000001E-2</c:v>
                </c:pt>
                <c:pt idx="272">
                  <c:v>2.1999999999999999E-2</c:v>
                </c:pt>
                <c:pt idx="273">
                  <c:v>2.3E-2</c:v>
                </c:pt>
                <c:pt idx="274">
                  <c:v>2.4E-2</c:v>
                </c:pt>
                <c:pt idx="275">
                  <c:v>2.5000000000000001E-2</c:v>
                </c:pt>
                <c:pt idx="276">
                  <c:v>2.5999999999999999E-2</c:v>
                </c:pt>
                <c:pt idx="277">
                  <c:v>2.7E-2</c:v>
                </c:pt>
                <c:pt idx="278">
                  <c:v>2.8000000000000001E-2</c:v>
                </c:pt>
                <c:pt idx="279">
                  <c:v>2.9000000000000001E-2</c:v>
                </c:pt>
                <c:pt idx="280">
                  <c:v>0.03</c:v>
                </c:pt>
                <c:pt idx="281">
                  <c:v>3.1E-2</c:v>
                </c:pt>
                <c:pt idx="282">
                  <c:v>3.2000000000000001E-2</c:v>
                </c:pt>
                <c:pt idx="283">
                  <c:v>3.3000000000000002E-2</c:v>
                </c:pt>
                <c:pt idx="284">
                  <c:v>3.4000000000000002E-2</c:v>
                </c:pt>
                <c:pt idx="285">
                  <c:v>3.5000000000000003E-2</c:v>
                </c:pt>
                <c:pt idx="286">
                  <c:v>3.5999999999999997E-2</c:v>
                </c:pt>
                <c:pt idx="287">
                  <c:v>3.6999999999999998E-2</c:v>
                </c:pt>
                <c:pt idx="288">
                  <c:v>3.7999999999999999E-2</c:v>
                </c:pt>
                <c:pt idx="289">
                  <c:v>3.9E-2</c:v>
                </c:pt>
                <c:pt idx="290">
                  <c:v>0.04</c:v>
                </c:pt>
                <c:pt idx="291">
                  <c:v>4.1000000000000002E-2</c:v>
                </c:pt>
                <c:pt idx="292">
                  <c:v>4.2000000000000003E-2</c:v>
                </c:pt>
                <c:pt idx="293">
                  <c:v>4.2999999999999997E-2</c:v>
                </c:pt>
                <c:pt idx="294">
                  <c:v>4.3999999999999997E-2</c:v>
                </c:pt>
                <c:pt idx="295">
                  <c:v>4.4999999999999998E-2</c:v>
                </c:pt>
                <c:pt idx="296">
                  <c:v>4.5999999999999999E-2</c:v>
                </c:pt>
                <c:pt idx="297">
                  <c:v>4.7E-2</c:v>
                </c:pt>
                <c:pt idx="298">
                  <c:v>4.8000000000000001E-2</c:v>
                </c:pt>
                <c:pt idx="299">
                  <c:v>4.9000000000000002E-2</c:v>
                </c:pt>
                <c:pt idx="300">
                  <c:v>0.05</c:v>
                </c:pt>
                <c:pt idx="301">
                  <c:v>5.0999999999999997E-2</c:v>
                </c:pt>
                <c:pt idx="302">
                  <c:v>5.1999999999999998E-2</c:v>
                </c:pt>
                <c:pt idx="303">
                  <c:v>5.2999999999999999E-2</c:v>
                </c:pt>
                <c:pt idx="304">
                  <c:v>5.3999999999999999E-2</c:v>
                </c:pt>
                <c:pt idx="305">
                  <c:v>5.5E-2</c:v>
                </c:pt>
                <c:pt idx="306">
                  <c:v>5.6000000000000001E-2</c:v>
                </c:pt>
                <c:pt idx="307">
                  <c:v>5.7000000000000002E-2</c:v>
                </c:pt>
                <c:pt idx="308">
                  <c:v>5.8000000000000003E-2</c:v>
                </c:pt>
                <c:pt idx="309">
                  <c:v>5.8999999999999997E-2</c:v>
                </c:pt>
                <c:pt idx="310">
                  <c:v>0.06</c:v>
                </c:pt>
                <c:pt idx="311">
                  <c:v>6.0999999999999999E-2</c:v>
                </c:pt>
                <c:pt idx="312">
                  <c:v>6.2E-2</c:v>
                </c:pt>
                <c:pt idx="313">
                  <c:v>6.3E-2</c:v>
                </c:pt>
                <c:pt idx="314">
                  <c:v>6.4000000000000001E-2</c:v>
                </c:pt>
                <c:pt idx="315">
                  <c:v>6.5000000000000002E-2</c:v>
                </c:pt>
                <c:pt idx="316">
                  <c:v>6.6000000000000003E-2</c:v>
                </c:pt>
                <c:pt idx="317">
                  <c:v>6.7000000000000004E-2</c:v>
                </c:pt>
                <c:pt idx="318">
                  <c:v>6.8000000000000005E-2</c:v>
                </c:pt>
                <c:pt idx="319">
                  <c:v>6.9000000000000006E-2</c:v>
                </c:pt>
                <c:pt idx="320">
                  <c:v>7.0000000000000007E-2</c:v>
                </c:pt>
                <c:pt idx="321">
                  <c:v>7.0999999999999994E-2</c:v>
                </c:pt>
                <c:pt idx="322">
                  <c:v>7.1999999999999995E-2</c:v>
                </c:pt>
                <c:pt idx="323">
                  <c:v>7.2999999999999995E-2</c:v>
                </c:pt>
                <c:pt idx="324">
                  <c:v>7.3999999999999996E-2</c:v>
                </c:pt>
                <c:pt idx="325">
                  <c:v>7.4999999999999997E-2</c:v>
                </c:pt>
                <c:pt idx="326">
                  <c:v>7.5999999999999998E-2</c:v>
                </c:pt>
                <c:pt idx="327">
                  <c:v>7.6999999999999999E-2</c:v>
                </c:pt>
                <c:pt idx="328">
                  <c:v>7.8E-2</c:v>
                </c:pt>
                <c:pt idx="329">
                  <c:v>7.9000000000000001E-2</c:v>
                </c:pt>
                <c:pt idx="330">
                  <c:v>0.08</c:v>
                </c:pt>
                <c:pt idx="331">
                  <c:v>8.1000000000000003E-2</c:v>
                </c:pt>
                <c:pt idx="332">
                  <c:v>8.2000000000000003E-2</c:v>
                </c:pt>
                <c:pt idx="333">
                  <c:v>8.3000000000000004E-2</c:v>
                </c:pt>
                <c:pt idx="334">
                  <c:v>8.4000000000000005E-2</c:v>
                </c:pt>
                <c:pt idx="335">
                  <c:v>8.5000000000000006E-2</c:v>
                </c:pt>
                <c:pt idx="336">
                  <c:v>8.5999999999999993E-2</c:v>
                </c:pt>
                <c:pt idx="337">
                  <c:v>8.6999999999999994E-2</c:v>
                </c:pt>
                <c:pt idx="338">
                  <c:v>8.7999999999999995E-2</c:v>
                </c:pt>
                <c:pt idx="339">
                  <c:v>8.8999999999999996E-2</c:v>
                </c:pt>
                <c:pt idx="340">
                  <c:v>0.09</c:v>
                </c:pt>
                <c:pt idx="341">
                  <c:v>9.0999999999999998E-2</c:v>
                </c:pt>
                <c:pt idx="342">
                  <c:v>9.1999999999999998E-2</c:v>
                </c:pt>
                <c:pt idx="343">
                  <c:v>9.2999999999999999E-2</c:v>
                </c:pt>
                <c:pt idx="344">
                  <c:v>9.4E-2</c:v>
                </c:pt>
                <c:pt idx="345">
                  <c:v>9.5000000000000001E-2</c:v>
                </c:pt>
                <c:pt idx="346">
                  <c:v>9.6000000000000002E-2</c:v>
                </c:pt>
                <c:pt idx="347">
                  <c:v>9.7000000000000003E-2</c:v>
                </c:pt>
                <c:pt idx="348">
                  <c:v>9.8000000000000004E-2</c:v>
                </c:pt>
                <c:pt idx="349">
                  <c:v>9.9000000000000005E-2</c:v>
                </c:pt>
                <c:pt idx="350">
                  <c:v>0.1</c:v>
                </c:pt>
                <c:pt idx="351">
                  <c:v>0.10100000000000001</c:v>
                </c:pt>
                <c:pt idx="352">
                  <c:v>0.10199999999999999</c:v>
                </c:pt>
                <c:pt idx="353">
                  <c:v>0.10299999999999999</c:v>
                </c:pt>
                <c:pt idx="354">
                  <c:v>0.104</c:v>
                </c:pt>
                <c:pt idx="355">
                  <c:v>0.105</c:v>
                </c:pt>
                <c:pt idx="356">
                  <c:v>0.106</c:v>
                </c:pt>
                <c:pt idx="357">
                  <c:v>0.107</c:v>
                </c:pt>
                <c:pt idx="358">
                  <c:v>0.108</c:v>
                </c:pt>
                <c:pt idx="359">
                  <c:v>0.109</c:v>
                </c:pt>
                <c:pt idx="360">
                  <c:v>0.11</c:v>
                </c:pt>
                <c:pt idx="361">
                  <c:v>0.111</c:v>
                </c:pt>
                <c:pt idx="362">
                  <c:v>0.112</c:v>
                </c:pt>
                <c:pt idx="363">
                  <c:v>0.113</c:v>
                </c:pt>
                <c:pt idx="364">
                  <c:v>0.114</c:v>
                </c:pt>
                <c:pt idx="365">
                  <c:v>0.115</c:v>
                </c:pt>
                <c:pt idx="366">
                  <c:v>0.11600000000000001</c:v>
                </c:pt>
                <c:pt idx="367">
                  <c:v>0.11700000000000001</c:v>
                </c:pt>
                <c:pt idx="368">
                  <c:v>0.11799999999999999</c:v>
                </c:pt>
                <c:pt idx="369">
                  <c:v>0.11899999999999999</c:v>
                </c:pt>
                <c:pt idx="370">
                  <c:v>0.12</c:v>
                </c:pt>
                <c:pt idx="371">
                  <c:v>0.121</c:v>
                </c:pt>
                <c:pt idx="372">
                  <c:v>0.122</c:v>
                </c:pt>
                <c:pt idx="373">
                  <c:v>0.123</c:v>
                </c:pt>
                <c:pt idx="374">
                  <c:v>0.124</c:v>
                </c:pt>
                <c:pt idx="375">
                  <c:v>0.125</c:v>
                </c:pt>
                <c:pt idx="376">
                  <c:v>0.126</c:v>
                </c:pt>
                <c:pt idx="377">
                  <c:v>0.127</c:v>
                </c:pt>
                <c:pt idx="378">
                  <c:v>0.128</c:v>
                </c:pt>
                <c:pt idx="379">
                  <c:v>0.129</c:v>
                </c:pt>
                <c:pt idx="380">
                  <c:v>0.13</c:v>
                </c:pt>
                <c:pt idx="381">
                  <c:v>0.13100000000000001</c:v>
                </c:pt>
                <c:pt idx="382">
                  <c:v>0.13200000000000001</c:v>
                </c:pt>
                <c:pt idx="383">
                  <c:v>0.13300000000000001</c:v>
                </c:pt>
                <c:pt idx="384">
                  <c:v>0.13400000000000001</c:v>
                </c:pt>
                <c:pt idx="385">
                  <c:v>0.13500000000000001</c:v>
                </c:pt>
                <c:pt idx="386">
                  <c:v>0.13600000000000001</c:v>
                </c:pt>
                <c:pt idx="387">
                  <c:v>0.13700000000000001</c:v>
                </c:pt>
                <c:pt idx="388">
                  <c:v>0.13800000000000001</c:v>
                </c:pt>
                <c:pt idx="389">
                  <c:v>0.13900000000000001</c:v>
                </c:pt>
                <c:pt idx="390">
                  <c:v>0.14000000000000001</c:v>
                </c:pt>
                <c:pt idx="391">
                  <c:v>0.14099999999999999</c:v>
                </c:pt>
                <c:pt idx="392">
                  <c:v>0.14199999999999999</c:v>
                </c:pt>
                <c:pt idx="393">
                  <c:v>0.14299999999999999</c:v>
                </c:pt>
                <c:pt idx="394">
                  <c:v>0.14399999999999999</c:v>
                </c:pt>
                <c:pt idx="395">
                  <c:v>0.14499999999999999</c:v>
                </c:pt>
                <c:pt idx="396">
                  <c:v>0.14599999999999999</c:v>
                </c:pt>
                <c:pt idx="397">
                  <c:v>0.14699999999999999</c:v>
                </c:pt>
                <c:pt idx="398">
                  <c:v>0.14799999999999999</c:v>
                </c:pt>
                <c:pt idx="399">
                  <c:v>0.14899999999999999</c:v>
                </c:pt>
                <c:pt idx="400">
                  <c:v>0.15</c:v>
                </c:pt>
                <c:pt idx="401">
                  <c:v>0.151</c:v>
                </c:pt>
                <c:pt idx="402">
                  <c:v>0.152</c:v>
                </c:pt>
                <c:pt idx="403">
                  <c:v>0.153</c:v>
                </c:pt>
                <c:pt idx="404">
                  <c:v>0.154</c:v>
                </c:pt>
                <c:pt idx="405">
                  <c:v>0.155</c:v>
                </c:pt>
                <c:pt idx="406">
                  <c:v>0.156</c:v>
                </c:pt>
                <c:pt idx="407">
                  <c:v>0.157</c:v>
                </c:pt>
                <c:pt idx="408">
                  <c:v>0.158</c:v>
                </c:pt>
                <c:pt idx="409">
                  <c:v>0.159</c:v>
                </c:pt>
                <c:pt idx="410">
                  <c:v>0.16</c:v>
                </c:pt>
                <c:pt idx="411">
                  <c:v>0.161</c:v>
                </c:pt>
                <c:pt idx="412">
                  <c:v>0.16200000000000001</c:v>
                </c:pt>
                <c:pt idx="413">
                  <c:v>0.16300000000000001</c:v>
                </c:pt>
                <c:pt idx="414">
                  <c:v>0.16400000000000001</c:v>
                </c:pt>
                <c:pt idx="415">
                  <c:v>0.16500000000000001</c:v>
                </c:pt>
                <c:pt idx="416">
                  <c:v>0.16600000000000001</c:v>
                </c:pt>
                <c:pt idx="417">
                  <c:v>0.16700000000000001</c:v>
                </c:pt>
                <c:pt idx="418">
                  <c:v>0.16800000000000001</c:v>
                </c:pt>
                <c:pt idx="419">
                  <c:v>0.16900000000000001</c:v>
                </c:pt>
                <c:pt idx="420">
                  <c:v>0.17</c:v>
                </c:pt>
                <c:pt idx="421">
                  <c:v>0.17100000000000001</c:v>
                </c:pt>
                <c:pt idx="422">
                  <c:v>0.17199999999999999</c:v>
                </c:pt>
                <c:pt idx="423">
                  <c:v>0.17299999999999999</c:v>
                </c:pt>
                <c:pt idx="424">
                  <c:v>0.17399999999999999</c:v>
                </c:pt>
                <c:pt idx="425">
                  <c:v>0.17499999999999999</c:v>
                </c:pt>
                <c:pt idx="426">
                  <c:v>0.17599999999999999</c:v>
                </c:pt>
                <c:pt idx="427">
                  <c:v>0.17699999999999999</c:v>
                </c:pt>
                <c:pt idx="428">
                  <c:v>0.17799999999999999</c:v>
                </c:pt>
                <c:pt idx="429">
                  <c:v>0.17899999999999999</c:v>
                </c:pt>
                <c:pt idx="430">
                  <c:v>0.18</c:v>
                </c:pt>
                <c:pt idx="431">
                  <c:v>0.18099999999999999</c:v>
                </c:pt>
                <c:pt idx="432">
                  <c:v>0.182</c:v>
                </c:pt>
                <c:pt idx="433">
                  <c:v>0.183</c:v>
                </c:pt>
                <c:pt idx="434">
                  <c:v>0.184</c:v>
                </c:pt>
                <c:pt idx="435">
                  <c:v>0.185</c:v>
                </c:pt>
                <c:pt idx="436">
                  <c:v>0.186</c:v>
                </c:pt>
                <c:pt idx="437">
                  <c:v>0.187</c:v>
                </c:pt>
                <c:pt idx="438">
                  <c:v>0.188</c:v>
                </c:pt>
                <c:pt idx="439">
                  <c:v>0.189</c:v>
                </c:pt>
                <c:pt idx="440">
                  <c:v>0.19</c:v>
                </c:pt>
                <c:pt idx="441">
                  <c:v>0.191</c:v>
                </c:pt>
                <c:pt idx="442">
                  <c:v>0.192</c:v>
                </c:pt>
                <c:pt idx="443">
                  <c:v>0.193</c:v>
                </c:pt>
                <c:pt idx="444">
                  <c:v>0.19400000000000001</c:v>
                </c:pt>
                <c:pt idx="445">
                  <c:v>0.19500000000000001</c:v>
                </c:pt>
                <c:pt idx="446">
                  <c:v>0.19600000000000001</c:v>
                </c:pt>
                <c:pt idx="447">
                  <c:v>0.19700000000000001</c:v>
                </c:pt>
                <c:pt idx="448">
                  <c:v>0.19800000000000001</c:v>
                </c:pt>
                <c:pt idx="449">
                  <c:v>0.19900000000000001</c:v>
                </c:pt>
                <c:pt idx="450">
                  <c:v>0.2</c:v>
                </c:pt>
                <c:pt idx="451">
                  <c:v>0.20100000000000001</c:v>
                </c:pt>
                <c:pt idx="452">
                  <c:v>0.20200000000000001</c:v>
                </c:pt>
                <c:pt idx="453">
                  <c:v>0.20300000000000001</c:v>
                </c:pt>
                <c:pt idx="454">
                  <c:v>0.20399999999999999</c:v>
                </c:pt>
                <c:pt idx="455">
                  <c:v>0.20499999999999999</c:v>
                </c:pt>
                <c:pt idx="456">
                  <c:v>0.20599999999999999</c:v>
                </c:pt>
                <c:pt idx="457">
                  <c:v>0.20699999999999999</c:v>
                </c:pt>
                <c:pt idx="458">
                  <c:v>0.20799999999999999</c:v>
                </c:pt>
                <c:pt idx="459">
                  <c:v>0.20899999999999999</c:v>
                </c:pt>
                <c:pt idx="460">
                  <c:v>0.21</c:v>
                </c:pt>
                <c:pt idx="461">
                  <c:v>0.21099999999999999</c:v>
                </c:pt>
                <c:pt idx="462">
                  <c:v>0.21199999999999999</c:v>
                </c:pt>
                <c:pt idx="463">
                  <c:v>0.21299999999999999</c:v>
                </c:pt>
                <c:pt idx="464">
                  <c:v>0.214</c:v>
                </c:pt>
                <c:pt idx="465">
                  <c:v>0.215</c:v>
                </c:pt>
                <c:pt idx="466">
                  <c:v>0.216</c:v>
                </c:pt>
                <c:pt idx="467">
                  <c:v>0.217</c:v>
                </c:pt>
                <c:pt idx="468">
                  <c:v>0.218</c:v>
                </c:pt>
                <c:pt idx="469">
                  <c:v>0.219</c:v>
                </c:pt>
                <c:pt idx="470">
                  <c:v>0.22</c:v>
                </c:pt>
                <c:pt idx="471">
                  <c:v>0.221</c:v>
                </c:pt>
                <c:pt idx="472">
                  <c:v>0.222</c:v>
                </c:pt>
                <c:pt idx="473">
                  <c:v>0.223</c:v>
                </c:pt>
                <c:pt idx="474">
                  <c:v>0.224</c:v>
                </c:pt>
                <c:pt idx="475">
                  <c:v>0.22500000000000001</c:v>
                </c:pt>
                <c:pt idx="476">
                  <c:v>0.22600000000000001</c:v>
                </c:pt>
                <c:pt idx="477">
                  <c:v>0.22700000000000001</c:v>
                </c:pt>
                <c:pt idx="478">
                  <c:v>0.22800000000000001</c:v>
                </c:pt>
                <c:pt idx="479">
                  <c:v>0.22900000000000001</c:v>
                </c:pt>
                <c:pt idx="480">
                  <c:v>0.23</c:v>
                </c:pt>
                <c:pt idx="481">
                  <c:v>0.23100000000000001</c:v>
                </c:pt>
                <c:pt idx="482">
                  <c:v>0.23200000000000001</c:v>
                </c:pt>
                <c:pt idx="483">
                  <c:v>0.23300000000000001</c:v>
                </c:pt>
                <c:pt idx="484">
                  <c:v>0.23400000000000001</c:v>
                </c:pt>
                <c:pt idx="485">
                  <c:v>0.23499999999999999</c:v>
                </c:pt>
                <c:pt idx="486">
                  <c:v>0.23599999999999999</c:v>
                </c:pt>
                <c:pt idx="487">
                  <c:v>0.23699999999999999</c:v>
                </c:pt>
                <c:pt idx="488">
                  <c:v>0.23799999999999999</c:v>
                </c:pt>
                <c:pt idx="489">
                  <c:v>0.23899999999999999</c:v>
                </c:pt>
                <c:pt idx="490">
                  <c:v>0.24</c:v>
                </c:pt>
                <c:pt idx="491">
                  <c:v>0.24099999999999999</c:v>
                </c:pt>
                <c:pt idx="492">
                  <c:v>0.24199999999999999</c:v>
                </c:pt>
                <c:pt idx="493">
                  <c:v>0.24299999999999999</c:v>
                </c:pt>
                <c:pt idx="494">
                  <c:v>0.24399999999999999</c:v>
                </c:pt>
                <c:pt idx="495">
                  <c:v>0.245</c:v>
                </c:pt>
                <c:pt idx="496">
                  <c:v>0.246</c:v>
                </c:pt>
                <c:pt idx="497">
                  <c:v>0.247</c:v>
                </c:pt>
                <c:pt idx="498">
                  <c:v>0.248</c:v>
                </c:pt>
                <c:pt idx="499">
                  <c:v>0.249</c:v>
                </c:pt>
                <c:pt idx="500">
                  <c:v>0.25</c:v>
                </c:pt>
              </c:numCache>
            </c:numRef>
          </c:cat>
          <c:val>
            <c:numRef>
              <c:f>'sp500 drtn chart'!$C$2:$C$502</c:f>
              <c:numCache>
                <c:formatCode>0.00%</c:formatCode>
                <c:ptCount val="50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6.6688896298766254E-5</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6.6688896298766254E-5</c:v>
                </c:pt>
                <c:pt idx="161">
                  <c:v>6.6688896298766254E-5</c:v>
                </c:pt>
                <c:pt idx="162">
                  <c:v>6.6688896298766254E-5</c:v>
                </c:pt>
                <c:pt idx="163">
                  <c:v>0</c:v>
                </c:pt>
                <c:pt idx="164">
                  <c:v>0</c:v>
                </c:pt>
                <c:pt idx="165">
                  <c:v>0</c:v>
                </c:pt>
                <c:pt idx="166">
                  <c:v>0</c:v>
                </c:pt>
                <c:pt idx="167">
                  <c:v>6.6688896298766254E-5</c:v>
                </c:pt>
                <c:pt idx="168">
                  <c:v>0</c:v>
                </c:pt>
                <c:pt idx="169">
                  <c:v>0</c:v>
                </c:pt>
                <c:pt idx="170">
                  <c:v>0</c:v>
                </c:pt>
                <c:pt idx="171">
                  <c:v>0</c:v>
                </c:pt>
                <c:pt idx="172">
                  <c:v>0</c:v>
                </c:pt>
                <c:pt idx="173">
                  <c:v>0</c:v>
                </c:pt>
                <c:pt idx="174">
                  <c:v>6.6688896298766254E-5</c:v>
                </c:pt>
                <c:pt idx="175">
                  <c:v>0</c:v>
                </c:pt>
                <c:pt idx="176">
                  <c:v>0</c:v>
                </c:pt>
                <c:pt idx="177">
                  <c:v>0</c:v>
                </c:pt>
                <c:pt idx="178">
                  <c:v>0</c:v>
                </c:pt>
                <c:pt idx="179">
                  <c:v>0</c:v>
                </c:pt>
                <c:pt idx="180">
                  <c:v>0</c:v>
                </c:pt>
                <c:pt idx="181">
                  <c:v>6.6688896298766254E-5</c:v>
                </c:pt>
                <c:pt idx="182">
                  <c:v>1.3337779259753251E-4</c:v>
                </c:pt>
                <c:pt idx="183">
                  <c:v>1.3337779259753251E-4</c:v>
                </c:pt>
                <c:pt idx="184">
                  <c:v>6.6688896298766254E-5</c:v>
                </c:pt>
                <c:pt idx="185">
                  <c:v>0</c:v>
                </c:pt>
                <c:pt idx="186">
                  <c:v>0</c:v>
                </c:pt>
                <c:pt idx="187">
                  <c:v>0</c:v>
                </c:pt>
                <c:pt idx="188">
                  <c:v>0</c:v>
                </c:pt>
                <c:pt idx="189">
                  <c:v>2.0006668889629878E-4</c:v>
                </c:pt>
                <c:pt idx="190">
                  <c:v>0</c:v>
                </c:pt>
                <c:pt idx="191">
                  <c:v>0</c:v>
                </c:pt>
                <c:pt idx="192">
                  <c:v>6.6688896298766254E-5</c:v>
                </c:pt>
                <c:pt idx="193">
                  <c:v>6.6688896298766254E-5</c:v>
                </c:pt>
                <c:pt idx="194">
                  <c:v>0</c:v>
                </c:pt>
                <c:pt idx="195">
                  <c:v>0</c:v>
                </c:pt>
                <c:pt idx="196">
                  <c:v>6.6688896298766254E-5</c:v>
                </c:pt>
                <c:pt idx="197">
                  <c:v>1.3337779259753251E-4</c:v>
                </c:pt>
                <c:pt idx="198">
                  <c:v>1.3337779259753251E-4</c:v>
                </c:pt>
                <c:pt idx="199">
                  <c:v>0</c:v>
                </c:pt>
                <c:pt idx="200">
                  <c:v>6.6688896298766254E-5</c:v>
                </c:pt>
                <c:pt idx="201">
                  <c:v>1.3337779259753251E-4</c:v>
                </c:pt>
                <c:pt idx="202">
                  <c:v>6.6688896298766254E-5</c:v>
                </c:pt>
                <c:pt idx="203">
                  <c:v>2.0006668889629878E-4</c:v>
                </c:pt>
                <c:pt idx="204">
                  <c:v>6.6688896298766254E-5</c:v>
                </c:pt>
                <c:pt idx="205">
                  <c:v>0</c:v>
                </c:pt>
                <c:pt idx="206">
                  <c:v>6.6688896298766254E-5</c:v>
                </c:pt>
                <c:pt idx="207">
                  <c:v>2.0006668889629878E-4</c:v>
                </c:pt>
                <c:pt idx="208">
                  <c:v>2.0006668889629878E-4</c:v>
                </c:pt>
                <c:pt idx="209">
                  <c:v>0</c:v>
                </c:pt>
                <c:pt idx="210">
                  <c:v>1.3337779259753251E-4</c:v>
                </c:pt>
                <c:pt idx="211">
                  <c:v>1.3337779259753251E-4</c:v>
                </c:pt>
                <c:pt idx="212">
                  <c:v>2.6675558519506502E-4</c:v>
                </c:pt>
                <c:pt idx="213">
                  <c:v>2.0006668889629878E-4</c:v>
                </c:pt>
                <c:pt idx="214">
                  <c:v>2.0006668889629878E-4</c:v>
                </c:pt>
                <c:pt idx="215">
                  <c:v>4.0013337779259755E-4</c:v>
                </c:pt>
                <c:pt idx="216">
                  <c:v>3.3344448149383126E-4</c:v>
                </c:pt>
                <c:pt idx="217">
                  <c:v>2.0006668889629878E-4</c:v>
                </c:pt>
                <c:pt idx="218">
                  <c:v>2.0006668889629878E-4</c:v>
                </c:pt>
                <c:pt idx="219">
                  <c:v>8.002667555851951E-4</c:v>
                </c:pt>
                <c:pt idx="220">
                  <c:v>9.3364454818272759E-4</c:v>
                </c:pt>
                <c:pt idx="221">
                  <c:v>9.3364454818272759E-4</c:v>
                </c:pt>
                <c:pt idx="222">
                  <c:v>4.0013337779259755E-4</c:v>
                </c:pt>
                <c:pt idx="223">
                  <c:v>1.2004001333777927E-3</c:v>
                </c:pt>
                <c:pt idx="224">
                  <c:v>1.333777925975325E-3</c:v>
                </c:pt>
                <c:pt idx="225">
                  <c:v>1.333777925975325E-3</c:v>
                </c:pt>
                <c:pt idx="226">
                  <c:v>1.333777925975325E-3</c:v>
                </c:pt>
                <c:pt idx="227">
                  <c:v>2.0006668889629878E-3</c:v>
                </c:pt>
                <c:pt idx="228">
                  <c:v>2.2007335778592863E-3</c:v>
                </c:pt>
                <c:pt idx="229">
                  <c:v>1.8672890963654552E-3</c:v>
                </c:pt>
                <c:pt idx="230">
                  <c:v>2.5341780593531177E-3</c:v>
                </c:pt>
                <c:pt idx="231">
                  <c:v>3.4678226075358452E-3</c:v>
                </c:pt>
                <c:pt idx="232">
                  <c:v>4.534844948316105E-3</c:v>
                </c:pt>
                <c:pt idx="233">
                  <c:v>4.934978326108703E-3</c:v>
                </c:pt>
                <c:pt idx="234">
                  <c:v>6.0020006668889628E-3</c:v>
                </c:pt>
                <c:pt idx="235">
                  <c:v>7.6025341780593531E-3</c:v>
                </c:pt>
                <c:pt idx="236">
                  <c:v>8.7362454151383787E-3</c:v>
                </c:pt>
                <c:pt idx="237">
                  <c:v>9.7365788596198728E-3</c:v>
                </c:pt>
                <c:pt idx="238">
                  <c:v>8.2694231410470158E-3</c:v>
                </c:pt>
                <c:pt idx="239">
                  <c:v>1.4871623874624875E-2</c:v>
                </c:pt>
                <c:pt idx="240">
                  <c:v>1.4804934978326108E-2</c:v>
                </c:pt>
                <c:pt idx="241">
                  <c:v>1.8806268756252083E-2</c:v>
                </c:pt>
                <c:pt idx="242">
                  <c:v>2.2140713571190396E-2</c:v>
                </c:pt>
                <c:pt idx="243">
                  <c:v>2.6608869623207736E-2</c:v>
                </c:pt>
                <c:pt idx="244">
                  <c:v>2.9809936645548516E-2</c:v>
                </c:pt>
                <c:pt idx="245">
                  <c:v>3.5278426142047348E-2</c:v>
                </c:pt>
                <c:pt idx="246">
                  <c:v>3.8812937645881958E-2</c:v>
                </c:pt>
                <c:pt idx="247">
                  <c:v>4.7549183061020343E-2</c:v>
                </c:pt>
                <c:pt idx="248">
                  <c:v>5.4618206068689563E-2</c:v>
                </c:pt>
                <c:pt idx="249">
                  <c:v>6.0953651217072358E-2</c:v>
                </c:pt>
                <c:pt idx="250">
                  <c:v>6.4488162720906975E-2</c:v>
                </c:pt>
                <c:pt idx="251">
                  <c:v>6.1020340113371124E-2</c:v>
                </c:pt>
                <c:pt idx="252">
                  <c:v>6.5421807269089693E-2</c:v>
                </c:pt>
                <c:pt idx="253">
                  <c:v>5.1483827942647546E-2</c:v>
                </c:pt>
                <c:pt idx="254">
                  <c:v>4.9749916638879628E-2</c:v>
                </c:pt>
                <c:pt idx="255">
                  <c:v>4.1547182394131375E-2</c:v>
                </c:pt>
                <c:pt idx="256">
                  <c:v>3.7745915305101699E-2</c:v>
                </c:pt>
                <c:pt idx="257">
                  <c:v>2.9676558852950983E-2</c:v>
                </c:pt>
                <c:pt idx="258">
                  <c:v>2.7075691897299099E-2</c:v>
                </c:pt>
                <c:pt idx="259">
                  <c:v>2.207402467489163E-2</c:v>
                </c:pt>
                <c:pt idx="260">
                  <c:v>1.800600200066689E-2</c:v>
                </c:pt>
                <c:pt idx="261">
                  <c:v>1.4404801600533512E-2</c:v>
                </c:pt>
                <c:pt idx="262">
                  <c:v>1.2204068022674226E-2</c:v>
                </c:pt>
                <c:pt idx="263">
                  <c:v>8.2027342447482492E-3</c:v>
                </c:pt>
                <c:pt idx="264">
                  <c:v>8.4694898299433139E-3</c:v>
                </c:pt>
                <c:pt idx="265">
                  <c:v>8.1360453484494825E-3</c:v>
                </c:pt>
                <c:pt idx="266">
                  <c:v>5.5351783927975991E-3</c:v>
                </c:pt>
                <c:pt idx="267">
                  <c:v>5.4018006002000667E-3</c:v>
                </c:pt>
                <c:pt idx="268">
                  <c:v>4.0680226742247413E-3</c:v>
                </c:pt>
                <c:pt idx="269">
                  <c:v>3.3344448149383128E-3</c:v>
                </c:pt>
                <c:pt idx="270">
                  <c:v>2.7342447482494167E-3</c:v>
                </c:pt>
                <c:pt idx="271">
                  <c:v>2.7342447482494167E-3</c:v>
                </c:pt>
                <c:pt idx="272">
                  <c:v>2.3341113704568191E-3</c:v>
                </c:pt>
                <c:pt idx="273">
                  <c:v>2.0673557852617539E-3</c:v>
                </c:pt>
                <c:pt idx="274">
                  <c:v>1.5338446148716238E-3</c:v>
                </c:pt>
                <c:pt idx="275">
                  <c:v>1.333777925975325E-3</c:v>
                </c:pt>
                <c:pt idx="276">
                  <c:v>1.0670223407802601E-3</c:v>
                </c:pt>
                <c:pt idx="277">
                  <c:v>9.3364454818272759E-4</c:v>
                </c:pt>
                <c:pt idx="278">
                  <c:v>6.0020006668889633E-4</c:v>
                </c:pt>
                <c:pt idx="279">
                  <c:v>1.2670890296765588E-3</c:v>
                </c:pt>
                <c:pt idx="280">
                  <c:v>2.0006668889629878E-4</c:v>
                </c:pt>
                <c:pt idx="281">
                  <c:v>2.0006668889629878E-4</c:v>
                </c:pt>
                <c:pt idx="282">
                  <c:v>5.3351117039013003E-4</c:v>
                </c:pt>
                <c:pt idx="283">
                  <c:v>4.6682227409136379E-4</c:v>
                </c:pt>
                <c:pt idx="284">
                  <c:v>4.0013337779259755E-4</c:v>
                </c:pt>
                <c:pt idx="285">
                  <c:v>6.0020006668889633E-4</c:v>
                </c:pt>
                <c:pt idx="286">
                  <c:v>3.3344448149383126E-4</c:v>
                </c:pt>
                <c:pt idx="287">
                  <c:v>2.0006668889629878E-4</c:v>
                </c:pt>
                <c:pt idx="288">
                  <c:v>2.0006668889629878E-4</c:v>
                </c:pt>
                <c:pt idx="289">
                  <c:v>4.6682227409136379E-4</c:v>
                </c:pt>
                <c:pt idx="290">
                  <c:v>4.6682227409136379E-4</c:v>
                </c:pt>
                <c:pt idx="291">
                  <c:v>2.0006668889629878E-4</c:v>
                </c:pt>
                <c:pt idx="292">
                  <c:v>2.0006668889629878E-4</c:v>
                </c:pt>
                <c:pt idx="293">
                  <c:v>2.0006668889629878E-4</c:v>
                </c:pt>
                <c:pt idx="294">
                  <c:v>6.6688896298766254E-5</c:v>
                </c:pt>
                <c:pt idx="295">
                  <c:v>6.6688896298766254E-5</c:v>
                </c:pt>
                <c:pt idx="296">
                  <c:v>1.3337779259753251E-4</c:v>
                </c:pt>
                <c:pt idx="297">
                  <c:v>6.6688896298766254E-5</c:v>
                </c:pt>
                <c:pt idx="298">
                  <c:v>2.0006668889629878E-4</c:v>
                </c:pt>
                <c:pt idx="299">
                  <c:v>6.6688896298766254E-5</c:v>
                </c:pt>
                <c:pt idx="300">
                  <c:v>1.3337779259753251E-4</c:v>
                </c:pt>
                <c:pt idx="301">
                  <c:v>2.0006668889629878E-4</c:v>
                </c:pt>
                <c:pt idx="302">
                  <c:v>0</c:v>
                </c:pt>
                <c:pt idx="303">
                  <c:v>6.6688896298766254E-5</c:v>
                </c:pt>
                <c:pt idx="304">
                  <c:v>1.3337779259753251E-4</c:v>
                </c:pt>
                <c:pt idx="305">
                  <c:v>0</c:v>
                </c:pt>
                <c:pt idx="306">
                  <c:v>0</c:v>
                </c:pt>
                <c:pt idx="307">
                  <c:v>6.6688896298766254E-5</c:v>
                </c:pt>
                <c:pt idx="308">
                  <c:v>0</c:v>
                </c:pt>
                <c:pt idx="309">
                  <c:v>0</c:v>
                </c:pt>
                <c:pt idx="310">
                  <c:v>0</c:v>
                </c:pt>
                <c:pt idx="311">
                  <c:v>0</c:v>
                </c:pt>
                <c:pt idx="312">
                  <c:v>0</c:v>
                </c:pt>
                <c:pt idx="313">
                  <c:v>6.6688896298766254E-5</c:v>
                </c:pt>
                <c:pt idx="314">
                  <c:v>6.6688896298766254E-5</c:v>
                </c:pt>
                <c:pt idx="315">
                  <c:v>6.6688896298766254E-5</c:v>
                </c:pt>
                <c:pt idx="316">
                  <c:v>0</c:v>
                </c:pt>
                <c:pt idx="317">
                  <c:v>0</c:v>
                </c:pt>
                <c:pt idx="318">
                  <c:v>0</c:v>
                </c:pt>
                <c:pt idx="319">
                  <c:v>6.6688896298766254E-5</c:v>
                </c:pt>
                <c:pt idx="320">
                  <c:v>0</c:v>
                </c:pt>
                <c:pt idx="321">
                  <c:v>6.6688896298766254E-5</c:v>
                </c:pt>
                <c:pt idx="322">
                  <c:v>0</c:v>
                </c:pt>
                <c:pt idx="323">
                  <c:v>0</c:v>
                </c:pt>
                <c:pt idx="324">
                  <c:v>0</c:v>
                </c:pt>
                <c:pt idx="325">
                  <c:v>0</c:v>
                </c:pt>
                <c:pt idx="326">
                  <c:v>0</c:v>
                </c:pt>
                <c:pt idx="327">
                  <c:v>0</c:v>
                </c:pt>
                <c:pt idx="328">
                  <c:v>0</c:v>
                </c:pt>
                <c:pt idx="329">
                  <c:v>0</c:v>
                </c:pt>
                <c:pt idx="330">
                  <c:v>0</c:v>
                </c:pt>
                <c:pt idx="331">
                  <c:v>0</c:v>
                </c:pt>
                <c:pt idx="332">
                  <c:v>0</c:v>
                </c:pt>
                <c:pt idx="333">
                  <c:v>0</c:v>
                </c:pt>
                <c:pt idx="334">
                  <c:v>0</c:v>
                </c:pt>
                <c:pt idx="335">
                  <c:v>0</c:v>
                </c:pt>
                <c:pt idx="336">
                  <c:v>0</c:v>
                </c:pt>
                <c:pt idx="337">
                  <c:v>0</c:v>
                </c:pt>
                <c:pt idx="338">
                  <c:v>0</c:v>
                </c:pt>
                <c:pt idx="339">
                  <c:v>0</c:v>
                </c:pt>
                <c:pt idx="340">
                  <c:v>0</c:v>
                </c:pt>
                <c:pt idx="341">
                  <c:v>6.6688896298766254E-5</c:v>
                </c:pt>
                <c:pt idx="342">
                  <c:v>0</c:v>
                </c:pt>
                <c:pt idx="343">
                  <c:v>0</c:v>
                </c:pt>
                <c:pt idx="344">
                  <c:v>0</c:v>
                </c:pt>
                <c:pt idx="345">
                  <c:v>0</c:v>
                </c:pt>
                <c:pt idx="346">
                  <c:v>0</c:v>
                </c:pt>
                <c:pt idx="347">
                  <c:v>0</c:v>
                </c:pt>
                <c:pt idx="348">
                  <c:v>0</c:v>
                </c:pt>
                <c:pt idx="349">
                  <c:v>0</c:v>
                </c:pt>
                <c:pt idx="350">
                  <c:v>0</c:v>
                </c:pt>
                <c:pt idx="351">
                  <c:v>0</c:v>
                </c:pt>
                <c:pt idx="352">
                  <c:v>0</c:v>
                </c:pt>
                <c:pt idx="353">
                  <c:v>0</c:v>
                </c:pt>
                <c:pt idx="354">
                  <c:v>0</c:v>
                </c:pt>
                <c:pt idx="355">
                  <c:v>0</c:v>
                </c:pt>
                <c:pt idx="356">
                  <c:v>0</c:v>
                </c:pt>
                <c:pt idx="357">
                  <c:v>0</c:v>
                </c:pt>
                <c:pt idx="358">
                  <c:v>6.6688896298766254E-5</c:v>
                </c:pt>
                <c:pt idx="359">
                  <c:v>0</c:v>
                </c:pt>
                <c:pt idx="360">
                  <c:v>0</c:v>
                </c:pt>
                <c:pt idx="361">
                  <c:v>0</c:v>
                </c:pt>
                <c:pt idx="362">
                  <c:v>0</c:v>
                </c:pt>
                <c:pt idx="363">
                  <c:v>0</c:v>
                </c:pt>
                <c:pt idx="364">
                  <c:v>0</c:v>
                </c:pt>
                <c:pt idx="365">
                  <c:v>0</c:v>
                </c:pt>
                <c:pt idx="366">
                  <c:v>6.6688896298766254E-5</c:v>
                </c:pt>
                <c:pt idx="367">
                  <c:v>0</c:v>
                </c:pt>
                <c:pt idx="368">
                  <c:v>0</c:v>
                </c:pt>
                <c:pt idx="369">
                  <c:v>0</c:v>
                </c:pt>
                <c:pt idx="370">
                  <c:v>0</c:v>
                </c:pt>
                <c:pt idx="371">
                  <c:v>0</c:v>
                </c:pt>
                <c:pt idx="372">
                  <c:v>0</c:v>
                </c:pt>
                <c:pt idx="373">
                  <c:v>0</c:v>
                </c:pt>
                <c:pt idx="374">
                  <c:v>0</c:v>
                </c:pt>
                <c:pt idx="375">
                  <c:v>0</c:v>
                </c:pt>
                <c:pt idx="376">
                  <c:v>0</c:v>
                </c:pt>
                <c:pt idx="377">
                  <c:v>0</c:v>
                </c:pt>
                <c:pt idx="378">
                  <c:v>0</c:v>
                </c:pt>
                <c:pt idx="379">
                  <c:v>0</c:v>
                </c:pt>
                <c:pt idx="380">
                  <c:v>0</c:v>
                </c:pt>
                <c:pt idx="381">
                  <c:v>0</c:v>
                </c:pt>
                <c:pt idx="382">
                  <c:v>0</c:v>
                </c:pt>
                <c:pt idx="383">
                  <c:v>0</c:v>
                </c:pt>
                <c:pt idx="384">
                  <c:v>0</c:v>
                </c:pt>
                <c:pt idx="385">
                  <c:v>0</c:v>
                </c:pt>
                <c:pt idx="386">
                  <c:v>0</c:v>
                </c:pt>
                <c:pt idx="387">
                  <c:v>0</c:v>
                </c:pt>
                <c:pt idx="388">
                  <c:v>0</c:v>
                </c:pt>
                <c:pt idx="389">
                  <c:v>0</c:v>
                </c:pt>
                <c:pt idx="390">
                  <c:v>0</c:v>
                </c:pt>
                <c:pt idx="391">
                  <c:v>0</c:v>
                </c:pt>
                <c:pt idx="392">
                  <c:v>0</c:v>
                </c:pt>
                <c:pt idx="393">
                  <c:v>0</c:v>
                </c:pt>
                <c:pt idx="394">
                  <c:v>0</c:v>
                </c:pt>
                <c:pt idx="395">
                  <c:v>0</c:v>
                </c:pt>
                <c:pt idx="396">
                  <c:v>0</c:v>
                </c:pt>
                <c:pt idx="397">
                  <c:v>0</c:v>
                </c:pt>
                <c:pt idx="398">
                  <c:v>0</c:v>
                </c:pt>
                <c:pt idx="399">
                  <c:v>0</c:v>
                </c:pt>
                <c:pt idx="400">
                  <c:v>0</c:v>
                </c:pt>
                <c:pt idx="401">
                  <c:v>0</c:v>
                </c:pt>
                <c:pt idx="402">
                  <c:v>0</c:v>
                </c:pt>
                <c:pt idx="403">
                  <c:v>0</c:v>
                </c:pt>
                <c:pt idx="404">
                  <c:v>0</c:v>
                </c:pt>
                <c:pt idx="405">
                  <c:v>0</c:v>
                </c:pt>
                <c:pt idx="406">
                  <c:v>0</c:v>
                </c:pt>
                <c:pt idx="407">
                  <c:v>0</c:v>
                </c:pt>
                <c:pt idx="408">
                  <c:v>0</c:v>
                </c:pt>
                <c:pt idx="409">
                  <c:v>0</c:v>
                </c:pt>
                <c:pt idx="410">
                  <c:v>0</c:v>
                </c:pt>
                <c:pt idx="411">
                  <c:v>0</c:v>
                </c:pt>
                <c:pt idx="412">
                  <c:v>0</c:v>
                </c:pt>
                <c:pt idx="413">
                  <c:v>0</c:v>
                </c:pt>
                <c:pt idx="414">
                  <c:v>0</c:v>
                </c:pt>
                <c:pt idx="415">
                  <c:v>0</c:v>
                </c:pt>
                <c:pt idx="416">
                  <c:v>0</c:v>
                </c:pt>
                <c:pt idx="417">
                  <c:v>0</c:v>
                </c:pt>
                <c:pt idx="418">
                  <c:v>0</c:v>
                </c:pt>
                <c:pt idx="419">
                  <c:v>0</c:v>
                </c:pt>
                <c:pt idx="420">
                  <c:v>0</c:v>
                </c:pt>
                <c:pt idx="421">
                  <c:v>0</c:v>
                </c:pt>
                <c:pt idx="422">
                  <c:v>0</c:v>
                </c:pt>
                <c:pt idx="423">
                  <c:v>0</c:v>
                </c:pt>
                <c:pt idx="424">
                  <c:v>0</c:v>
                </c:pt>
                <c:pt idx="425">
                  <c:v>0</c:v>
                </c:pt>
                <c:pt idx="426">
                  <c:v>0</c:v>
                </c:pt>
                <c:pt idx="427">
                  <c:v>0</c:v>
                </c:pt>
                <c:pt idx="428">
                  <c:v>0</c:v>
                </c:pt>
                <c:pt idx="429">
                  <c:v>0</c:v>
                </c:pt>
                <c:pt idx="430">
                  <c:v>0</c:v>
                </c:pt>
                <c:pt idx="431">
                  <c:v>0</c:v>
                </c:pt>
                <c:pt idx="432">
                  <c:v>0</c:v>
                </c:pt>
                <c:pt idx="433">
                  <c:v>0</c:v>
                </c:pt>
                <c:pt idx="434">
                  <c:v>0</c:v>
                </c:pt>
                <c:pt idx="435">
                  <c:v>0</c:v>
                </c:pt>
                <c:pt idx="436">
                  <c:v>0</c:v>
                </c:pt>
                <c:pt idx="437">
                  <c:v>0</c:v>
                </c:pt>
                <c:pt idx="438">
                  <c:v>0</c:v>
                </c:pt>
                <c:pt idx="439">
                  <c:v>0</c:v>
                </c:pt>
                <c:pt idx="440">
                  <c:v>0</c:v>
                </c:pt>
                <c:pt idx="441">
                  <c:v>0</c:v>
                </c:pt>
                <c:pt idx="442">
                  <c:v>0</c:v>
                </c:pt>
                <c:pt idx="443">
                  <c:v>0</c:v>
                </c:pt>
                <c:pt idx="444">
                  <c:v>0</c:v>
                </c:pt>
                <c:pt idx="445">
                  <c:v>0</c:v>
                </c:pt>
                <c:pt idx="446">
                  <c:v>0</c:v>
                </c:pt>
                <c:pt idx="447">
                  <c:v>0</c:v>
                </c:pt>
                <c:pt idx="448">
                  <c:v>0</c:v>
                </c:pt>
                <c:pt idx="449">
                  <c:v>0</c:v>
                </c:pt>
                <c:pt idx="450">
                  <c:v>0</c:v>
                </c:pt>
                <c:pt idx="451">
                  <c:v>0</c:v>
                </c:pt>
                <c:pt idx="452">
                  <c:v>0</c:v>
                </c:pt>
                <c:pt idx="453">
                  <c:v>0</c:v>
                </c:pt>
                <c:pt idx="454">
                  <c:v>0</c:v>
                </c:pt>
                <c:pt idx="455">
                  <c:v>0</c:v>
                </c:pt>
                <c:pt idx="456">
                  <c:v>0</c:v>
                </c:pt>
                <c:pt idx="457">
                  <c:v>0</c:v>
                </c:pt>
                <c:pt idx="458">
                  <c:v>0</c:v>
                </c:pt>
                <c:pt idx="459">
                  <c:v>0</c:v>
                </c:pt>
                <c:pt idx="460">
                  <c:v>0</c:v>
                </c:pt>
                <c:pt idx="461">
                  <c:v>0</c:v>
                </c:pt>
                <c:pt idx="462">
                  <c:v>0</c:v>
                </c:pt>
                <c:pt idx="463">
                  <c:v>0</c:v>
                </c:pt>
                <c:pt idx="464">
                  <c:v>0</c:v>
                </c:pt>
                <c:pt idx="465">
                  <c:v>0</c:v>
                </c:pt>
                <c:pt idx="466">
                  <c:v>0</c:v>
                </c:pt>
                <c:pt idx="467">
                  <c:v>0</c:v>
                </c:pt>
                <c:pt idx="468">
                  <c:v>0</c:v>
                </c:pt>
                <c:pt idx="469">
                  <c:v>0</c:v>
                </c:pt>
                <c:pt idx="470">
                  <c:v>0</c:v>
                </c:pt>
                <c:pt idx="471">
                  <c:v>0</c:v>
                </c:pt>
                <c:pt idx="472">
                  <c:v>0</c:v>
                </c:pt>
                <c:pt idx="473">
                  <c:v>0</c:v>
                </c:pt>
                <c:pt idx="474">
                  <c:v>0</c:v>
                </c:pt>
                <c:pt idx="475">
                  <c:v>0</c:v>
                </c:pt>
                <c:pt idx="476">
                  <c:v>0</c:v>
                </c:pt>
                <c:pt idx="477">
                  <c:v>0</c:v>
                </c:pt>
                <c:pt idx="478">
                  <c:v>0</c:v>
                </c:pt>
                <c:pt idx="479">
                  <c:v>0</c:v>
                </c:pt>
                <c:pt idx="480">
                  <c:v>0</c:v>
                </c:pt>
                <c:pt idx="481">
                  <c:v>0</c:v>
                </c:pt>
                <c:pt idx="482">
                  <c:v>0</c:v>
                </c:pt>
                <c:pt idx="483">
                  <c:v>0</c:v>
                </c:pt>
                <c:pt idx="484">
                  <c:v>0</c:v>
                </c:pt>
                <c:pt idx="485">
                  <c:v>0</c:v>
                </c:pt>
                <c:pt idx="486">
                  <c:v>0</c:v>
                </c:pt>
                <c:pt idx="487">
                  <c:v>0</c:v>
                </c:pt>
                <c:pt idx="488">
                  <c:v>0</c:v>
                </c:pt>
                <c:pt idx="489">
                  <c:v>0</c:v>
                </c:pt>
                <c:pt idx="490">
                  <c:v>0</c:v>
                </c:pt>
                <c:pt idx="491">
                  <c:v>0</c:v>
                </c:pt>
                <c:pt idx="492">
                  <c:v>0</c:v>
                </c:pt>
                <c:pt idx="493">
                  <c:v>0</c:v>
                </c:pt>
                <c:pt idx="494">
                  <c:v>0</c:v>
                </c:pt>
                <c:pt idx="495">
                  <c:v>0</c:v>
                </c:pt>
                <c:pt idx="496">
                  <c:v>0</c:v>
                </c:pt>
                <c:pt idx="497">
                  <c:v>0</c:v>
                </c:pt>
                <c:pt idx="498">
                  <c:v>0</c:v>
                </c:pt>
                <c:pt idx="499">
                  <c:v>0</c:v>
                </c:pt>
                <c:pt idx="500">
                  <c:v>0</c:v>
                </c:pt>
              </c:numCache>
            </c:numRef>
          </c:val>
        </c:ser>
        <c:dLbls>
          <c:showLegendKey val="0"/>
          <c:showVal val="0"/>
          <c:showCatName val="0"/>
          <c:showSerName val="0"/>
          <c:showPercent val="0"/>
          <c:showBubbleSize val="0"/>
        </c:dLbls>
        <c:gapWidth val="150"/>
        <c:axId val="198227072"/>
        <c:axId val="198228608"/>
      </c:barChart>
      <c:catAx>
        <c:axId val="198227072"/>
        <c:scaling>
          <c:orientation val="minMax"/>
        </c:scaling>
        <c:delete val="0"/>
        <c:axPos val="b"/>
        <c:majorGridlines/>
        <c:numFmt formatCode="0.00" sourceLinked="0"/>
        <c:majorTickMark val="none"/>
        <c:minorTickMark val="none"/>
        <c:tickLblPos val="nextTo"/>
        <c:txPr>
          <a:bodyPr rot="-5400000" vert="horz"/>
          <a:lstStyle/>
          <a:p>
            <a:pPr>
              <a:defRPr/>
            </a:pPr>
            <a:endParaRPr lang="en-US"/>
          </a:p>
        </c:txPr>
        <c:crossAx val="198228608"/>
        <c:crosses val="autoZero"/>
        <c:auto val="1"/>
        <c:lblAlgn val="ctr"/>
        <c:lblOffset val="100"/>
        <c:tickLblSkip val="50"/>
        <c:tickMarkSkip val="50"/>
        <c:noMultiLvlLbl val="0"/>
      </c:catAx>
      <c:valAx>
        <c:axId val="198228608"/>
        <c:scaling>
          <c:orientation val="minMax"/>
        </c:scaling>
        <c:delete val="0"/>
        <c:axPos val="l"/>
        <c:majorGridlines/>
        <c:numFmt formatCode="0%" sourceLinked="0"/>
        <c:majorTickMark val="none"/>
        <c:minorTickMark val="none"/>
        <c:tickLblPos val="nextTo"/>
        <c:crossAx val="198227072"/>
        <c:crosses val="autoZero"/>
        <c:crossBetween val="between"/>
      </c:valAx>
      <c:spPr>
        <a:ln w="12700">
          <a:solidFill>
            <a:schemeClr val="tx1"/>
          </a:solidFill>
        </a:ln>
      </c:spPr>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8.wmf"/><Relationship Id="rId7" Type="http://schemas.openxmlformats.org/officeDocument/2006/relationships/image" Target="../media/image12.wmf"/><Relationship Id="rId12" Type="http://schemas.openxmlformats.org/officeDocument/2006/relationships/image" Target="../media/image17.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11" Type="http://schemas.openxmlformats.org/officeDocument/2006/relationships/image" Target="../media/image16.wmf"/><Relationship Id="rId5" Type="http://schemas.openxmlformats.org/officeDocument/2006/relationships/image" Target="../media/image10.wmf"/><Relationship Id="rId10" Type="http://schemas.openxmlformats.org/officeDocument/2006/relationships/image" Target="../media/image15.wmf"/><Relationship Id="rId4" Type="http://schemas.openxmlformats.org/officeDocument/2006/relationships/image" Target="../media/image9.wmf"/><Relationship Id="rId9"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A4121F-034E-4685-B4CC-8610E9A3BFB1}" type="datetimeFigureOut">
              <a:rPr lang="en-US" smtClean="0"/>
              <a:t>5/10/2012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77807A-777E-480F-91AD-18B27AC860A7}" type="slidenum">
              <a:rPr lang="en-US" smtClean="0"/>
              <a:t>‹#›</a:t>
            </a:fld>
            <a:endParaRPr lang="en-US"/>
          </a:p>
        </p:txBody>
      </p:sp>
    </p:spTree>
    <p:extLst>
      <p:ext uri="{BB962C8B-B14F-4D97-AF65-F5344CB8AC3E}">
        <p14:creationId xmlns:p14="http://schemas.microsoft.com/office/powerpoint/2010/main" val="2942101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r>
              <a:rPr lang="en-US" smtClean="0"/>
              <a:t>K. Christ / Managerial Economics / Unit 1</a:t>
            </a:r>
            <a:endParaRPr lang="en-US"/>
          </a:p>
        </p:txBody>
      </p:sp>
      <p:sp>
        <p:nvSpPr>
          <p:cNvPr id="5" name="Slide Number Placeholder 4"/>
          <p:cNvSpPr>
            <a:spLocks noGrp="1"/>
          </p:cNvSpPr>
          <p:nvPr>
            <p:ph type="sldNum" sz="quarter" idx="11"/>
          </p:nvPr>
        </p:nvSpPr>
        <p:spPr/>
        <p:txBody>
          <a:bodyPr/>
          <a:lstStyle/>
          <a:p>
            <a:pPr>
              <a:defRPr/>
            </a:pPr>
            <a:fld id="{CF7C6008-02CB-4A94-B419-BE00F31FC415}" type="slidenum">
              <a:rPr lang="en-US" smtClean="0"/>
              <a:pPr>
                <a:defRPr/>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D2FE4C-E15B-403B-8362-C422D6DAB65B}" type="slidenum">
              <a:rPr lang="en-US" smtClean="0"/>
              <a:t>12</a:t>
            </a:fld>
            <a:endParaRPr lang="en-US"/>
          </a:p>
        </p:txBody>
      </p:sp>
    </p:spTree>
    <p:extLst>
      <p:ext uri="{BB962C8B-B14F-4D97-AF65-F5344CB8AC3E}">
        <p14:creationId xmlns:p14="http://schemas.microsoft.com/office/powerpoint/2010/main" val="46103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xfrm>
            <a:off x="914712" y="4344026"/>
            <a:ext cx="5028579" cy="4114488"/>
          </a:xfrm>
          <a:noFill/>
          <a:ln/>
        </p:spPr>
        <p:txBody>
          <a:bodyPr/>
          <a:lstStyle/>
          <a:p>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xfrm>
            <a:off x="914712" y="4344026"/>
            <a:ext cx="5028579" cy="4114488"/>
          </a:xfrm>
          <a:noFill/>
          <a:ln/>
        </p:spPr>
        <p:txBody>
          <a:bodyPr/>
          <a:lstStyle/>
          <a:p>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2ED4EF-8DAA-4326-9279-E1BFC54BA59A}" type="datetimeFigureOut">
              <a:rPr lang="en-US" smtClean="0"/>
              <a:t>5/10/2012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F76D8-7F33-46C9-A60E-B77CC1B29C77}" type="slidenum">
              <a:rPr lang="en-US" smtClean="0"/>
              <a:t>‹#›</a:t>
            </a:fld>
            <a:endParaRPr lang="en-US"/>
          </a:p>
        </p:txBody>
      </p:sp>
    </p:spTree>
    <p:extLst>
      <p:ext uri="{BB962C8B-B14F-4D97-AF65-F5344CB8AC3E}">
        <p14:creationId xmlns:p14="http://schemas.microsoft.com/office/powerpoint/2010/main" val="2578970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2ED4EF-8DAA-4326-9279-E1BFC54BA59A}" type="datetimeFigureOut">
              <a:rPr lang="en-US" smtClean="0"/>
              <a:t>5/10/2012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F76D8-7F33-46C9-A60E-B77CC1B29C77}" type="slidenum">
              <a:rPr lang="en-US" smtClean="0"/>
              <a:t>‹#›</a:t>
            </a:fld>
            <a:endParaRPr lang="en-US"/>
          </a:p>
        </p:txBody>
      </p:sp>
    </p:spTree>
    <p:extLst>
      <p:ext uri="{BB962C8B-B14F-4D97-AF65-F5344CB8AC3E}">
        <p14:creationId xmlns:p14="http://schemas.microsoft.com/office/powerpoint/2010/main" val="2171687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2ED4EF-8DAA-4326-9279-E1BFC54BA59A}" type="datetimeFigureOut">
              <a:rPr lang="en-US" smtClean="0"/>
              <a:t>5/10/2012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F76D8-7F33-46C9-A60E-B77CC1B29C77}" type="slidenum">
              <a:rPr lang="en-US" smtClean="0"/>
              <a:t>‹#›</a:t>
            </a:fld>
            <a:endParaRPr lang="en-US"/>
          </a:p>
        </p:txBody>
      </p:sp>
    </p:spTree>
    <p:extLst>
      <p:ext uri="{BB962C8B-B14F-4D97-AF65-F5344CB8AC3E}">
        <p14:creationId xmlns:p14="http://schemas.microsoft.com/office/powerpoint/2010/main" val="1598882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2ED4EF-8DAA-4326-9279-E1BFC54BA59A}" type="datetimeFigureOut">
              <a:rPr lang="en-US" smtClean="0"/>
              <a:t>5/10/2012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F76D8-7F33-46C9-A60E-B77CC1B29C77}" type="slidenum">
              <a:rPr lang="en-US" smtClean="0"/>
              <a:t>‹#›</a:t>
            </a:fld>
            <a:endParaRPr lang="en-US"/>
          </a:p>
        </p:txBody>
      </p:sp>
    </p:spTree>
    <p:extLst>
      <p:ext uri="{BB962C8B-B14F-4D97-AF65-F5344CB8AC3E}">
        <p14:creationId xmlns:p14="http://schemas.microsoft.com/office/powerpoint/2010/main" val="3917157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2ED4EF-8DAA-4326-9279-E1BFC54BA59A}" type="datetimeFigureOut">
              <a:rPr lang="en-US" smtClean="0"/>
              <a:t>5/10/2012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F76D8-7F33-46C9-A60E-B77CC1B29C77}" type="slidenum">
              <a:rPr lang="en-US" smtClean="0"/>
              <a:t>‹#›</a:t>
            </a:fld>
            <a:endParaRPr lang="en-US"/>
          </a:p>
        </p:txBody>
      </p:sp>
    </p:spTree>
    <p:extLst>
      <p:ext uri="{BB962C8B-B14F-4D97-AF65-F5344CB8AC3E}">
        <p14:creationId xmlns:p14="http://schemas.microsoft.com/office/powerpoint/2010/main" val="3612090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2ED4EF-8DAA-4326-9279-E1BFC54BA59A}" type="datetimeFigureOut">
              <a:rPr lang="en-US" smtClean="0"/>
              <a:t>5/10/2012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F76D8-7F33-46C9-A60E-B77CC1B29C77}" type="slidenum">
              <a:rPr lang="en-US" smtClean="0"/>
              <a:t>‹#›</a:t>
            </a:fld>
            <a:endParaRPr lang="en-US"/>
          </a:p>
        </p:txBody>
      </p:sp>
    </p:spTree>
    <p:extLst>
      <p:ext uri="{BB962C8B-B14F-4D97-AF65-F5344CB8AC3E}">
        <p14:creationId xmlns:p14="http://schemas.microsoft.com/office/powerpoint/2010/main" val="2215366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2ED4EF-8DAA-4326-9279-E1BFC54BA59A}" type="datetimeFigureOut">
              <a:rPr lang="en-US" smtClean="0"/>
              <a:t>5/10/2012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2F76D8-7F33-46C9-A60E-B77CC1B29C77}" type="slidenum">
              <a:rPr lang="en-US" smtClean="0"/>
              <a:t>‹#›</a:t>
            </a:fld>
            <a:endParaRPr lang="en-US"/>
          </a:p>
        </p:txBody>
      </p:sp>
    </p:spTree>
    <p:extLst>
      <p:ext uri="{BB962C8B-B14F-4D97-AF65-F5344CB8AC3E}">
        <p14:creationId xmlns:p14="http://schemas.microsoft.com/office/powerpoint/2010/main" val="2428054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2ED4EF-8DAA-4326-9279-E1BFC54BA59A}" type="datetimeFigureOut">
              <a:rPr lang="en-US" smtClean="0"/>
              <a:t>5/10/2012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2F76D8-7F33-46C9-A60E-B77CC1B29C77}" type="slidenum">
              <a:rPr lang="en-US" smtClean="0"/>
              <a:t>‹#›</a:t>
            </a:fld>
            <a:endParaRPr lang="en-US"/>
          </a:p>
        </p:txBody>
      </p:sp>
    </p:spTree>
    <p:extLst>
      <p:ext uri="{BB962C8B-B14F-4D97-AF65-F5344CB8AC3E}">
        <p14:creationId xmlns:p14="http://schemas.microsoft.com/office/powerpoint/2010/main" val="1736420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2ED4EF-8DAA-4326-9279-E1BFC54BA59A}" type="datetimeFigureOut">
              <a:rPr lang="en-US" smtClean="0"/>
              <a:t>5/10/2012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2F76D8-7F33-46C9-A60E-B77CC1B29C77}" type="slidenum">
              <a:rPr lang="en-US" smtClean="0"/>
              <a:t>‹#›</a:t>
            </a:fld>
            <a:endParaRPr lang="en-US"/>
          </a:p>
        </p:txBody>
      </p:sp>
    </p:spTree>
    <p:extLst>
      <p:ext uri="{BB962C8B-B14F-4D97-AF65-F5344CB8AC3E}">
        <p14:creationId xmlns:p14="http://schemas.microsoft.com/office/powerpoint/2010/main" val="2912590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2ED4EF-8DAA-4326-9279-E1BFC54BA59A}" type="datetimeFigureOut">
              <a:rPr lang="en-US" smtClean="0"/>
              <a:t>5/10/2012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F76D8-7F33-46C9-A60E-B77CC1B29C77}" type="slidenum">
              <a:rPr lang="en-US" smtClean="0"/>
              <a:t>‹#›</a:t>
            </a:fld>
            <a:endParaRPr lang="en-US"/>
          </a:p>
        </p:txBody>
      </p:sp>
    </p:spTree>
    <p:extLst>
      <p:ext uri="{BB962C8B-B14F-4D97-AF65-F5344CB8AC3E}">
        <p14:creationId xmlns:p14="http://schemas.microsoft.com/office/powerpoint/2010/main" val="4168050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2ED4EF-8DAA-4326-9279-E1BFC54BA59A}" type="datetimeFigureOut">
              <a:rPr lang="en-US" smtClean="0"/>
              <a:t>5/10/2012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F76D8-7F33-46C9-A60E-B77CC1B29C77}" type="slidenum">
              <a:rPr lang="en-US" smtClean="0"/>
              <a:t>‹#›</a:t>
            </a:fld>
            <a:endParaRPr lang="en-US"/>
          </a:p>
        </p:txBody>
      </p:sp>
    </p:spTree>
    <p:extLst>
      <p:ext uri="{BB962C8B-B14F-4D97-AF65-F5344CB8AC3E}">
        <p14:creationId xmlns:p14="http://schemas.microsoft.com/office/powerpoint/2010/main" val="3196804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2ED4EF-8DAA-4326-9279-E1BFC54BA59A}" type="datetimeFigureOut">
              <a:rPr lang="en-US" smtClean="0"/>
              <a:t>5/10/2012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2F76D8-7F33-46C9-A60E-B77CC1B29C77}" type="slidenum">
              <a:rPr lang="en-US" smtClean="0"/>
              <a:t>‹#›</a:t>
            </a:fld>
            <a:endParaRPr lang="en-US"/>
          </a:p>
        </p:txBody>
      </p:sp>
    </p:spTree>
    <p:extLst>
      <p:ext uri="{BB962C8B-B14F-4D97-AF65-F5344CB8AC3E}">
        <p14:creationId xmlns:p14="http://schemas.microsoft.com/office/powerpoint/2010/main" val="3685654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4.bin"/><Relationship Id="rId4" Type="http://schemas.openxmlformats.org/officeDocument/2006/relationships/image" Target="../media/image4.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oleObject" Target="../embeddings/oleObject10.bin"/><Relationship Id="rId18" Type="http://schemas.openxmlformats.org/officeDocument/2006/relationships/image" Target="../media/image13.wmf"/><Relationship Id="rId26" Type="http://schemas.openxmlformats.org/officeDocument/2006/relationships/image" Target="../media/image17.wmf"/><Relationship Id="rId3" Type="http://schemas.openxmlformats.org/officeDocument/2006/relationships/oleObject" Target="../embeddings/oleObject5.bin"/><Relationship Id="rId21" Type="http://schemas.openxmlformats.org/officeDocument/2006/relationships/oleObject" Target="../embeddings/oleObject14.bin"/><Relationship Id="rId7" Type="http://schemas.openxmlformats.org/officeDocument/2006/relationships/oleObject" Target="../embeddings/oleObject7.bin"/><Relationship Id="rId12" Type="http://schemas.openxmlformats.org/officeDocument/2006/relationships/image" Target="../media/image10.wmf"/><Relationship Id="rId17" Type="http://schemas.openxmlformats.org/officeDocument/2006/relationships/oleObject" Target="../embeddings/oleObject12.bin"/><Relationship Id="rId25" Type="http://schemas.openxmlformats.org/officeDocument/2006/relationships/oleObject" Target="../embeddings/oleObject16.bin"/><Relationship Id="rId2" Type="http://schemas.openxmlformats.org/officeDocument/2006/relationships/slideLayout" Target="../slideLayouts/slideLayout7.xml"/><Relationship Id="rId16" Type="http://schemas.openxmlformats.org/officeDocument/2006/relationships/image" Target="../media/image12.wmf"/><Relationship Id="rId20" Type="http://schemas.openxmlformats.org/officeDocument/2006/relationships/image" Target="../media/image14.wmf"/><Relationship Id="rId1" Type="http://schemas.openxmlformats.org/officeDocument/2006/relationships/vmlDrawing" Target="../drawings/vmlDrawing3.vml"/><Relationship Id="rId6" Type="http://schemas.openxmlformats.org/officeDocument/2006/relationships/image" Target="../media/image7.wmf"/><Relationship Id="rId11" Type="http://schemas.openxmlformats.org/officeDocument/2006/relationships/oleObject" Target="../embeddings/oleObject9.bin"/><Relationship Id="rId24" Type="http://schemas.openxmlformats.org/officeDocument/2006/relationships/image" Target="../media/image16.wmf"/><Relationship Id="rId5" Type="http://schemas.openxmlformats.org/officeDocument/2006/relationships/oleObject" Target="../embeddings/oleObject6.bin"/><Relationship Id="rId15" Type="http://schemas.openxmlformats.org/officeDocument/2006/relationships/oleObject" Target="../embeddings/oleObject11.bin"/><Relationship Id="rId23" Type="http://schemas.openxmlformats.org/officeDocument/2006/relationships/oleObject" Target="../embeddings/oleObject15.bin"/><Relationship Id="rId10" Type="http://schemas.openxmlformats.org/officeDocument/2006/relationships/image" Target="../media/image9.wmf"/><Relationship Id="rId19" Type="http://schemas.openxmlformats.org/officeDocument/2006/relationships/oleObject" Target="../embeddings/oleObject13.bin"/><Relationship Id="rId4" Type="http://schemas.openxmlformats.org/officeDocument/2006/relationships/image" Target="../media/image6.wmf"/><Relationship Id="rId9" Type="http://schemas.openxmlformats.org/officeDocument/2006/relationships/oleObject" Target="../embeddings/oleObject8.bin"/><Relationship Id="rId14" Type="http://schemas.openxmlformats.org/officeDocument/2006/relationships/image" Target="../media/image11.wmf"/><Relationship Id="rId22" Type="http://schemas.openxmlformats.org/officeDocument/2006/relationships/image" Target="../media/image15.wmf"/><Relationship Id="rId27" Type="http://schemas.openxmlformats.org/officeDocument/2006/relationships/oleObject" Target="../embeddings/oleObject17.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cienceblogs.com/cortex/2008/09/loss_aversion_and_the_stock_ma.php"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1752600"/>
            <a:ext cx="3710824" cy="646331"/>
          </a:xfrm>
          <a:prstGeom prst="rect">
            <a:avLst/>
          </a:prstGeom>
          <a:noFill/>
        </p:spPr>
        <p:txBody>
          <a:bodyPr wrap="none" rtlCol="0">
            <a:spAutoFit/>
          </a:bodyPr>
          <a:lstStyle/>
          <a:p>
            <a:r>
              <a:rPr lang="en-US" dirty="0" smtClean="0"/>
              <a:t>IA 350, Intermediate Microeconomics</a:t>
            </a:r>
          </a:p>
          <a:p>
            <a:r>
              <a:rPr lang="en-US" dirty="0" smtClean="0"/>
              <a:t>Part IV – Behavioral Economics</a:t>
            </a:r>
          </a:p>
        </p:txBody>
      </p:sp>
    </p:spTree>
    <p:extLst>
      <p:ext uri="{BB962C8B-B14F-4D97-AF65-F5344CB8AC3E}">
        <p14:creationId xmlns:p14="http://schemas.microsoft.com/office/powerpoint/2010/main" val="1670156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25"/>
          <p:cNvSpPr txBox="1">
            <a:spLocks noChangeArrowheads="1"/>
          </p:cNvSpPr>
          <p:nvPr/>
        </p:nvSpPr>
        <p:spPr bwMode="auto">
          <a:xfrm>
            <a:off x="211915" y="441566"/>
            <a:ext cx="8627285" cy="4154984"/>
          </a:xfrm>
          <a:prstGeom prst="rect">
            <a:avLst/>
          </a:prstGeom>
          <a:noFill/>
          <a:ln w="9525">
            <a:noFill/>
            <a:miter lim="800000"/>
            <a:headEnd/>
            <a:tailEnd/>
          </a:ln>
        </p:spPr>
        <p:txBody>
          <a:bodyPr wrap="square">
            <a:spAutoFit/>
          </a:bodyPr>
          <a:lstStyle/>
          <a:p>
            <a:r>
              <a:rPr lang="en-US" sz="2400" dirty="0" smtClean="0">
                <a:latin typeface="Times New Roman" pitchFamily="18" charset="0"/>
                <a:cs typeface="Times New Roman" pitchFamily="18" charset="0"/>
              </a:rPr>
              <a:t>The psychology of </a:t>
            </a:r>
            <a:r>
              <a:rPr lang="en-US" sz="2400" dirty="0" err="1" smtClean="0">
                <a:latin typeface="Times New Roman" pitchFamily="18" charset="0"/>
                <a:cs typeface="Times New Roman" pitchFamily="18" charset="0"/>
              </a:rPr>
              <a:t>intertemporal</a:t>
            </a:r>
            <a:r>
              <a:rPr lang="en-US" sz="2400" dirty="0" smtClean="0">
                <a:latin typeface="Times New Roman" pitchFamily="18" charset="0"/>
                <a:cs typeface="Times New Roman" pitchFamily="18" charset="0"/>
              </a:rPr>
              <a:t> choice complicates the already complicated question of selecting the proper </a:t>
            </a:r>
            <a:r>
              <a:rPr lang="en-US" sz="2400" b="1" i="1" dirty="0" smtClean="0">
                <a:latin typeface="Times New Roman" pitchFamily="18" charset="0"/>
                <a:cs typeface="Times New Roman" pitchFamily="18" charset="0"/>
              </a:rPr>
              <a:t>social rate of discount </a:t>
            </a:r>
            <a:r>
              <a:rPr lang="en-US" sz="2400" dirty="0" smtClean="0">
                <a:latin typeface="Times New Roman" pitchFamily="18" charset="0"/>
                <a:cs typeface="Times New Roman" pitchFamily="18" charset="0"/>
              </a:rPr>
              <a:t>(the rate at which the government should discount future costs and benefits).  The standard view is that the market rate of interest, corrected for tax distortions, represents an aggregation of individual time preferences, and is the appropriate social rate of time discounting … But, if individuals do not discount everything at a single rate, then which rate is the one that is appropriate for social discounting?</a:t>
            </a:r>
          </a:p>
          <a:p>
            <a:endParaRPr lang="en-US" sz="2400"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Rhichard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Thaler</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The Winner’s </a:t>
            </a:r>
            <a:r>
              <a:rPr lang="en-US" i="1" dirty="0" smtClean="0">
                <a:latin typeface="Times New Roman" pitchFamily="18" charset="0"/>
                <a:cs typeface="Times New Roman" pitchFamily="18" charset="0"/>
              </a:rPr>
              <a:t>Curse</a:t>
            </a:r>
            <a:r>
              <a:rPr lang="en-US" dirty="0" smtClean="0">
                <a:latin typeface="Times New Roman" pitchFamily="18" charset="0"/>
                <a:cs typeface="Times New Roman" pitchFamily="18" charset="0"/>
              </a:rPr>
              <a:t>,1992, pp. 105 – 106.</a:t>
            </a:r>
            <a:endParaRPr lang="en-US" dirty="0">
              <a:latin typeface="Times New Roman" pitchFamily="18" charset="0"/>
              <a:cs typeface="Times New Roman" pitchFamily="18" charset="0"/>
            </a:endParaRPr>
          </a:p>
        </p:txBody>
      </p:sp>
      <p:sp>
        <p:nvSpPr>
          <p:cNvPr id="26" name="Text Box 2"/>
          <p:cNvSpPr txBox="1">
            <a:spLocks noChangeArrowheads="1"/>
          </p:cNvSpPr>
          <p:nvPr/>
        </p:nvSpPr>
        <p:spPr bwMode="auto">
          <a:xfrm>
            <a:off x="0" y="0"/>
            <a:ext cx="9144000" cy="461665"/>
          </a:xfrm>
          <a:prstGeom prst="rect">
            <a:avLst/>
          </a:prstGeom>
          <a:noFill/>
          <a:ln w="9525">
            <a:noFill/>
            <a:miter lim="800000"/>
            <a:headEnd/>
            <a:tailEnd/>
          </a:ln>
        </p:spPr>
        <p:txBody>
          <a:bodyPr wrap="square">
            <a:spAutoFit/>
          </a:bodyPr>
          <a:lstStyle/>
          <a:p>
            <a:r>
              <a:rPr lang="en-US" sz="2400" b="1" dirty="0" smtClean="0">
                <a:latin typeface="Times New Roman" pitchFamily="18" charset="0"/>
              </a:rPr>
              <a:t>Time Inconsistency – One Implication</a:t>
            </a:r>
          </a:p>
        </p:txBody>
      </p:sp>
    </p:spTree>
    <p:extLst>
      <p:ext uri="{BB962C8B-B14F-4D97-AF65-F5344CB8AC3E}">
        <p14:creationId xmlns:p14="http://schemas.microsoft.com/office/powerpoint/2010/main" val="3643665125"/>
      </p:ext>
    </p:extLst>
  </p:cSld>
  <p:clrMapOvr>
    <a:masterClrMapping/>
  </p:clrMapOvr>
  <p:transition spd="slow">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0" y="0"/>
            <a:ext cx="8585235" cy="830997"/>
          </a:xfrm>
          <a:prstGeom prst="rect">
            <a:avLst/>
          </a:prstGeom>
          <a:noFill/>
          <a:ln w="9525">
            <a:noFill/>
            <a:miter lim="800000"/>
            <a:headEnd/>
            <a:tailEnd/>
          </a:ln>
          <a:effectLst/>
        </p:spPr>
        <p:txBody>
          <a:bodyPr wrap="none">
            <a:spAutoFit/>
          </a:bodyPr>
          <a:lstStyle/>
          <a:p>
            <a:r>
              <a:rPr lang="en-US" sz="2400" b="1" dirty="0" smtClean="0">
                <a:latin typeface="Times New Roman" pitchFamily="18" charset="0"/>
              </a:rPr>
              <a:t>Some observations about the “correctness” of risk assessments:</a:t>
            </a:r>
          </a:p>
          <a:p>
            <a:r>
              <a:rPr lang="en-US" sz="2400" b="1" dirty="0" smtClean="0">
                <a:latin typeface="Times New Roman" pitchFamily="18" charset="0"/>
              </a:rPr>
              <a:t>Risk </a:t>
            </a:r>
            <a:r>
              <a:rPr lang="en-US" sz="2400" b="1" dirty="0">
                <a:latin typeface="Times New Roman" pitchFamily="18" charset="0"/>
              </a:rPr>
              <a:t>a</a:t>
            </a:r>
            <a:r>
              <a:rPr lang="en-US" sz="2400" b="1" dirty="0" smtClean="0">
                <a:latin typeface="Times New Roman" pitchFamily="18" charset="0"/>
              </a:rPr>
              <a:t>nalysis </a:t>
            </a:r>
            <a:r>
              <a:rPr lang="en-US" sz="2400" b="1" dirty="0" smtClean="0">
                <a:latin typeface="Times New Roman" pitchFamily="18" charset="0"/>
              </a:rPr>
              <a:t>and the </a:t>
            </a:r>
            <a:r>
              <a:rPr lang="en-US" sz="2400" b="1" dirty="0" smtClean="0">
                <a:latin typeface="Times New Roman" pitchFamily="18" charset="0"/>
              </a:rPr>
              <a:t>assumption </a:t>
            </a:r>
            <a:r>
              <a:rPr lang="en-US" sz="2400" b="1" dirty="0" smtClean="0">
                <a:latin typeface="Times New Roman" pitchFamily="18" charset="0"/>
              </a:rPr>
              <a:t>of </a:t>
            </a:r>
            <a:r>
              <a:rPr lang="en-US" sz="2400" b="1" dirty="0" smtClean="0">
                <a:latin typeface="Times New Roman" pitchFamily="18" charset="0"/>
              </a:rPr>
              <a:t>normality</a:t>
            </a:r>
            <a:endParaRPr lang="en-US" sz="2400" b="1" dirty="0">
              <a:latin typeface="Times New Roman" pitchFamily="18" charset="0"/>
            </a:endParaRPr>
          </a:p>
        </p:txBody>
      </p:sp>
      <p:graphicFrame>
        <p:nvGraphicFramePr>
          <p:cNvPr id="7" name="Chart 6"/>
          <p:cNvGraphicFramePr/>
          <p:nvPr/>
        </p:nvGraphicFramePr>
        <p:xfrm>
          <a:off x="304800" y="685800"/>
          <a:ext cx="8610600" cy="6019800"/>
        </p:xfrm>
        <a:graphic>
          <a:graphicData uri="http://schemas.openxmlformats.org/drawingml/2006/chart">
            <c:chart xmlns:c="http://schemas.openxmlformats.org/drawingml/2006/chart" xmlns:r="http://schemas.openxmlformats.org/officeDocument/2006/relationships" r:id="rId3"/>
          </a:graphicData>
        </a:graphic>
      </p:graphicFrame>
      <p:grpSp>
        <p:nvGrpSpPr>
          <p:cNvPr id="2" name="Group 17"/>
          <p:cNvGrpSpPr/>
          <p:nvPr/>
        </p:nvGrpSpPr>
        <p:grpSpPr>
          <a:xfrm>
            <a:off x="5867400" y="1219200"/>
            <a:ext cx="2667000" cy="1524000"/>
            <a:chOff x="5867400" y="1219200"/>
            <a:chExt cx="2667000" cy="1524000"/>
          </a:xfrm>
        </p:grpSpPr>
        <p:sp>
          <p:nvSpPr>
            <p:cNvPr id="10" name="Rectangle 9"/>
            <p:cNvSpPr/>
            <p:nvPr/>
          </p:nvSpPr>
          <p:spPr>
            <a:xfrm>
              <a:off x="5867400" y="1219200"/>
              <a:ext cx="2667000" cy="1524000"/>
            </a:xfrm>
            <a:prstGeom prst="rect">
              <a:avLst/>
            </a:prstGeom>
            <a:solidFill>
              <a:schemeClr val="bg1"/>
            </a:solidFill>
            <a:ln w="19050">
              <a:solidFill>
                <a:schemeClr val="tx1"/>
              </a:solidFill>
            </a:ln>
            <a:effectLst>
              <a:outerShdw blurRad="50800" dist="152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867400" y="1524000"/>
              <a:ext cx="1707519" cy="1169551"/>
            </a:xfrm>
            <a:prstGeom prst="rect">
              <a:avLst/>
            </a:prstGeom>
            <a:noFill/>
          </p:spPr>
          <p:txBody>
            <a:bodyPr wrap="none" rtlCol="0">
              <a:spAutoFit/>
            </a:bodyPr>
            <a:lstStyle/>
            <a:p>
              <a:r>
                <a:rPr lang="en-US" sz="1400" dirty="0" smtClean="0"/>
                <a:t>Median</a:t>
              </a:r>
            </a:p>
            <a:p>
              <a:r>
                <a:rPr lang="en-US" sz="1400" dirty="0" smtClean="0"/>
                <a:t>Mean</a:t>
              </a:r>
            </a:p>
            <a:p>
              <a:r>
                <a:rPr lang="en-US" sz="1400" dirty="0" smtClean="0"/>
                <a:t>Standard Deviation</a:t>
              </a:r>
            </a:p>
            <a:p>
              <a:r>
                <a:rPr lang="en-US" sz="1400" dirty="0" err="1" smtClean="0"/>
                <a:t>Skewness</a:t>
              </a:r>
              <a:endParaRPr lang="en-US" sz="1400" dirty="0" smtClean="0"/>
            </a:p>
            <a:p>
              <a:r>
                <a:rPr lang="en-US" sz="1400" dirty="0" smtClean="0"/>
                <a:t>Kurtosis</a:t>
              </a:r>
              <a:endParaRPr lang="en-US" sz="1400" dirty="0"/>
            </a:p>
          </p:txBody>
        </p:sp>
        <p:sp>
          <p:nvSpPr>
            <p:cNvPr id="12" name="TextBox 11"/>
            <p:cNvSpPr txBox="1"/>
            <p:nvPr/>
          </p:nvSpPr>
          <p:spPr>
            <a:xfrm>
              <a:off x="7680978" y="1524000"/>
              <a:ext cx="830676" cy="1169551"/>
            </a:xfrm>
            <a:prstGeom prst="rect">
              <a:avLst/>
            </a:prstGeom>
            <a:noFill/>
          </p:spPr>
          <p:txBody>
            <a:bodyPr wrap="none" rtlCol="0">
              <a:spAutoFit/>
            </a:bodyPr>
            <a:lstStyle/>
            <a:p>
              <a:pPr algn="r"/>
              <a:r>
                <a:rPr lang="en-US" sz="1400" dirty="0" smtClean="0"/>
                <a:t>0.05%</a:t>
              </a:r>
            </a:p>
            <a:p>
              <a:pPr algn="r"/>
              <a:r>
                <a:rPr lang="en-US" sz="1400" dirty="0" smtClean="0"/>
                <a:t>0.03%</a:t>
              </a:r>
            </a:p>
            <a:p>
              <a:pPr algn="r"/>
              <a:r>
                <a:rPr lang="en-US" sz="1400" dirty="0" smtClean="0"/>
                <a:t>0.96%</a:t>
              </a:r>
            </a:p>
            <a:p>
              <a:pPr algn="r"/>
              <a:r>
                <a:rPr lang="en-US" sz="1400" dirty="0" smtClean="0"/>
                <a:t>-0.6778</a:t>
              </a:r>
            </a:p>
            <a:p>
              <a:pPr algn="r"/>
              <a:r>
                <a:rPr lang="en-US" sz="1400" dirty="0" smtClean="0"/>
                <a:t>23.0759</a:t>
              </a:r>
              <a:endParaRPr lang="en-US" sz="1400" dirty="0"/>
            </a:p>
          </p:txBody>
        </p:sp>
        <p:sp>
          <p:nvSpPr>
            <p:cNvPr id="13" name="TextBox 12"/>
            <p:cNvSpPr txBox="1"/>
            <p:nvPr/>
          </p:nvSpPr>
          <p:spPr>
            <a:xfrm>
              <a:off x="6096000" y="1219200"/>
              <a:ext cx="2145139" cy="307777"/>
            </a:xfrm>
            <a:prstGeom prst="rect">
              <a:avLst/>
            </a:prstGeom>
            <a:noFill/>
          </p:spPr>
          <p:txBody>
            <a:bodyPr wrap="none" rtlCol="0">
              <a:spAutoFit/>
            </a:bodyPr>
            <a:lstStyle/>
            <a:p>
              <a:r>
                <a:rPr lang="en-US" sz="1400" dirty="0" smtClean="0"/>
                <a:t>Properties of Distribution</a:t>
              </a:r>
            </a:p>
          </p:txBody>
        </p:sp>
      </p:grpSp>
      <p:grpSp>
        <p:nvGrpSpPr>
          <p:cNvPr id="3" name="Group 18"/>
          <p:cNvGrpSpPr/>
          <p:nvPr/>
        </p:nvGrpSpPr>
        <p:grpSpPr>
          <a:xfrm>
            <a:off x="838200" y="4267200"/>
            <a:ext cx="2238113" cy="762000"/>
            <a:chOff x="914400" y="3962400"/>
            <a:chExt cx="2238113" cy="762000"/>
          </a:xfrm>
        </p:grpSpPr>
        <p:sp>
          <p:nvSpPr>
            <p:cNvPr id="14" name="Rectangular Callout 13"/>
            <p:cNvSpPr/>
            <p:nvPr/>
          </p:nvSpPr>
          <p:spPr>
            <a:xfrm>
              <a:off x="914400" y="3962400"/>
              <a:ext cx="2209800" cy="762000"/>
            </a:xfrm>
            <a:prstGeom prst="wedgeRectCallout">
              <a:avLst>
                <a:gd name="adj1" fmla="val -21710"/>
                <a:gd name="adj2" fmla="val 189338"/>
              </a:avLst>
            </a:prstGeom>
            <a:solidFill>
              <a:schemeClr val="bg1"/>
            </a:solidFill>
            <a:ln w="15875">
              <a:solidFill>
                <a:schemeClr val="tx1"/>
              </a:solidFill>
            </a:ln>
            <a:effectLst>
              <a:outerShdw blurRad="50800" dist="152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14400" y="3962400"/>
              <a:ext cx="2238113" cy="738664"/>
            </a:xfrm>
            <a:prstGeom prst="rect">
              <a:avLst/>
            </a:prstGeom>
            <a:noFill/>
          </p:spPr>
          <p:txBody>
            <a:bodyPr wrap="none" rtlCol="0">
              <a:spAutoFit/>
            </a:bodyPr>
            <a:lstStyle/>
            <a:p>
              <a:r>
                <a:rPr lang="en-US" sz="1400" u="sng" dirty="0" smtClean="0"/>
                <a:t>October 19, 1987</a:t>
              </a:r>
            </a:p>
            <a:p>
              <a:r>
                <a:rPr lang="en-US" sz="1400" dirty="0" smtClean="0"/>
                <a:t>Daily Change:  -20.47%</a:t>
              </a:r>
            </a:p>
            <a:p>
              <a:r>
                <a:rPr lang="en-US" sz="1400" dirty="0" smtClean="0"/>
                <a:t>Probability:  2.038 X 10</a:t>
              </a:r>
              <a:r>
                <a:rPr lang="en-US" sz="1400" baseline="30000" dirty="0" smtClean="0"/>
                <a:t>101</a:t>
              </a:r>
            </a:p>
          </p:txBody>
        </p:sp>
      </p:grpSp>
      <p:grpSp>
        <p:nvGrpSpPr>
          <p:cNvPr id="4" name="Group 21"/>
          <p:cNvGrpSpPr/>
          <p:nvPr/>
        </p:nvGrpSpPr>
        <p:grpSpPr>
          <a:xfrm>
            <a:off x="5562600" y="3352800"/>
            <a:ext cx="2209800" cy="762000"/>
            <a:chOff x="5562600" y="3352800"/>
            <a:chExt cx="2209800" cy="762000"/>
          </a:xfrm>
        </p:grpSpPr>
        <p:sp>
          <p:nvSpPr>
            <p:cNvPr id="18" name="Rectangular Callout 17"/>
            <p:cNvSpPr/>
            <p:nvPr/>
          </p:nvSpPr>
          <p:spPr>
            <a:xfrm>
              <a:off x="5562600" y="3352800"/>
              <a:ext cx="2209800" cy="762000"/>
            </a:xfrm>
            <a:prstGeom prst="wedgeRectCallout">
              <a:avLst>
                <a:gd name="adj1" fmla="val -19986"/>
                <a:gd name="adj2" fmla="val 310588"/>
              </a:avLst>
            </a:prstGeom>
            <a:solidFill>
              <a:schemeClr val="bg1"/>
            </a:solidFill>
            <a:ln w="15875">
              <a:solidFill>
                <a:schemeClr val="tx1"/>
              </a:solidFill>
            </a:ln>
            <a:effectLst>
              <a:outerShdw blurRad="50800" dist="152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5562600" y="3352800"/>
              <a:ext cx="2170787" cy="738664"/>
            </a:xfrm>
            <a:prstGeom prst="rect">
              <a:avLst/>
            </a:prstGeom>
            <a:noFill/>
          </p:spPr>
          <p:txBody>
            <a:bodyPr wrap="none" rtlCol="0">
              <a:spAutoFit/>
            </a:bodyPr>
            <a:lstStyle/>
            <a:p>
              <a:r>
                <a:rPr lang="en-US" sz="1400" u="sng" dirty="0" smtClean="0"/>
                <a:t>October 21, 1987</a:t>
              </a:r>
            </a:p>
            <a:p>
              <a:r>
                <a:rPr lang="en-US" sz="1400" dirty="0" smtClean="0"/>
                <a:t>Daily Change:  9.10%</a:t>
              </a:r>
            </a:p>
            <a:p>
              <a:r>
                <a:rPr lang="en-US" sz="1400" dirty="0" smtClean="0"/>
                <a:t>Probability:  1.716 X 10</a:t>
              </a:r>
              <a:r>
                <a:rPr lang="en-US" sz="1400" baseline="30000" dirty="0" smtClean="0"/>
                <a:t>21</a:t>
              </a:r>
            </a:p>
          </p:txBody>
        </p:sp>
      </p:grpSp>
      <p:grpSp>
        <p:nvGrpSpPr>
          <p:cNvPr id="6" name="Group 19"/>
          <p:cNvGrpSpPr/>
          <p:nvPr/>
        </p:nvGrpSpPr>
        <p:grpSpPr>
          <a:xfrm>
            <a:off x="6019800" y="4267200"/>
            <a:ext cx="2238113" cy="762000"/>
            <a:chOff x="6096000" y="3962400"/>
            <a:chExt cx="2238113" cy="762000"/>
          </a:xfrm>
        </p:grpSpPr>
        <p:sp>
          <p:nvSpPr>
            <p:cNvPr id="16" name="Rectangular Callout 15"/>
            <p:cNvSpPr/>
            <p:nvPr/>
          </p:nvSpPr>
          <p:spPr>
            <a:xfrm>
              <a:off x="6096000" y="3962400"/>
              <a:ext cx="2209800" cy="762000"/>
            </a:xfrm>
            <a:prstGeom prst="wedgeRectCallout">
              <a:avLst>
                <a:gd name="adj1" fmla="val -23003"/>
                <a:gd name="adj2" fmla="val 190588"/>
              </a:avLst>
            </a:prstGeom>
            <a:solidFill>
              <a:schemeClr val="bg1"/>
            </a:solidFill>
            <a:ln w="15875">
              <a:solidFill>
                <a:schemeClr val="tx1"/>
              </a:solidFill>
            </a:ln>
            <a:effectLst>
              <a:outerShdw blurRad="50800" dist="152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096000" y="3962400"/>
              <a:ext cx="2238113" cy="738664"/>
            </a:xfrm>
            <a:prstGeom prst="rect">
              <a:avLst/>
            </a:prstGeom>
            <a:noFill/>
          </p:spPr>
          <p:txBody>
            <a:bodyPr wrap="none" rtlCol="0">
              <a:spAutoFit/>
            </a:bodyPr>
            <a:lstStyle/>
            <a:p>
              <a:r>
                <a:rPr lang="en-US" sz="1400" u="sng" dirty="0" smtClean="0"/>
                <a:t>October 13, 2008</a:t>
              </a:r>
            </a:p>
            <a:p>
              <a:r>
                <a:rPr lang="en-US" sz="1400" dirty="0" smtClean="0"/>
                <a:t>Daily Change:  11.58%</a:t>
              </a:r>
            </a:p>
            <a:p>
              <a:r>
                <a:rPr lang="en-US" sz="1400" dirty="0" smtClean="0"/>
                <a:t>Probability:  1.195 X 10</a:t>
              </a:r>
              <a:r>
                <a:rPr lang="en-US" sz="1400" baseline="30000" dirty="0" smtClean="0"/>
                <a:t>33</a:t>
              </a:r>
            </a:p>
          </p:txBody>
        </p:sp>
      </p:grpSp>
    </p:spTree>
    <p:extLst>
      <p:ext uri="{BB962C8B-B14F-4D97-AF65-F5344CB8AC3E}">
        <p14:creationId xmlns:p14="http://schemas.microsoft.com/office/powerpoint/2010/main" val="156269672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strVal val="#ppt_w*0.70"/>
                                          </p:val>
                                        </p:tav>
                                        <p:tav tm="100000">
                                          <p:val>
                                            <p:strVal val="#ppt_w"/>
                                          </p:val>
                                        </p:tav>
                                      </p:tavLst>
                                    </p:anim>
                                    <p:anim calcmode="lin" valueType="num">
                                      <p:cBhvr>
                                        <p:cTn id="16" dur="1000" fill="hold"/>
                                        <p:tgtEl>
                                          <p:spTgt spid="3"/>
                                        </p:tgtEl>
                                        <p:attrNameLst>
                                          <p:attrName>ppt_h</p:attrName>
                                        </p:attrNameLst>
                                      </p:cBhvr>
                                      <p:tavLst>
                                        <p:tav tm="0">
                                          <p:val>
                                            <p:strVal val="#ppt_h"/>
                                          </p:val>
                                        </p:tav>
                                        <p:tav tm="100000">
                                          <p:val>
                                            <p:strVal val="#ppt_h"/>
                                          </p:val>
                                        </p:tav>
                                      </p:tavLst>
                                    </p:anim>
                                    <p:animEffect transition="in" filter="fade">
                                      <p:cBhvr>
                                        <p:cTn id="17" dur="1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1000" fill="hold"/>
                                        <p:tgtEl>
                                          <p:spTgt spid="4"/>
                                        </p:tgtEl>
                                        <p:attrNameLst>
                                          <p:attrName>ppt_w</p:attrName>
                                        </p:attrNameLst>
                                      </p:cBhvr>
                                      <p:tavLst>
                                        <p:tav tm="0">
                                          <p:val>
                                            <p:strVal val="#ppt_w*0.70"/>
                                          </p:val>
                                        </p:tav>
                                        <p:tav tm="100000">
                                          <p:val>
                                            <p:strVal val="#ppt_w"/>
                                          </p:val>
                                        </p:tav>
                                      </p:tavLst>
                                    </p:anim>
                                    <p:anim calcmode="lin" valueType="num">
                                      <p:cBhvr>
                                        <p:cTn id="23" dur="1000" fill="hold"/>
                                        <p:tgtEl>
                                          <p:spTgt spid="4"/>
                                        </p:tgtEl>
                                        <p:attrNameLst>
                                          <p:attrName>ppt_h</p:attrName>
                                        </p:attrNameLst>
                                      </p:cBhvr>
                                      <p:tavLst>
                                        <p:tav tm="0">
                                          <p:val>
                                            <p:strVal val="#ppt_h"/>
                                          </p:val>
                                        </p:tav>
                                        <p:tav tm="100000">
                                          <p:val>
                                            <p:strVal val="#ppt_h"/>
                                          </p:val>
                                        </p:tav>
                                      </p:tavLst>
                                    </p:anim>
                                    <p:animEffect transition="in" filter="fade">
                                      <p:cBhvr>
                                        <p:cTn id="24" dur="1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1000" fill="hold"/>
                                        <p:tgtEl>
                                          <p:spTgt spid="6"/>
                                        </p:tgtEl>
                                        <p:attrNameLst>
                                          <p:attrName>ppt_w</p:attrName>
                                        </p:attrNameLst>
                                      </p:cBhvr>
                                      <p:tavLst>
                                        <p:tav tm="0">
                                          <p:val>
                                            <p:strVal val="#ppt_w*0.70"/>
                                          </p:val>
                                        </p:tav>
                                        <p:tav tm="100000">
                                          <p:val>
                                            <p:strVal val="#ppt_w"/>
                                          </p:val>
                                        </p:tav>
                                      </p:tavLst>
                                    </p:anim>
                                    <p:anim calcmode="lin" valueType="num">
                                      <p:cBhvr>
                                        <p:cTn id="30" dur="1000" fill="hold"/>
                                        <p:tgtEl>
                                          <p:spTgt spid="6"/>
                                        </p:tgtEl>
                                        <p:attrNameLst>
                                          <p:attrName>ppt_h</p:attrName>
                                        </p:attrNameLst>
                                      </p:cBhvr>
                                      <p:tavLst>
                                        <p:tav tm="0">
                                          <p:val>
                                            <p:strVal val="#ppt_h"/>
                                          </p:val>
                                        </p:tav>
                                        <p:tav tm="100000">
                                          <p:val>
                                            <p:strVal val="#ppt_h"/>
                                          </p:val>
                                        </p:tav>
                                      </p:tavLst>
                                    </p:anim>
                                    <p:animEffect transition="in" filter="fade">
                                      <p:cBhvr>
                                        <p:cTn id="3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819400" y="381000"/>
          <a:ext cx="5867400" cy="6223333"/>
        </p:xfrm>
        <a:graphic>
          <a:graphicData uri="http://schemas.openxmlformats.org/drawingml/2006/table">
            <a:tbl>
              <a:tblPr/>
              <a:tblGrid>
                <a:gridCol w="1173480"/>
                <a:gridCol w="1173480"/>
                <a:gridCol w="1173480"/>
                <a:gridCol w="1173480"/>
                <a:gridCol w="1173480"/>
              </a:tblGrid>
              <a:tr h="207950">
                <a:tc>
                  <a:txBody>
                    <a:bodyPr/>
                    <a:lstStyle/>
                    <a:p>
                      <a:pPr algn="r" fontAlgn="b"/>
                      <a:r>
                        <a:rPr lang="en-US" sz="1200" b="1" i="0" u="none" strike="noStrike" dirty="0">
                          <a:solidFill>
                            <a:srgbClr val="000000"/>
                          </a:solidFill>
                          <a:latin typeface="Arial"/>
                        </a:rPr>
                        <a:t>Mean:</a:t>
                      </a:r>
                    </a:p>
                  </a:txBody>
                  <a:tcPr marL="0" marR="0" marT="0" marB="0" anchor="b">
                    <a:lnL>
                      <a:noFill/>
                    </a:lnL>
                    <a:lnR>
                      <a:noFill/>
                    </a:lnR>
                    <a:lnT>
                      <a:noFill/>
                    </a:lnT>
                    <a:lnB>
                      <a:noFill/>
                    </a:lnB>
                  </a:tcPr>
                </a:tc>
                <a:tc>
                  <a:txBody>
                    <a:bodyPr/>
                    <a:lstStyle/>
                    <a:p>
                      <a:pPr algn="r" fontAlgn="b"/>
                      <a:r>
                        <a:rPr lang="en-US" sz="1200" b="1" i="0" u="none" strike="noStrike">
                          <a:solidFill>
                            <a:srgbClr val="000000"/>
                          </a:solidFill>
                          <a:latin typeface="Arial"/>
                        </a:rPr>
                        <a:t>0.0323%</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0" marR="0" marT="0" marB="0" anchor="b">
                    <a:lnL>
                      <a:noFill/>
                    </a:lnL>
                    <a:lnR>
                      <a:noFill/>
                    </a:lnR>
                    <a:lnT>
                      <a:noFill/>
                    </a:lnT>
                    <a:lnB>
                      <a:noFill/>
                    </a:lnB>
                  </a:tcPr>
                </a:tc>
              </a:tr>
              <a:tr h="207950">
                <a:tc>
                  <a:txBody>
                    <a:bodyPr/>
                    <a:lstStyle/>
                    <a:p>
                      <a:pPr algn="r" fontAlgn="b"/>
                      <a:r>
                        <a:rPr lang="en-US" sz="1200" b="1" i="0" u="none" strike="noStrike">
                          <a:solidFill>
                            <a:srgbClr val="000000"/>
                          </a:solidFill>
                          <a:latin typeface="Arial"/>
                        </a:rPr>
                        <a:t>Std. Dev.:</a:t>
                      </a:r>
                    </a:p>
                  </a:txBody>
                  <a:tcPr marL="0" marR="0" marT="0" marB="0" anchor="b">
                    <a:lnL>
                      <a:noFill/>
                    </a:lnL>
                    <a:lnR>
                      <a:noFill/>
                    </a:lnR>
                    <a:lnT>
                      <a:noFill/>
                    </a:lnT>
                    <a:lnB>
                      <a:noFill/>
                    </a:lnB>
                  </a:tcPr>
                </a:tc>
                <a:tc>
                  <a:txBody>
                    <a:bodyPr/>
                    <a:lstStyle/>
                    <a:p>
                      <a:pPr algn="r" fontAlgn="b"/>
                      <a:r>
                        <a:rPr lang="en-US" sz="1200" b="1" i="0" u="none" strike="noStrike" dirty="0">
                          <a:solidFill>
                            <a:srgbClr val="000000"/>
                          </a:solidFill>
                          <a:latin typeface="Arial"/>
                        </a:rPr>
                        <a:t>0.9653%</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0" marR="0" marT="0" marB="0" anchor="b">
                    <a:lnL>
                      <a:noFill/>
                    </a:lnL>
                    <a:lnR>
                      <a:noFill/>
                    </a:lnR>
                    <a:lnT>
                      <a:noFill/>
                    </a:lnT>
                    <a:lnB>
                      <a:noFill/>
                    </a:lnB>
                  </a:tcPr>
                </a:tc>
              </a:tr>
              <a:tr h="217853">
                <a:tc>
                  <a:txBody>
                    <a:bodyPr/>
                    <a:lstStyle/>
                    <a:p>
                      <a:pPr algn="l" fontAlgn="b"/>
                      <a:endParaRPr lang="en-US" sz="1200" b="0" i="0" u="none" strike="noStrike">
                        <a:solidFill>
                          <a:srgbClr val="000000"/>
                        </a:solidFill>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r>
              <a:tr h="207950">
                <a:tc>
                  <a:txBody>
                    <a:bodyPr/>
                    <a:lstStyle/>
                    <a:p>
                      <a:pPr algn="l" fontAlgn="b"/>
                      <a:r>
                        <a:rPr lang="en-US" sz="1200" b="0" i="0" u="none" strike="noStrike">
                          <a:solidFill>
                            <a:srgbClr val="000000"/>
                          </a:solidFill>
                          <a:latin typeface="Calibri"/>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gn="l" fontAlgn="b"/>
                      <a:r>
                        <a:rPr lang="en-US" sz="1200" b="1" i="0" u="none" strike="noStrike" dirty="0">
                          <a:solidFill>
                            <a:srgbClr val="000000"/>
                          </a:solidFill>
                          <a:latin typeface="Arial"/>
                        </a:rPr>
                        <a:t>                      Range</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r>
                        <a:rPr lang="en-US" sz="1200" b="0" i="0" u="none" strike="noStrike">
                          <a:solidFill>
                            <a:srgbClr val="000000"/>
                          </a:solidFill>
                          <a:latin typeface="Calibri"/>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a:solidFill>
                            <a:srgbClr val="000000"/>
                          </a:solidFill>
                          <a:latin typeface="Calibri"/>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r>
              <a:tr h="207950">
                <a:tc>
                  <a:txBody>
                    <a:bodyPr/>
                    <a:lstStyle/>
                    <a:p>
                      <a:pPr algn="ctr" fontAlgn="b"/>
                      <a:r>
                        <a:rPr lang="en-US" sz="1200" b="1" i="0" u="none" strike="noStrike">
                          <a:solidFill>
                            <a:srgbClr val="000000"/>
                          </a:solidFill>
                          <a:latin typeface="Calibri"/>
                        </a:rPr>
                        <a:t>+/- </a:t>
                      </a:r>
                      <a:r>
                        <a:rPr lang="en-US" sz="1200" b="1" i="1" u="none" strike="noStrike">
                          <a:solidFill>
                            <a:srgbClr val="000000"/>
                          </a:solidFill>
                          <a:latin typeface="Symbol"/>
                        </a:rPr>
                        <a:t>s</a:t>
                      </a:r>
                      <a:endParaRPr lang="en-US" sz="1200" b="1"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latin typeface="Calibri"/>
                        </a:rPr>
                        <a:t>Low</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latin typeface="Calibri"/>
                        </a:rPr>
                        <a:t>High</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latin typeface="Calibri"/>
                        </a:rPr>
                        <a:t>Probailbity</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latin typeface="Calibri"/>
                        </a:rPr>
                        <a:t>1-Probability</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207950">
                <a:tc>
                  <a:txBody>
                    <a:bodyPr/>
                    <a:lstStyle/>
                    <a:p>
                      <a:pPr algn="ctr" fontAlgn="b"/>
                      <a:r>
                        <a:rPr lang="en-US" sz="1200" b="0" i="0" u="none" strike="noStrike">
                          <a:solidFill>
                            <a:srgbClr val="000000"/>
                          </a:solidFill>
                          <a:latin typeface="Arial"/>
                        </a:rPr>
                        <a:t>1</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solidFill>
                            <a:srgbClr val="000000"/>
                          </a:solidFill>
                          <a:latin typeface="Arial"/>
                        </a:rPr>
                        <a:t>-0.9329%</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latin typeface="Arial"/>
                        </a:rPr>
                        <a:t>0.9976%</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ctr"/>
                      <a:r>
                        <a:rPr lang="en-US" sz="1200" b="0" i="0" u="none" strike="noStrike">
                          <a:solidFill>
                            <a:srgbClr val="000000"/>
                          </a:solidFill>
                          <a:latin typeface="Arial"/>
                        </a:rPr>
                        <a:t>68.2689492%</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solidFill>
                            <a:srgbClr val="000000"/>
                          </a:solidFill>
                          <a:latin typeface="Arial"/>
                        </a:rPr>
                        <a:t>31.7310508%</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207950">
                <a:tc>
                  <a:txBody>
                    <a:bodyPr/>
                    <a:lstStyle/>
                    <a:p>
                      <a:pPr algn="ctr" fontAlgn="b"/>
                      <a:r>
                        <a:rPr lang="en-US" sz="1200" b="0" i="0" u="none" strike="noStrike">
                          <a:solidFill>
                            <a:srgbClr val="000000"/>
                          </a:solidFill>
                          <a:latin typeface="Arial"/>
                        </a:rPr>
                        <a:t>2</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-1.8982%</a:t>
                      </a:r>
                    </a:p>
                  </a:txBody>
                  <a:tcPr marL="0" marR="0" marT="0" marB="0" anchor="b">
                    <a:lnL>
                      <a:noFill/>
                    </a:lnL>
                    <a:lnR>
                      <a:noFill/>
                    </a:lnR>
                    <a:lnT>
                      <a:noFill/>
                    </a:lnT>
                    <a:lnB>
                      <a:noFill/>
                    </a:lnB>
                  </a:tcPr>
                </a:tc>
                <a:tc>
                  <a:txBody>
                    <a:bodyPr/>
                    <a:lstStyle/>
                    <a:p>
                      <a:pPr algn="ctr" fontAlgn="b"/>
                      <a:r>
                        <a:rPr lang="en-US" sz="1200" b="0" i="0" u="none" strike="noStrike" dirty="0">
                          <a:solidFill>
                            <a:srgbClr val="000000"/>
                          </a:solidFill>
                          <a:latin typeface="Arial"/>
                        </a:rPr>
                        <a:t>1.9629%</a:t>
                      </a:r>
                    </a:p>
                  </a:txBody>
                  <a:tcPr marL="0" marR="0" marT="0" marB="0" anchor="b">
                    <a:lnL>
                      <a:noFill/>
                    </a:lnL>
                    <a:lnR>
                      <a:noFill/>
                    </a:lnR>
                    <a:lnT>
                      <a:noFill/>
                    </a:lnT>
                    <a:lnB>
                      <a:noFill/>
                    </a:lnB>
                  </a:tcPr>
                </a:tc>
                <a:tc>
                  <a:txBody>
                    <a:bodyPr/>
                    <a:lstStyle/>
                    <a:p>
                      <a:pPr algn="ctr" rtl="0" fontAlgn="ctr"/>
                      <a:r>
                        <a:rPr lang="en-US" sz="1200" b="0" i="0" u="none" strike="noStrike">
                          <a:solidFill>
                            <a:srgbClr val="000000"/>
                          </a:solidFill>
                          <a:latin typeface="Arial"/>
                        </a:rPr>
                        <a:t>95.4499736%</a:t>
                      </a:r>
                    </a:p>
                  </a:txBody>
                  <a:tcPr marL="0" marR="0" marT="0" marB="0" anchor="ctr">
                    <a:lnL>
                      <a:noFill/>
                    </a:lnL>
                    <a:lnR>
                      <a:noFill/>
                    </a:lnR>
                    <a:lnT>
                      <a:noFill/>
                    </a:lnT>
                    <a:lnB>
                      <a:noFill/>
                    </a:lnB>
                  </a:tcPr>
                </a:tc>
                <a:tc>
                  <a:txBody>
                    <a:bodyPr/>
                    <a:lstStyle/>
                    <a:p>
                      <a:pPr algn="ctr" fontAlgn="b"/>
                      <a:r>
                        <a:rPr lang="en-US" sz="1200" b="0" i="0" u="none" strike="noStrike">
                          <a:solidFill>
                            <a:srgbClr val="000000"/>
                          </a:solidFill>
                          <a:latin typeface="Arial"/>
                        </a:rPr>
                        <a:t>4.5500264%</a:t>
                      </a:r>
                    </a:p>
                  </a:txBody>
                  <a:tcPr marL="0" marR="0" marT="0" marB="0" anchor="b">
                    <a:lnL>
                      <a:noFill/>
                    </a:lnL>
                    <a:lnR>
                      <a:noFill/>
                    </a:lnR>
                    <a:lnT>
                      <a:noFill/>
                    </a:lnT>
                    <a:lnB>
                      <a:noFill/>
                    </a:lnB>
                  </a:tcPr>
                </a:tc>
              </a:tr>
              <a:tr h="207950">
                <a:tc>
                  <a:txBody>
                    <a:bodyPr/>
                    <a:lstStyle/>
                    <a:p>
                      <a:pPr algn="ctr" fontAlgn="b"/>
                      <a:r>
                        <a:rPr lang="en-US" sz="1200" b="0" i="0" u="none" strike="noStrike">
                          <a:solidFill>
                            <a:srgbClr val="000000"/>
                          </a:solidFill>
                          <a:latin typeface="Arial"/>
                        </a:rPr>
                        <a:t>3</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-2.8634%</a:t>
                      </a:r>
                    </a:p>
                  </a:txBody>
                  <a:tcPr marL="0" marR="0" marT="0" marB="0" anchor="b">
                    <a:lnL>
                      <a:noFill/>
                    </a:lnL>
                    <a:lnR>
                      <a:noFill/>
                    </a:lnR>
                    <a:lnT>
                      <a:noFill/>
                    </a:lnT>
                    <a:lnB>
                      <a:noFill/>
                    </a:lnB>
                  </a:tcPr>
                </a:tc>
                <a:tc>
                  <a:txBody>
                    <a:bodyPr/>
                    <a:lstStyle/>
                    <a:p>
                      <a:pPr algn="ctr" fontAlgn="b"/>
                      <a:r>
                        <a:rPr lang="en-US" sz="1200" b="0" i="0" u="none" strike="noStrike" dirty="0">
                          <a:solidFill>
                            <a:srgbClr val="000000"/>
                          </a:solidFill>
                          <a:latin typeface="Arial"/>
                        </a:rPr>
                        <a:t>2.9281%</a:t>
                      </a:r>
                    </a:p>
                  </a:txBody>
                  <a:tcPr marL="0" marR="0" marT="0" marB="0" anchor="b">
                    <a:lnL>
                      <a:noFill/>
                    </a:lnL>
                    <a:lnR>
                      <a:noFill/>
                    </a:lnR>
                    <a:lnT>
                      <a:noFill/>
                    </a:lnT>
                    <a:lnB>
                      <a:noFill/>
                    </a:lnB>
                  </a:tcPr>
                </a:tc>
                <a:tc>
                  <a:txBody>
                    <a:bodyPr/>
                    <a:lstStyle/>
                    <a:p>
                      <a:pPr algn="ctr" rtl="0" fontAlgn="ctr"/>
                      <a:r>
                        <a:rPr lang="en-US" sz="1200" b="0" i="0" u="none" strike="noStrike">
                          <a:solidFill>
                            <a:srgbClr val="000000"/>
                          </a:solidFill>
                          <a:latin typeface="Arial"/>
                        </a:rPr>
                        <a:t>99.9487524%</a:t>
                      </a:r>
                    </a:p>
                  </a:txBody>
                  <a:tcPr marL="0" marR="0" marT="0" marB="0" anchor="ctr">
                    <a:lnL>
                      <a:noFill/>
                    </a:lnL>
                    <a:lnR>
                      <a:noFill/>
                    </a:lnR>
                    <a:lnT>
                      <a:noFill/>
                    </a:lnT>
                    <a:lnB>
                      <a:noFill/>
                    </a:lnB>
                  </a:tcPr>
                </a:tc>
                <a:tc>
                  <a:txBody>
                    <a:bodyPr/>
                    <a:lstStyle/>
                    <a:p>
                      <a:pPr algn="ctr" fontAlgn="b"/>
                      <a:r>
                        <a:rPr lang="en-US" sz="1200" b="0" i="0" u="none" strike="noStrike">
                          <a:solidFill>
                            <a:srgbClr val="000000"/>
                          </a:solidFill>
                          <a:latin typeface="Arial"/>
                        </a:rPr>
                        <a:t>0.0512476%</a:t>
                      </a:r>
                    </a:p>
                  </a:txBody>
                  <a:tcPr marL="0" marR="0" marT="0" marB="0" anchor="b">
                    <a:lnL>
                      <a:noFill/>
                    </a:lnL>
                    <a:lnR>
                      <a:noFill/>
                    </a:lnR>
                    <a:lnT>
                      <a:noFill/>
                    </a:lnT>
                    <a:lnB>
                      <a:noFill/>
                    </a:lnB>
                  </a:tcPr>
                </a:tc>
              </a:tr>
              <a:tr h="207950">
                <a:tc>
                  <a:txBody>
                    <a:bodyPr/>
                    <a:lstStyle/>
                    <a:p>
                      <a:pPr algn="ctr" fontAlgn="b"/>
                      <a:r>
                        <a:rPr lang="en-US" sz="1200" b="0" i="0" u="none" strike="noStrike">
                          <a:solidFill>
                            <a:srgbClr val="000000"/>
                          </a:solidFill>
                          <a:latin typeface="Arial"/>
                        </a:rPr>
                        <a:t>4</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-3.8287%</a:t>
                      </a:r>
                    </a:p>
                  </a:txBody>
                  <a:tcPr marL="0" marR="0" marT="0" marB="0" anchor="b">
                    <a:lnL>
                      <a:noFill/>
                    </a:lnL>
                    <a:lnR>
                      <a:noFill/>
                    </a:lnR>
                    <a:lnT>
                      <a:noFill/>
                    </a:lnT>
                    <a:lnB>
                      <a:noFill/>
                    </a:lnB>
                  </a:tcPr>
                </a:tc>
                <a:tc>
                  <a:txBody>
                    <a:bodyPr/>
                    <a:lstStyle/>
                    <a:p>
                      <a:pPr algn="ctr" fontAlgn="b"/>
                      <a:r>
                        <a:rPr lang="en-US" sz="1200" b="0" i="0" u="none" strike="noStrike" dirty="0">
                          <a:solidFill>
                            <a:srgbClr val="000000"/>
                          </a:solidFill>
                          <a:latin typeface="Arial"/>
                        </a:rPr>
                        <a:t>3.8934%</a:t>
                      </a:r>
                    </a:p>
                  </a:txBody>
                  <a:tcPr marL="0" marR="0" marT="0" marB="0" anchor="b">
                    <a:lnL>
                      <a:noFill/>
                    </a:lnL>
                    <a:lnR>
                      <a:noFill/>
                    </a:lnR>
                    <a:lnT>
                      <a:noFill/>
                    </a:lnT>
                    <a:lnB>
                      <a:noFill/>
                    </a:lnB>
                  </a:tcPr>
                </a:tc>
                <a:tc>
                  <a:txBody>
                    <a:bodyPr/>
                    <a:lstStyle/>
                    <a:p>
                      <a:pPr algn="ctr" rtl="0" fontAlgn="ctr"/>
                      <a:r>
                        <a:rPr lang="en-US" sz="1200" b="0" i="0" u="none" strike="noStrike">
                          <a:solidFill>
                            <a:srgbClr val="000000"/>
                          </a:solidFill>
                          <a:latin typeface="Arial"/>
                        </a:rPr>
                        <a:t>99.9936658%</a:t>
                      </a:r>
                    </a:p>
                  </a:txBody>
                  <a:tcPr marL="0" marR="0" marT="0" marB="0" anchor="ctr">
                    <a:lnL>
                      <a:noFill/>
                    </a:lnL>
                    <a:lnR>
                      <a:noFill/>
                    </a:lnR>
                    <a:lnT>
                      <a:noFill/>
                    </a:lnT>
                    <a:lnB>
                      <a:noFill/>
                    </a:lnB>
                  </a:tcPr>
                </a:tc>
                <a:tc>
                  <a:txBody>
                    <a:bodyPr/>
                    <a:lstStyle/>
                    <a:p>
                      <a:pPr algn="ctr" fontAlgn="b"/>
                      <a:r>
                        <a:rPr lang="en-US" sz="1200" b="0" i="0" u="none" strike="noStrike">
                          <a:solidFill>
                            <a:srgbClr val="000000"/>
                          </a:solidFill>
                          <a:latin typeface="Arial"/>
                        </a:rPr>
                        <a:t>0.0063342%</a:t>
                      </a:r>
                    </a:p>
                  </a:txBody>
                  <a:tcPr marL="0" marR="0" marT="0" marB="0" anchor="b">
                    <a:lnL>
                      <a:noFill/>
                    </a:lnL>
                    <a:lnR>
                      <a:noFill/>
                    </a:lnR>
                    <a:lnT>
                      <a:noFill/>
                    </a:lnT>
                    <a:lnB>
                      <a:noFill/>
                    </a:lnB>
                  </a:tcPr>
                </a:tc>
              </a:tr>
              <a:tr h="207950">
                <a:tc>
                  <a:txBody>
                    <a:bodyPr/>
                    <a:lstStyle/>
                    <a:p>
                      <a:pPr algn="ctr" fontAlgn="b"/>
                      <a:r>
                        <a:rPr lang="en-US" sz="1200" b="0" i="0" u="none" strike="noStrike">
                          <a:solidFill>
                            <a:srgbClr val="000000"/>
                          </a:solidFill>
                          <a:latin typeface="Arial"/>
                        </a:rPr>
                        <a:t>5</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-4.7939%</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4.8586%</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99.9999427%</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0.0000573%</a:t>
                      </a:r>
                    </a:p>
                  </a:txBody>
                  <a:tcPr marL="0" marR="0" marT="0" marB="0" anchor="b">
                    <a:lnL>
                      <a:noFill/>
                    </a:lnL>
                    <a:lnR>
                      <a:noFill/>
                    </a:lnR>
                    <a:lnT>
                      <a:noFill/>
                    </a:lnT>
                    <a:lnB>
                      <a:noFill/>
                    </a:lnB>
                  </a:tcPr>
                </a:tc>
              </a:tr>
              <a:tr h="207950">
                <a:tc>
                  <a:txBody>
                    <a:bodyPr/>
                    <a:lstStyle/>
                    <a:p>
                      <a:pPr algn="ctr" fontAlgn="b"/>
                      <a:r>
                        <a:rPr lang="en-US" sz="1200" b="0" i="0" u="none" strike="noStrike">
                          <a:solidFill>
                            <a:srgbClr val="000000"/>
                          </a:solidFill>
                          <a:latin typeface="Arial"/>
                        </a:rPr>
                        <a:t>6</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-5.7592%</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5.8239%</a:t>
                      </a:r>
                    </a:p>
                  </a:txBody>
                  <a:tcPr marL="0" marR="0" marT="0" marB="0" anchor="b">
                    <a:lnL>
                      <a:noFill/>
                    </a:lnL>
                    <a:lnR>
                      <a:noFill/>
                    </a:lnR>
                    <a:lnT>
                      <a:noFill/>
                    </a:lnT>
                    <a:lnB>
                      <a:noFill/>
                    </a:lnB>
                  </a:tcPr>
                </a:tc>
                <a:tc>
                  <a:txBody>
                    <a:bodyPr/>
                    <a:lstStyle/>
                    <a:p>
                      <a:pPr algn="ctr" rtl="0" fontAlgn="ctr"/>
                      <a:r>
                        <a:rPr lang="en-US" sz="1200" b="0" i="0" u="none" strike="noStrike">
                          <a:solidFill>
                            <a:srgbClr val="000000"/>
                          </a:solidFill>
                          <a:latin typeface="Arial"/>
                        </a:rPr>
                        <a:t>99.9999998%</a:t>
                      </a:r>
                    </a:p>
                  </a:txBody>
                  <a:tcPr marL="0" marR="0" marT="0" marB="0" anchor="ctr">
                    <a:lnL>
                      <a:noFill/>
                    </a:lnL>
                    <a:lnR>
                      <a:noFill/>
                    </a:lnR>
                    <a:lnT>
                      <a:noFill/>
                    </a:lnT>
                    <a:lnB>
                      <a:noFill/>
                    </a:lnB>
                  </a:tcPr>
                </a:tc>
                <a:tc>
                  <a:txBody>
                    <a:bodyPr/>
                    <a:lstStyle/>
                    <a:p>
                      <a:pPr algn="ctr" fontAlgn="b"/>
                      <a:r>
                        <a:rPr lang="en-US" sz="1200" b="0" i="0" u="none" strike="noStrike">
                          <a:solidFill>
                            <a:srgbClr val="000000"/>
                          </a:solidFill>
                          <a:latin typeface="Arial"/>
                        </a:rPr>
                        <a:t>0.0000002%</a:t>
                      </a:r>
                    </a:p>
                  </a:txBody>
                  <a:tcPr marL="0" marR="0" marT="0" marB="0" anchor="b">
                    <a:lnL>
                      <a:noFill/>
                    </a:lnL>
                    <a:lnR>
                      <a:noFill/>
                    </a:lnR>
                    <a:lnT>
                      <a:noFill/>
                    </a:lnT>
                    <a:lnB>
                      <a:noFill/>
                    </a:lnB>
                  </a:tcPr>
                </a:tc>
              </a:tr>
              <a:tr h="207950">
                <a:tc>
                  <a:txBody>
                    <a:bodyPr/>
                    <a:lstStyle/>
                    <a:p>
                      <a:pPr algn="ctr" fontAlgn="b"/>
                      <a:r>
                        <a:rPr lang="en-US" sz="1200" b="0" i="0" u="none" strike="noStrike">
                          <a:solidFill>
                            <a:srgbClr val="000000"/>
                          </a:solidFill>
                          <a:latin typeface="Arial"/>
                        </a:rPr>
                        <a:t>7</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-6.7244%</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6.7891%</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latin typeface="Arial"/>
                      </a:endParaRPr>
                    </a:p>
                  </a:txBody>
                  <a:tcPr marL="0" marR="0" marT="0" marB="0" anchor="b">
                    <a:lnL>
                      <a:noFill/>
                    </a:lnL>
                    <a:lnR>
                      <a:noFill/>
                    </a:lnR>
                    <a:lnT>
                      <a:noFill/>
                    </a:lnT>
                    <a:lnB>
                      <a:noFill/>
                    </a:lnB>
                  </a:tcPr>
                </a:tc>
              </a:tr>
              <a:tr h="207950">
                <a:tc>
                  <a:txBody>
                    <a:bodyPr/>
                    <a:lstStyle/>
                    <a:p>
                      <a:pPr algn="ctr" fontAlgn="b"/>
                      <a:r>
                        <a:rPr lang="en-US" sz="1200" b="0" i="0" u="none" strike="noStrike">
                          <a:solidFill>
                            <a:srgbClr val="000000"/>
                          </a:solidFill>
                          <a:latin typeface="Arial"/>
                        </a:rPr>
                        <a:t>8</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-7.6897%</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7.7544%</a:t>
                      </a:r>
                    </a:p>
                  </a:txBody>
                  <a:tcPr marL="0" marR="0" marT="0" marB="0" anchor="b">
                    <a:lnL>
                      <a:noFill/>
                    </a:lnL>
                    <a:lnR>
                      <a:noFill/>
                    </a:lnR>
                    <a:lnT>
                      <a:noFill/>
                    </a:lnT>
                    <a:lnB>
                      <a:noFill/>
                    </a:lnB>
                  </a:tcPr>
                </a:tc>
                <a:tc>
                  <a:txBody>
                    <a:bodyPr/>
                    <a:lstStyle/>
                    <a:p>
                      <a:pPr algn="l" fontAlgn="b"/>
                      <a:endParaRPr lang="en-US" sz="1200" b="0" i="0" u="none" strike="noStrike" dirty="0">
                        <a:solidFill>
                          <a:srgbClr val="000000"/>
                        </a:solidFill>
                        <a:latin typeface="Arial"/>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latin typeface="Arial"/>
                      </a:endParaRPr>
                    </a:p>
                  </a:txBody>
                  <a:tcPr marL="0" marR="0" marT="0" marB="0" anchor="b">
                    <a:lnL>
                      <a:noFill/>
                    </a:lnL>
                    <a:lnR>
                      <a:noFill/>
                    </a:lnR>
                    <a:lnT>
                      <a:noFill/>
                    </a:lnT>
                    <a:lnB>
                      <a:noFill/>
                    </a:lnB>
                  </a:tcPr>
                </a:tc>
              </a:tr>
              <a:tr h="207950">
                <a:tc>
                  <a:txBody>
                    <a:bodyPr/>
                    <a:lstStyle/>
                    <a:p>
                      <a:pPr algn="ctr" fontAlgn="b"/>
                      <a:r>
                        <a:rPr lang="en-US" sz="1200" b="0" i="0" u="none" strike="noStrike">
                          <a:solidFill>
                            <a:srgbClr val="000000"/>
                          </a:solidFill>
                          <a:latin typeface="Arial"/>
                        </a:rPr>
                        <a:t>9</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-8.6550%</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8.7196%</a:t>
                      </a:r>
                    </a:p>
                  </a:txBody>
                  <a:tcPr marL="0" marR="0" marT="0" marB="0" anchor="b">
                    <a:lnL>
                      <a:noFill/>
                    </a:lnL>
                    <a:lnR>
                      <a:noFill/>
                    </a:lnR>
                    <a:lnT>
                      <a:noFill/>
                    </a:lnT>
                    <a:lnB>
                      <a:noFill/>
                    </a:lnB>
                  </a:tcPr>
                </a:tc>
                <a:tc>
                  <a:txBody>
                    <a:bodyPr/>
                    <a:lstStyle/>
                    <a:p>
                      <a:pPr algn="l" fontAlgn="b"/>
                      <a:endParaRPr lang="en-US" sz="1200" b="0" i="0" u="none" strike="noStrike" dirty="0">
                        <a:solidFill>
                          <a:srgbClr val="000000"/>
                        </a:solidFill>
                        <a:latin typeface="Arial"/>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latin typeface="Arial"/>
                      </a:endParaRPr>
                    </a:p>
                  </a:txBody>
                  <a:tcPr marL="0" marR="0" marT="0" marB="0" anchor="b">
                    <a:lnL>
                      <a:noFill/>
                    </a:lnL>
                    <a:lnR>
                      <a:noFill/>
                    </a:lnR>
                    <a:lnT>
                      <a:noFill/>
                    </a:lnT>
                    <a:lnB>
                      <a:noFill/>
                    </a:lnB>
                  </a:tcPr>
                </a:tc>
              </a:tr>
              <a:tr h="207950">
                <a:tc>
                  <a:txBody>
                    <a:bodyPr/>
                    <a:lstStyle/>
                    <a:p>
                      <a:pPr algn="ctr" fontAlgn="b"/>
                      <a:r>
                        <a:rPr lang="en-US" sz="1200" b="0" i="0" u="none" strike="noStrike">
                          <a:solidFill>
                            <a:srgbClr val="000000"/>
                          </a:solidFill>
                          <a:latin typeface="Arial"/>
                        </a:rPr>
                        <a:t>10</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-9.6202%</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9.6849%</a:t>
                      </a:r>
                    </a:p>
                  </a:txBody>
                  <a:tcPr marL="0" marR="0" marT="0" marB="0" anchor="b">
                    <a:lnL>
                      <a:noFill/>
                    </a:lnL>
                    <a:lnR>
                      <a:noFill/>
                    </a:lnR>
                    <a:lnT>
                      <a:noFill/>
                    </a:lnT>
                    <a:lnB>
                      <a:noFill/>
                    </a:lnB>
                  </a:tcPr>
                </a:tc>
                <a:tc>
                  <a:txBody>
                    <a:bodyPr/>
                    <a:lstStyle/>
                    <a:p>
                      <a:pPr algn="l" fontAlgn="b"/>
                      <a:endParaRPr lang="en-US" sz="1200" b="0" i="0" u="none" strike="noStrike" dirty="0">
                        <a:solidFill>
                          <a:srgbClr val="000000"/>
                        </a:solidFill>
                        <a:latin typeface="Arial"/>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latin typeface="Arial"/>
                      </a:endParaRPr>
                    </a:p>
                  </a:txBody>
                  <a:tcPr marL="0" marR="0" marT="0" marB="0" anchor="b">
                    <a:lnL>
                      <a:noFill/>
                    </a:lnL>
                    <a:lnR>
                      <a:noFill/>
                    </a:lnR>
                    <a:lnT>
                      <a:noFill/>
                    </a:lnT>
                    <a:lnB>
                      <a:noFill/>
                    </a:lnB>
                  </a:tcPr>
                </a:tc>
              </a:tr>
              <a:tr h="207950">
                <a:tc>
                  <a:txBody>
                    <a:bodyPr/>
                    <a:lstStyle/>
                    <a:p>
                      <a:pPr algn="ctr" fontAlgn="b"/>
                      <a:r>
                        <a:rPr lang="en-US" sz="1200" b="0" i="0" u="none" strike="noStrike">
                          <a:solidFill>
                            <a:srgbClr val="000000"/>
                          </a:solidFill>
                          <a:latin typeface="Arial"/>
                        </a:rPr>
                        <a:t>11</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-10.5855%</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10.6501%</a:t>
                      </a:r>
                    </a:p>
                  </a:txBody>
                  <a:tcPr marL="0" marR="0" marT="0" marB="0" anchor="b">
                    <a:lnL>
                      <a:noFill/>
                    </a:lnL>
                    <a:lnR>
                      <a:noFill/>
                    </a:lnR>
                    <a:lnT>
                      <a:noFill/>
                    </a:lnT>
                    <a:lnB>
                      <a:noFill/>
                    </a:lnB>
                  </a:tcPr>
                </a:tc>
                <a:tc>
                  <a:txBody>
                    <a:bodyPr/>
                    <a:lstStyle/>
                    <a:p>
                      <a:pPr algn="l" fontAlgn="b"/>
                      <a:endParaRPr lang="en-US" sz="1200" b="0" i="0" u="none" strike="noStrike" dirty="0">
                        <a:solidFill>
                          <a:srgbClr val="000000"/>
                        </a:solidFill>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solidFill>
                          <a:srgbClr val="000000"/>
                        </a:solidFill>
                        <a:latin typeface="Arial"/>
                      </a:endParaRPr>
                    </a:p>
                  </a:txBody>
                  <a:tcPr marL="0" marR="0" marT="0" marB="0" anchor="b">
                    <a:lnL>
                      <a:noFill/>
                    </a:lnL>
                    <a:lnR>
                      <a:noFill/>
                    </a:lnR>
                    <a:lnT>
                      <a:noFill/>
                    </a:lnT>
                    <a:lnB>
                      <a:noFill/>
                    </a:lnB>
                  </a:tcPr>
                </a:tc>
              </a:tr>
              <a:tr h="207950">
                <a:tc>
                  <a:txBody>
                    <a:bodyPr/>
                    <a:lstStyle/>
                    <a:p>
                      <a:pPr algn="ctr" fontAlgn="b"/>
                      <a:r>
                        <a:rPr lang="en-US" sz="1200" b="0" i="0" u="none" strike="noStrike">
                          <a:solidFill>
                            <a:srgbClr val="000000"/>
                          </a:solidFill>
                          <a:latin typeface="Arial"/>
                        </a:rPr>
                        <a:t>12</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-11.5507%</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11.6154%</a:t>
                      </a:r>
                    </a:p>
                  </a:txBody>
                  <a:tcPr marL="0" marR="0" marT="0" marB="0" anchor="b">
                    <a:lnL>
                      <a:noFill/>
                    </a:lnL>
                    <a:lnR>
                      <a:noFill/>
                    </a:lnR>
                    <a:lnT>
                      <a:noFill/>
                    </a:lnT>
                    <a:lnB>
                      <a:noFill/>
                    </a:lnB>
                  </a:tcPr>
                </a:tc>
                <a:tc>
                  <a:txBody>
                    <a:bodyPr/>
                    <a:lstStyle/>
                    <a:p>
                      <a:pPr algn="l" fontAlgn="b"/>
                      <a:endParaRPr lang="en-US" sz="1200" b="0" i="0" u="none" strike="noStrike" dirty="0">
                        <a:solidFill>
                          <a:srgbClr val="000000"/>
                        </a:solidFill>
                        <a:latin typeface="Arial"/>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latin typeface="Arial"/>
                      </a:endParaRPr>
                    </a:p>
                  </a:txBody>
                  <a:tcPr marL="0" marR="0" marT="0" marB="0" anchor="b">
                    <a:lnL>
                      <a:noFill/>
                    </a:lnL>
                    <a:lnR>
                      <a:noFill/>
                    </a:lnR>
                    <a:lnT>
                      <a:noFill/>
                    </a:lnT>
                    <a:lnB>
                      <a:noFill/>
                    </a:lnB>
                  </a:tcPr>
                </a:tc>
              </a:tr>
              <a:tr h="207950">
                <a:tc>
                  <a:txBody>
                    <a:bodyPr/>
                    <a:lstStyle/>
                    <a:p>
                      <a:pPr algn="ctr" fontAlgn="b"/>
                      <a:r>
                        <a:rPr lang="en-US" sz="1200" b="0" i="0" u="none" strike="noStrike">
                          <a:solidFill>
                            <a:srgbClr val="000000"/>
                          </a:solidFill>
                          <a:latin typeface="Arial"/>
                        </a:rPr>
                        <a:t>13</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-12.5160%</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12.5807%</a:t>
                      </a:r>
                    </a:p>
                  </a:txBody>
                  <a:tcPr marL="0" marR="0" marT="0" marB="0" anchor="b">
                    <a:lnL>
                      <a:noFill/>
                    </a:lnL>
                    <a:lnR>
                      <a:noFill/>
                    </a:lnR>
                    <a:lnT>
                      <a:noFill/>
                    </a:lnT>
                    <a:lnB>
                      <a:noFill/>
                    </a:lnB>
                  </a:tcPr>
                </a:tc>
                <a:tc>
                  <a:txBody>
                    <a:bodyPr/>
                    <a:lstStyle/>
                    <a:p>
                      <a:pPr algn="l" fontAlgn="b"/>
                      <a:endParaRPr lang="en-US" sz="1200" b="0" i="0" u="none" strike="noStrike" dirty="0">
                        <a:solidFill>
                          <a:srgbClr val="000000"/>
                        </a:solidFill>
                        <a:latin typeface="Arial"/>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latin typeface="Arial"/>
                      </a:endParaRPr>
                    </a:p>
                  </a:txBody>
                  <a:tcPr marL="0" marR="0" marT="0" marB="0" anchor="b">
                    <a:lnL>
                      <a:noFill/>
                    </a:lnL>
                    <a:lnR>
                      <a:noFill/>
                    </a:lnR>
                    <a:lnT>
                      <a:noFill/>
                    </a:lnT>
                    <a:lnB>
                      <a:noFill/>
                    </a:lnB>
                  </a:tcPr>
                </a:tc>
              </a:tr>
              <a:tr h="207950">
                <a:tc>
                  <a:txBody>
                    <a:bodyPr/>
                    <a:lstStyle/>
                    <a:p>
                      <a:pPr algn="ctr" fontAlgn="b"/>
                      <a:r>
                        <a:rPr lang="en-US" sz="1200" b="0" i="0" u="none" strike="noStrike">
                          <a:solidFill>
                            <a:srgbClr val="000000"/>
                          </a:solidFill>
                          <a:latin typeface="Arial"/>
                        </a:rPr>
                        <a:t>14</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-13.4812%</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13.5459%</a:t>
                      </a:r>
                    </a:p>
                  </a:txBody>
                  <a:tcPr marL="0" marR="0" marT="0" marB="0" anchor="b">
                    <a:lnL>
                      <a:noFill/>
                    </a:lnL>
                    <a:lnR>
                      <a:noFill/>
                    </a:lnR>
                    <a:lnT>
                      <a:noFill/>
                    </a:lnT>
                    <a:lnB>
                      <a:noFill/>
                    </a:lnB>
                  </a:tcPr>
                </a:tc>
                <a:tc>
                  <a:txBody>
                    <a:bodyPr/>
                    <a:lstStyle/>
                    <a:p>
                      <a:pPr algn="l" fontAlgn="b"/>
                      <a:endParaRPr lang="en-US" sz="1200" b="0" i="0" u="none" strike="noStrike" dirty="0">
                        <a:solidFill>
                          <a:srgbClr val="000000"/>
                        </a:solidFill>
                        <a:latin typeface="Arial"/>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latin typeface="Arial"/>
                      </a:endParaRPr>
                    </a:p>
                  </a:txBody>
                  <a:tcPr marL="0" marR="0" marT="0" marB="0" anchor="b">
                    <a:lnL>
                      <a:noFill/>
                    </a:lnL>
                    <a:lnR>
                      <a:noFill/>
                    </a:lnR>
                    <a:lnT>
                      <a:noFill/>
                    </a:lnT>
                    <a:lnB>
                      <a:noFill/>
                    </a:lnB>
                  </a:tcPr>
                </a:tc>
              </a:tr>
              <a:tr h="207950">
                <a:tc>
                  <a:txBody>
                    <a:bodyPr/>
                    <a:lstStyle/>
                    <a:p>
                      <a:pPr algn="ctr" fontAlgn="b"/>
                      <a:r>
                        <a:rPr lang="en-US" sz="1200" b="0" i="0" u="none" strike="noStrike">
                          <a:solidFill>
                            <a:srgbClr val="000000"/>
                          </a:solidFill>
                          <a:latin typeface="Arial"/>
                        </a:rPr>
                        <a:t>15</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-14.4465%</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14.5112%</a:t>
                      </a:r>
                    </a:p>
                  </a:txBody>
                  <a:tcPr marL="0" marR="0" marT="0" marB="0" anchor="b">
                    <a:lnL>
                      <a:noFill/>
                    </a:lnL>
                    <a:lnR>
                      <a:noFill/>
                    </a:lnR>
                    <a:lnT>
                      <a:noFill/>
                    </a:lnT>
                    <a:lnB>
                      <a:noFill/>
                    </a:lnB>
                  </a:tcPr>
                </a:tc>
                <a:tc>
                  <a:txBody>
                    <a:bodyPr/>
                    <a:lstStyle/>
                    <a:p>
                      <a:pPr algn="l" fontAlgn="b"/>
                      <a:endParaRPr lang="en-US" sz="1200" b="0" i="0" u="none" strike="noStrike" dirty="0">
                        <a:solidFill>
                          <a:srgbClr val="000000"/>
                        </a:solidFill>
                        <a:latin typeface="Arial"/>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latin typeface="Arial"/>
                      </a:endParaRPr>
                    </a:p>
                  </a:txBody>
                  <a:tcPr marL="0" marR="0" marT="0" marB="0" anchor="b">
                    <a:lnL>
                      <a:noFill/>
                    </a:lnL>
                    <a:lnR>
                      <a:noFill/>
                    </a:lnR>
                    <a:lnT>
                      <a:noFill/>
                    </a:lnT>
                    <a:lnB>
                      <a:noFill/>
                    </a:lnB>
                  </a:tcPr>
                </a:tc>
              </a:tr>
              <a:tr h="207950">
                <a:tc>
                  <a:txBody>
                    <a:bodyPr/>
                    <a:lstStyle/>
                    <a:p>
                      <a:pPr algn="ctr" fontAlgn="b"/>
                      <a:r>
                        <a:rPr lang="en-US" sz="1200" b="0" i="0" u="none" strike="noStrike">
                          <a:solidFill>
                            <a:srgbClr val="000000"/>
                          </a:solidFill>
                          <a:latin typeface="Arial"/>
                        </a:rPr>
                        <a:t>16</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-15.4117%</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15.4764%</a:t>
                      </a:r>
                    </a:p>
                  </a:txBody>
                  <a:tcPr marL="0" marR="0" marT="0" marB="0" anchor="b">
                    <a:lnL>
                      <a:noFill/>
                    </a:lnL>
                    <a:lnR>
                      <a:noFill/>
                    </a:lnR>
                    <a:lnT>
                      <a:noFill/>
                    </a:lnT>
                    <a:lnB>
                      <a:noFill/>
                    </a:lnB>
                  </a:tcPr>
                </a:tc>
                <a:tc>
                  <a:txBody>
                    <a:bodyPr/>
                    <a:lstStyle/>
                    <a:p>
                      <a:pPr algn="l" fontAlgn="b"/>
                      <a:endParaRPr lang="en-US" sz="1200" b="0" i="0" u="none" strike="noStrike" dirty="0">
                        <a:solidFill>
                          <a:srgbClr val="000000"/>
                        </a:solidFill>
                        <a:latin typeface="Arial"/>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latin typeface="Arial"/>
                      </a:endParaRPr>
                    </a:p>
                  </a:txBody>
                  <a:tcPr marL="0" marR="0" marT="0" marB="0" anchor="b">
                    <a:lnL>
                      <a:noFill/>
                    </a:lnL>
                    <a:lnR>
                      <a:noFill/>
                    </a:lnR>
                    <a:lnT>
                      <a:noFill/>
                    </a:lnT>
                    <a:lnB>
                      <a:noFill/>
                    </a:lnB>
                  </a:tcPr>
                </a:tc>
              </a:tr>
              <a:tr h="42747">
                <a:tc>
                  <a:txBody>
                    <a:bodyPr/>
                    <a:lstStyle/>
                    <a:p>
                      <a:pPr algn="ctr" fontAlgn="b"/>
                      <a:r>
                        <a:rPr lang="en-US" sz="1200" b="0" i="0" u="none" strike="noStrike">
                          <a:solidFill>
                            <a:srgbClr val="000000"/>
                          </a:solidFill>
                          <a:latin typeface="Arial"/>
                        </a:rPr>
                        <a:t>17</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-16.3770%</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16.4417%</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solidFill>
                          <a:srgbClr val="000000"/>
                        </a:solidFill>
                        <a:latin typeface="Arial"/>
                      </a:endParaRPr>
                    </a:p>
                  </a:txBody>
                  <a:tcPr marL="0" marR="0" marT="0" marB="0" anchor="b">
                    <a:lnL>
                      <a:noFill/>
                    </a:lnL>
                    <a:lnR>
                      <a:noFill/>
                    </a:lnR>
                    <a:lnT>
                      <a:noFill/>
                    </a:lnT>
                    <a:lnB>
                      <a:noFill/>
                    </a:lnB>
                  </a:tcPr>
                </a:tc>
              </a:tr>
              <a:tr h="207950">
                <a:tc>
                  <a:txBody>
                    <a:bodyPr/>
                    <a:lstStyle/>
                    <a:p>
                      <a:pPr algn="ctr" fontAlgn="b"/>
                      <a:r>
                        <a:rPr lang="en-US" sz="1200" b="0" i="0" u="none" strike="noStrike">
                          <a:solidFill>
                            <a:srgbClr val="000000"/>
                          </a:solidFill>
                          <a:latin typeface="Arial"/>
                        </a:rPr>
                        <a:t>18</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-17.3423%</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17.4069%</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solidFill>
                          <a:srgbClr val="000000"/>
                        </a:solidFill>
                        <a:latin typeface="Arial"/>
                      </a:endParaRPr>
                    </a:p>
                  </a:txBody>
                  <a:tcPr marL="0" marR="0" marT="0" marB="0" anchor="b">
                    <a:lnL>
                      <a:noFill/>
                    </a:lnL>
                    <a:lnR>
                      <a:noFill/>
                    </a:lnR>
                    <a:lnT>
                      <a:noFill/>
                    </a:lnT>
                    <a:lnB>
                      <a:noFill/>
                    </a:lnB>
                  </a:tcPr>
                </a:tc>
              </a:tr>
              <a:tr h="207950">
                <a:tc>
                  <a:txBody>
                    <a:bodyPr/>
                    <a:lstStyle/>
                    <a:p>
                      <a:pPr algn="ctr" fontAlgn="b"/>
                      <a:r>
                        <a:rPr lang="en-US" sz="1200" b="0" i="0" u="none" strike="noStrike">
                          <a:solidFill>
                            <a:srgbClr val="000000"/>
                          </a:solidFill>
                          <a:latin typeface="Arial"/>
                        </a:rPr>
                        <a:t>19</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-18.3075%</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18.3722%</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solidFill>
                          <a:srgbClr val="000000"/>
                        </a:solidFill>
                        <a:latin typeface="Arial"/>
                      </a:endParaRPr>
                    </a:p>
                  </a:txBody>
                  <a:tcPr marL="0" marR="0" marT="0" marB="0" anchor="b">
                    <a:lnL>
                      <a:noFill/>
                    </a:lnL>
                    <a:lnR>
                      <a:noFill/>
                    </a:lnR>
                    <a:lnT>
                      <a:noFill/>
                    </a:lnT>
                    <a:lnB>
                      <a:noFill/>
                    </a:lnB>
                  </a:tcPr>
                </a:tc>
              </a:tr>
              <a:tr h="207950">
                <a:tc>
                  <a:txBody>
                    <a:bodyPr/>
                    <a:lstStyle/>
                    <a:p>
                      <a:pPr algn="ctr" fontAlgn="b"/>
                      <a:r>
                        <a:rPr lang="en-US" sz="1200" b="0" i="0" u="none" strike="noStrike">
                          <a:solidFill>
                            <a:srgbClr val="000000"/>
                          </a:solidFill>
                          <a:latin typeface="Arial"/>
                        </a:rPr>
                        <a:t>20</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-19.2728%</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19.3374%</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solidFill>
                          <a:srgbClr val="000000"/>
                        </a:solidFill>
                        <a:latin typeface="Arial"/>
                      </a:endParaRPr>
                    </a:p>
                  </a:txBody>
                  <a:tcPr marL="0" marR="0" marT="0" marB="0" anchor="b">
                    <a:lnL>
                      <a:noFill/>
                    </a:lnL>
                    <a:lnR>
                      <a:noFill/>
                    </a:lnR>
                    <a:lnT>
                      <a:noFill/>
                    </a:lnT>
                    <a:lnB>
                      <a:noFill/>
                    </a:lnB>
                  </a:tcPr>
                </a:tc>
              </a:tr>
              <a:tr h="207950">
                <a:tc>
                  <a:txBody>
                    <a:bodyPr/>
                    <a:lstStyle/>
                    <a:p>
                      <a:pPr algn="ctr" fontAlgn="b"/>
                      <a:r>
                        <a:rPr lang="en-US" sz="1200" b="0" i="0" u="none" strike="noStrike">
                          <a:solidFill>
                            <a:srgbClr val="000000"/>
                          </a:solidFill>
                          <a:latin typeface="Arial"/>
                        </a:rPr>
                        <a:t>21</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-20.2380%</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20.3027%</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solidFill>
                          <a:srgbClr val="000000"/>
                        </a:solidFill>
                        <a:latin typeface="Arial"/>
                      </a:endParaRPr>
                    </a:p>
                  </a:txBody>
                  <a:tcPr marL="0" marR="0" marT="0" marB="0" anchor="b">
                    <a:lnL>
                      <a:noFill/>
                    </a:lnL>
                    <a:lnR>
                      <a:noFill/>
                    </a:lnR>
                    <a:lnT>
                      <a:noFill/>
                    </a:lnT>
                    <a:lnB>
                      <a:noFill/>
                    </a:lnB>
                  </a:tcPr>
                </a:tc>
              </a:tr>
              <a:tr h="207950">
                <a:tc>
                  <a:txBody>
                    <a:bodyPr/>
                    <a:lstStyle/>
                    <a:p>
                      <a:pPr algn="ctr" fontAlgn="b"/>
                      <a:r>
                        <a:rPr lang="en-US" sz="1200" b="0" i="0" u="none" strike="noStrike">
                          <a:solidFill>
                            <a:srgbClr val="000000"/>
                          </a:solidFill>
                          <a:latin typeface="Arial"/>
                        </a:rPr>
                        <a:t>22</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-21.2033%</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21.2680%</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solidFill>
                          <a:srgbClr val="000000"/>
                        </a:solidFill>
                        <a:latin typeface="Arial"/>
                      </a:endParaRPr>
                    </a:p>
                  </a:txBody>
                  <a:tcPr marL="0" marR="0" marT="0" marB="0" anchor="b">
                    <a:lnL>
                      <a:noFill/>
                    </a:lnL>
                    <a:lnR>
                      <a:noFill/>
                    </a:lnR>
                    <a:lnT>
                      <a:noFill/>
                    </a:lnT>
                    <a:lnB>
                      <a:noFill/>
                    </a:lnB>
                  </a:tcPr>
                </a:tc>
              </a:tr>
              <a:tr h="207950">
                <a:tc>
                  <a:txBody>
                    <a:bodyPr/>
                    <a:lstStyle/>
                    <a:p>
                      <a:pPr algn="ctr" fontAlgn="b"/>
                      <a:r>
                        <a:rPr lang="en-US" sz="1200" b="0" i="0" u="none" strike="noStrike">
                          <a:solidFill>
                            <a:srgbClr val="000000"/>
                          </a:solidFill>
                          <a:latin typeface="Arial"/>
                        </a:rPr>
                        <a:t>23</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-22.1685%</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22.2332%</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solidFill>
                          <a:srgbClr val="000000"/>
                        </a:solidFill>
                        <a:latin typeface="Arial"/>
                      </a:endParaRPr>
                    </a:p>
                  </a:txBody>
                  <a:tcPr marL="0" marR="0" marT="0" marB="0" anchor="b">
                    <a:lnL>
                      <a:noFill/>
                    </a:lnL>
                    <a:lnR>
                      <a:noFill/>
                    </a:lnR>
                    <a:lnT>
                      <a:noFill/>
                    </a:lnT>
                    <a:lnB>
                      <a:noFill/>
                    </a:lnB>
                  </a:tcPr>
                </a:tc>
              </a:tr>
              <a:tr h="207950">
                <a:tc>
                  <a:txBody>
                    <a:bodyPr/>
                    <a:lstStyle/>
                    <a:p>
                      <a:pPr algn="ctr" fontAlgn="b"/>
                      <a:r>
                        <a:rPr lang="en-US" sz="1200" b="0" i="0" u="none" strike="noStrike">
                          <a:solidFill>
                            <a:srgbClr val="000000"/>
                          </a:solidFill>
                          <a:latin typeface="Arial"/>
                        </a:rPr>
                        <a:t>24</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-23.1338%</a:t>
                      </a:r>
                    </a:p>
                  </a:txBody>
                  <a:tcPr marL="0" marR="0" marT="0" marB="0" anchor="b">
                    <a:lnL>
                      <a:noFill/>
                    </a:lnL>
                    <a:lnR>
                      <a:noFill/>
                    </a:lnR>
                    <a:lnT>
                      <a:noFill/>
                    </a:lnT>
                    <a:lnB>
                      <a:noFill/>
                    </a:lnB>
                  </a:tcPr>
                </a:tc>
                <a:tc>
                  <a:txBody>
                    <a:bodyPr/>
                    <a:lstStyle/>
                    <a:p>
                      <a:pPr algn="ctr" fontAlgn="b"/>
                      <a:r>
                        <a:rPr lang="en-US" sz="1200" b="0" i="0" u="none" strike="noStrike">
                          <a:solidFill>
                            <a:srgbClr val="000000"/>
                          </a:solidFill>
                          <a:latin typeface="Arial"/>
                        </a:rPr>
                        <a:t>23.1985%</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solidFill>
                          <a:srgbClr val="000000"/>
                        </a:solidFill>
                        <a:latin typeface="Arial"/>
                      </a:endParaRPr>
                    </a:p>
                  </a:txBody>
                  <a:tcPr marL="0" marR="0" marT="0" marB="0" anchor="b">
                    <a:lnL>
                      <a:noFill/>
                    </a:lnL>
                    <a:lnR>
                      <a:noFill/>
                    </a:lnR>
                    <a:lnT>
                      <a:noFill/>
                    </a:lnT>
                    <a:lnB>
                      <a:noFill/>
                    </a:lnB>
                  </a:tcPr>
                </a:tc>
              </a:tr>
              <a:tr h="207950">
                <a:tc>
                  <a:txBody>
                    <a:bodyPr/>
                    <a:lstStyle/>
                    <a:p>
                      <a:pPr algn="ctr" fontAlgn="b"/>
                      <a:r>
                        <a:rPr lang="en-US" sz="1200" b="0" i="0" u="none" strike="noStrike">
                          <a:solidFill>
                            <a:srgbClr val="000000"/>
                          </a:solidFill>
                          <a:latin typeface="Arial"/>
                        </a:rPr>
                        <a:t>25</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-24.0990%</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24.1637%</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grpSp>
        <p:nvGrpSpPr>
          <p:cNvPr id="12" name="Group 11"/>
          <p:cNvGrpSpPr/>
          <p:nvPr/>
        </p:nvGrpSpPr>
        <p:grpSpPr>
          <a:xfrm>
            <a:off x="914400" y="5410200"/>
            <a:ext cx="2209800" cy="276999"/>
            <a:chOff x="914400" y="5410200"/>
            <a:chExt cx="2209800" cy="276999"/>
          </a:xfrm>
        </p:grpSpPr>
        <p:sp>
          <p:nvSpPr>
            <p:cNvPr id="3" name="TextBox 2"/>
            <p:cNvSpPr txBox="1"/>
            <p:nvPr/>
          </p:nvSpPr>
          <p:spPr>
            <a:xfrm>
              <a:off x="914400" y="5410200"/>
              <a:ext cx="1370888" cy="276999"/>
            </a:xfrm>
            <a:prstGeom prst="rect">
              <a:avLst/>
            </a:prstGeom>
            <a:noFill/>
          </p:spPr>
          <p:txBody>
            <a:bodyPr wrap="none" rtlCol="0">
              <a:spAutoFit/>
            </a:bodyPr>
            <a:lstStyle/>
            <a:p>
              <a:r>
                <a:rPr lang="en-US" sz="1200" dirty="0" smtClean="0"/>
                <a:t>October 19, 1987</a:t>
              </a:r>
            </a:p>
          </p:txBody>
        </p:sp>
        <p:cxnSp>
          <p:nvCxnSpPr>
            <p:cNvPr id="6" name="Straight Arrow Connector 5"/>
            <p:cNvCxnSpPr/>
            <p:nvPr/>
          </p:nvCxnSpPr>
          <p:spPr>
            <a:xfrm>
              <a:off x="2362200" y="5562600"/>
              <a:ext cx="762000" cy="1588"/>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grpSp>
        <p:nvGrpSpPr>
          <p:cNvPr id="13" name="Group 12"/>
          <p:cNvGrpSpPr/>
          <p:nvPr/>
        </p:nvGrpSpPr>
        <p:grpSpPr>
          <a:xfrm>
            <a:off x="6248400" y="3733800"/>
            <a:ext cx="2132888" cy="276999"/>
            <a:chOff x="6248400" y="3733800"/>
            <a:chExt cx="2132888" cy="276999"/>
          </a:xfrm>
        </p:grpSpPr>
        <p:sp>
          <p:nvSpPr>
            <p:cNvPr id="9" name="TextBox 8"/>
            <p:cNvSpPr txBox="1"/>
            <p:nvPr/>
          </p:nvSpPr>
          <p:spPr>
            <a:xfrm>
              <a:off x="7010400" y="3733800"/>
              <a:ext cx="1370888" cy="276999"/>
            </a:xfrm>
            <a:prstGeom prst="rect">
              <a:avLst/>
            </a:prstGeom>
            <a:noFill/>
          </p:spPr>
          <p:txBody>
            <a:bodyPr wrap="none" rtlCol="0">
              <a:spAutoFit/>
            </a:bodyPr>
            <a:lstStyle/>
            <a:p>
              <a:r>
                <a:rPr lang="en-US" sz="1200" dirty="0" smtClean="0"/>
                <a:t>October 13, 2008</a:t>
              </a:r>
            </a:p>
          </p:txBody>
        </p:sp>
        <p:cxnSp>
          <p:nvCxnSpPr>
            <p:cNvPr id="10" name="Straight Arrow Connector 9"/>
            <p:cNvCxnSpPr/>
            <p:nvPr/>
          </p:nvCxnSpPr>
          <p:spPr>
            <a:xfrm>
              <a:off x="6248400" y="3886200"/>
              <a:ext cx="762000" cy="1588"/>
            </a:xfrm>
            <a:prstGeom prst="straightConnector1">
              <a:avLst/>
            </a:prstGeom>
            <a:ln w="25400">
              <a:solidFill>
                <a:schemeClr val="tx1"/>
              </a:solidFill>
              <a:headEnd type="stealth"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6248400" y="3124200"/>
            <a:ext cx="2132888" cy="276999"/>
            <a:chOff x="6248400" y="3124200"/>
            <a:chExt cx="2132888" cy="276999"/>
          </a:xfrm>
        </p:grpSpPr>
        <p:sp>
          <p:nvSpPr>
            <p:cNvPr id="7" name="TextBox 6"/>
            <p:cNvSpPr txBox="1"/>
            <p:nvPr/>
          </p:nvSpPr>
          <p:spPr>
            <a:xfrm>
              <a:off x="7010400" y="3124200"/>
              <a:ext cx="1370888" cy="276999"/>
            </a:xfrm>
            <a:prstGeom prst="rect">
              <a:avLst/>
            </a:prstGeom>
            <a:noFill/>
          </p:spPr>
          <p:txBody>
            <a:bodyPr wrap="none" rtlCol="0">
              <a:spAutoFit/>
            </a:bodyPr>
            <a:lstStyle/>
            <a:p>
              <a:r>
                <a:rPr lang="en-US" sz="1200" dirty="0" smtClean="0"/>
                <a:t>October 21, 1987</a:t>
              </a:r>
            </a:p>
          </p:txBody>
        </p:sp>
        <p:cxnSp>
          <p:nvCxnSpPr>
            <p:cNvPr id="11" name="Straight Arrow Connector 10"/>
            <p:cNvCxnSpPr/>
            <p:nvPr/>
          </p:nvCxnSpPr>
          <p:spPr>
            <a:xfrm>
              <a:off x="6248400" y="3276600"/>
              <a:ext cx="762000" cy="1588"/>
            </a:xfrm>
            <a:prstGeom prst="straightConnector1">
              <a:avLst/>
            </a:prstGeom>
            <a:ln w="25400">
              <a:solidFill>
                <a:schemeClr val="tx1"/>
              </a:solidFill>
              <a:headEnd type="stealth" w="lg" len="lg"/>
              <a:tailEnd type="none" w="lg" len="lg"/>
            </a:ln>
          </p:spPr>
          <p:style>
            <a:lnRef idx="1">
              <a:schemeClr val="accent1"/>
            </a:lnRef>
            <a:fillRef idx="0">
              <a:schemeClr val="accent1"/>
            </a:fillRef>
            <a:effectRef idx="0">
              <a:schemeClr val="accent1"/>
            </a:effectRef>
            <a:fontRef idx="minor">
              <a:schemeClr val="tx1"/>
            </a:fontRef>
          </p:style>
        </p:cxnSp>
      </p:grpSp>
      <p:cxnSp>
        <p:nvCxnSpPr>
          <p:cNvPr id="16" name="Straight Connector 15"/>
          <p:cNvCxnSpPr/>
          <p:nvPr/>
        </p:nvCxnSpPr>
        <p:spPr>
          <a:xfrm rot="10800000">
            <a:off x="609600" y="2667000"/>
            <a:ext cx="8077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 Box 2"/>
          <p:cNvSpPr txBox="1">
            <a:spLocks noChangeArrowheads="1"/>
          </p:cNvSpPr>
          <p:nvPr/>
        </p:nvSpPr>
        <p:spPr bwMode="auto">
          <a:xfrm>
            <a:off x="0" y="0"/>
            <a:ext cx="6413615" cy="461665"/>
          </a:xfrm>
          <a:prstGeom prst="rect">
            <a:avLst/>
          </a:prstGeom>
          <a:noFill/>
          <a:ln w="9525">
            <a:noFill/>
            <a:miter lim="800000"/>
            <a:headEnd/>
            <a:tailEnd/>
          </a:ln>
          <a:effectLst/>
        </p:spPr>
        <p:txBody>
          <a:bodyPr wrap="none">
            <a:spAutoFit/>
          </a:bodyPr>
          <a:lstStyle/>
          <a:p>
            <a:r>
              <a:rPr lang="en-US" sz="2400" b="1" dirty="0" smtClean="0">
                <a:latin typeface="Times New Roman" pitchFamily="18" charset="0"/>
              </a:rPr>
              <a:t>Risk Analysis and the Assumption of Normality</a:t>
            </a:r>
            <a:endParaRPr lang="en-US" sz="2400" b="1" dirty="0">
              <a:latin typeface="Times New Roman" pitchFamily="18" charset="0"/>
            </a:endParaRPr>
          </a:p>
        </p:txBody>
      </p:sp>
    </p:spTree>
    <p:extLst>
      <p:ext uri="{BB962C8B-B14F-4D97-AF65-F5344CB8AC3E}">
        <p14:creationId xmlns:p14="http://schemas.microsoft.com/office/powerpoint/2010/main" val="4261599345"/>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2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1752600"/>
            <a:ext cx="3710824" cy="646331"/>
          </a:xfrm>
          <a:prstGeom prst="rect">
            <a:avLst/>
          </a:prstGeom>
          <a:noFill/>
        </p:spPr>
        <p:txBody>
          <a:bodyPr wrap="none" rtlCol="0">
            <a:spAutoFit/>
          </a:bodyPr>
          <a:lstStyle/>
          <a:p>
            <a:r>
              <a:rPr lang="en-US" dirty="0" smtClean="0"/>
              <a:t>IA 350, Intermediate Microeconomics</a:t>
            </a:r>
          </a:p>
          <a:p>
            <a:r>
              <a:rPr lang="en-US" dirty="0" smtClean="0"/>
              <a:t>Part IV – Externalities</a:t>
            </a:r>
          </a:p>
        </p:txBody>
      </p:sp>
    </p:spTree>
    <p:extLst>
      <p:ext uri="{BB962C8B-B14F-4D97-AF65-F5344CB8AC3E}">
        <p14:creationId xmlns:p14="http://schemas.microsoft.com/office/powerpoint/2010/main" val="1129622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Line 2"/>
          <p:cNvSpPr>
            <a:spLocks noChangeShapeType="1"/>
          </p:cNvSpPr>
          <p:nvPr/>
        </p:nvSpPr>
        <p:spPr bwMode="auto">
          <a:xfrm flipV="1">
            <a:off x="1152525" y="1723798"/>
            <a:ext cx="2382" cy="3886200"/>
          </a:xfrm>
          <a:prstGeom prst="line">
            <a:avLst/>
          </a:prstGeom>
          <a:noFill/>
          <a:ln w="38100">
            <a:solidFill>
              <a:schemeClr val="tx1"/>
            </a:solidFill>
            <a:round/>
            <a:headEnd type="none" w="sm" len="sm"/>
            <a:tailEnd type="none" w="sm" len="sm"/>
          </a:ln>
        </p:spPr>
        <p:txBody>
          <a:bodyPr/>
          <a:lstStyle/>
          <a:p>
            <a:endParaRPr lang="en-US"/>
          </a:p>
        </p:txBody>
      </p:sp>
      <p:sp>
        <p:nvSpPr>
          <p:cNvPr id="45" name="Text Box 5"/>
          <p:cNvSpPr txBox="1">
            <a:spLocks noChangeArrowheads="1"/>
          </p:cNvSpPr>
          <p:nvPr/>
        </p:nvSpPr>
        <p:spPr bwMode="auto">
          <a:xfrm>
            <a:off x="4810125" y="4009798"/>
            <a:ext cx="395288" cy="396875"/>
          </a:xfrm>
          <a:prstGeom prst="rect">
            <a:avLst/>
          </a:prstGeom>
          <a:noFill/>
          <a:ln w="12700">
            <a:noFill/>
            <a:miter lim="800000"/>
            <a:headEnd type="none" w="sm" len="sm"/>
            <a:tailEnd type="none" w="sm" len="sm"/>
          </a:ln>
        </p:spPr>
        <p:txBody>
          <a:bodyPr wrap="none">
            <a:spAutoFit/>
          </a:bodyPr>
          <a:lstStyle/>
          <a:p>
            <a:r>
              <a:rPr lang="en-US" sz="2000" b="1" i="1">
                <a:latin typeface="Verdana" pitchFamily="34" charset="0"/>
              </a:rPr>
              <a:t>D</a:t>
            </a:r>
            <a:endParaRPr lang="en-US" sz="1600" b="1">
              <a:latin typeface="Verdana" pitchFamily="34" charset="0"/>
            </a:endParaRPr>
          </a:p>
        </p:txBody>
      </p:sp>
      <p:sp>
        <p:nvSpPr>
          <p:cNvPr id="46" name="Text Box 8"/>
          <p:cNvSpPr txBox="1">
            <a:spLocks noChangeArrowheads="1"/>
          </p:cNvSpPr>
          <p:nvPr/>
        </p:nvSpPr>
        <p:spPr bwMode="auto">
          <a:xfrm>
            <a:off x="619125" y="3400198"/>
            <a:ext cx="550863" cy="396875"/>
          </a:xfrm>
          <a:prstGeom prst="rect">
            <a:avLst/>
          </a:prstGeom>
          <a:noFill/>
          <a:ln w="12700">
            <a:noFill/>
            <a:miter lim="800000"/>
            <a:headEnd type="none" w="sm" len="sm"/>
            <a:tailEnd type="none" w="sm" len="sm"/>
          </a:ln>
        </p:spPr>
        <p:txBody>
          <a:bodyPr wrap="none">
            <a:spAutoFit/>
          </a:bodyPr>
          <a:lstStyle/>
          <a:p>
            <a:r>
              <a:rPr lang="en-US" sz="2000" b="1" i="1">
                <a:latin typeface="Verdana" pitchFamily="34" charset="0"/>
              </a:rPr>
              <a:t>P*</a:t>
            </a:r>
          </a:p>
        </p:txBody>
      </p:sp>
      <p:sp>
        <p:nvSpPr>
          <p:cNvPr id="47" name="Text Box 9"/>
          <p:cNvSpPr txBox="1">
            <a:spLocks noChangeArrowheads="1"/>
          </p:cNvSpPr>
          <p:nvPr/>
        </p:nvSpPr>
        <p:spPr bwMode="auto">
          <a:xfrm>
            <a:off x="931863" y="1390423"/>
            <a:ext cx="446088" cy="457200"/>
          </a:xfrm>
          <a:prstGeom prst="rect">
            <a:avLst/>
          </a:prstGeom>
          <a:noFill/>
          <a:ln w="12700">
            <a:noFill/>
            <a:miter lim="800000"/>
            <a:headEnd type="none" w="sm" len="sm"/>
            <a:tailEnd type="none" w="sm" len="sm"/>
          </a:ln>
        </p:spPr>
        <p:txBody>
          <a:bodyPr wrap="none">
            <a:spAutoFit/>
          </a:bodyPr>
          <a:lstStyle/>
          <a:p>
            <a:pPr algn="ctr"/>
            <a:r>
              <a:rPr lang="en-US" b="1" i="1" dirty="0"/>
              <a:t>P </a:t>
            </a:r>
          </a:p>
        </p:txBody>
      </p:sp>
      <p:sp>
        <p:nvSpPr>
          <p:cNvPr id="48" name="Text Box 10"/>
          <p:cNvSpPr txBox="1">
            <a:spLocks noChangeArrowheads="1"/>
          </p:cNvSpPr>
          <p:nvPr/>
        </p:nvSpPr>
        <p:spPr bwMode="auto">
          <a:xfrm>
            <a:off x="6105525" y="5381398"/>
            <a:ext cx="481013" cy="457200"/>
          </a:xfrm>
          <a:prstGeom prst="rect">
            <a:avLst/>
          </a:prstGeom>
          <a:noFill/>
          <a:ln w="12700">
            <a:noFill/>
            <a:miter lim="800000"/>
            <a:headEnd type="none" w="sm" len="sm"/>
            <a:tailEnd type="none" w="sm" len="sm"/>
          </a:ln>
        </p:spPr>
        <p:txBody>
          <a:bodyPr wrap="none">
            <a:spAutoFit/>
          </a:bodyPr>
          <a:lstStyle/>
          <a:p>
            <a:pPr algn="ctr"/>
            <a:r>
              <a:rPr lang="en-US" b="1" i="1"/>
              <a:t>Q </a:t>
            </a:r>
          </a:p>
        </p:txBody>
      </p:sp>
      <p:sp>
        <p:nvSpPr>
          <p:cNvPr id="49" name="Text Box 15"/>
          <p:cNvSpPr txBox="1">
            <a:spLocks noChangeArrowheads="1"/>
          </p:cNvSpPr>
          <p:nvPr/>
        </p:nvSpPr>
        <p:spPr bwMode="auto">
          <a:xfrm>
            <a:off x="4810125" y="2638198"/>
            <a:ext cx="365125" cy="396875"/>
          </a:xfrm>
          <a:prstGeom prst="rect">
            <a:avLst/>
          </a:prstGeom>
          <a:noFill/>
          <a:ln w="12700">
            <a:noFill/>
            <a:miter lim="800000"/>
            <a:headEnd type="none" w="sm" len="sm"/>
            <a:tailEnd type="none" w="sm" len="sm"/>
          </a:ln>
        </p:spPr>
        <p:txBody>
          <a:bodyPr wrap="none">
            <a:spAutoFit/>
          </a:bodyPr>
          <a:lstStyle/>
          <a:p>
            <a:r>
              <a:rPr lang="en-US" sz="2000" b="1" i="1">
                <a:latin typeface="Verdana" pitchFamily="34" charset="0"/>
              </a:rPr>
              <a:t>S</a:t>
            </a:r>
            <a:endParaRPr lang="en-US" sz="1600" b="1">
              <a:latin typeface="Verdana" pitchFamily="34" charset="0"/>
            </a:endParaRPr>
          </a:p>
        </p:txBody>
      </p:sp>
      <p:sp>
        <p:nvSpPr>
          <p:cNvPr id="50" name="Text Box 16"/>
          <p:cNvSpPr txBox="1">
            <a:spLocks noChangeArrowheads="1"/>
          </p:cNvSpPr>
          <p:nvPr/>
        </p:nvSpPr>
        <p:spPr bwMode="auto">
          <a:xfrm>
            <a:off x="3362325" y="5609998"/>
            <a:ext cx="581025" cy="396875"/>
          </a:xfrm>
          <a:prstGeom prst="rect">
            <a:avLst/>
          </a:prstGeom>
          <a:noFill/>
          <a:ln w="12700">
            <a:noFill/>
            <a:miter lim="800000"/>
            <a:headEnd type="none" w="sm" len="sm"/>
            <a:tailEnd type="none" w="sm" len="sm"/>
          </a:ln>
        </p:spPr>
        <p:txBody>
          <a:bodyPr wrap="none">
            <a:spAutoFit/>
          </a:bodyPr>
          <a:lstStyle/>
          <a:p>
            <a:r>
              <a:rPr lang="en-US" sz="2000" b="1" i="1">
                <a:latin typeface="Verdana" pitchFamily="34" charset="0"/>
              </a:rPr>
              <a:t>Q*</a:t>
            </a:r>
          </a:p>
        </p:txBody>
      </p:sp>
      <p:grpSp>
        <p:nvGrpSpPr>
          <p:cNvPr id="51" name="Group 26"/>
          <p:cNvGrpSpPr>
            <a:grpSpLocks/>
          </p:cNvGrpSpPr>
          <p:nvPr/>
        </p:nvGrpSpPr>
        <p:grpSpPr bwMode="auto">
          <a:xfrm>
            <a:off x="3590926" y="2714398"/>
            <a:ext cx="4265613" cy="3902075"/>
            <a:chOff x="2304" y="1536"/>
            <a:chExt cx="2687" cy="2458"/>
          </a:xfrm>
        </p:grpSpPr>
        <p:sp>
          <p:nvSpPr>
            <p:cNvPr id="52" name="Freeform 27"/>
            <p:cNvSpPr>
              <a:spLocks/>
            </p:cNvSpPr>
            <p:nvPr/>
          </p:nvSpPr>
          <p:spPr bwMode="auto">
            <a:xfrm>
              <a:off x="2304" y="3610"/>
              <a:ext cx="384" cy="221"/>
            </a:xfrm>
            <a:custGeom>
              <a:avLst/>
              <a:gdLst>
                <a:gd name="T0" fmla="*/ 42 w 576"/>
                <a:gd name="T1" fmla="*/ 336 h 336"/>
                <a:gd name="T2" fmla="*/ 7 w 576"/>
                <a:gd name="T3" fmla="*/ 240 h 336"/>
                <a:gd name="T4" fmla="*/ 0 w 576"/>
                <a:gd name="T5" fmla="*/ 0 h 336"/>
                <a:gd name="T6" fmla="*/ 0 60000 65536"/>
                <a:gd name="T7" fmla="*/ 0 60000 65536"/>
                <a:gd name="T8" fmla="*/ 0 60000 65536"/>
                <a:gd name="T9" fmla="*/ 0 w 576"/>
                <a:gd name="T10" fmla="*/ 0 h 336"/>
                <a:gd name="T11" fmla="*/ 576 w 576"/>
                <a:gd name="T12" fmla="*/ 336 h 336"/>
              </a:gdLst>
              <a:ahLst/>
              <a:cxnLst>
                <a:cxn ang="T6">
                  <a:pos x="T0" y="T1"/>
                </a:cxn>
                <a:cxn ang="T7">
                  <a:pos x="T2" y="T3"/>
                </a:cxn>
                <a:cxn ang="T8">
                  <a:pos x="T4" y="T5"/>
                </a:cxn>
              </a:cxnLst>
              <a:rect l="T9" t="T10" r="T11" b="T12"/>
              <a:pathLst>
                <a:path w="576" h="336">
                  <a:moveTo>
                    <a:pt x="576" y="336"/>
                  </a:moveTo>
                  <a:cubicBezTo>
                    <a:pt x="384" y="316"/>
                    <a:pt x="192" y="296"/>
                    <a:pt x="96" y="240"/>
                  </a:cubicBezTo>
                  <a:cubicBezTo>
                    <a:pt x="0" y="184"/>
                    <a:pt x="16" y="40"/>
                    <a:pt x="0" y="0"/>
                  </a:cubicBezTo>
                </a:path>
              </a:pathLst>
            </a:custGeom>
            <a:noFill/>
            <a:ln w="12700">
              <a:solidFill>
                <a:schemeClr val="tx1"/>
              </a:solidFill>
              <a:round/>
              <a:headEnd type="none" w="sm" len="sm"/>
              <a:tailEnd type="triangle" w="med" len="med"/>
            </a:ln>
          </p:spPr>
          <p:txBody>
            <a:bodyPr/>
            <a:lstStyle/>
            <a:p>
              <a:endParaRPr lang="en-US"/>
            </a:p>
          </p:txBody>
        </p:sp>
        <p:sp>
          <p:nvSpPr>
            <p:cNvPr id="53" name="Text Box 28"/>
            <p:cNvSpPr txBox="1">
              <a:spLocks noChangeArrowheads="1"/>
            </p:cNvSpPr>
            <p:nvPr/>
          </p:nvSpPr>
          <p:spPr bwMode="auto">
            <a:xfrm>
              <a:off x="2646" y="3552"/>
              <a:ext cx="2345" cy="442"/>
            </a:xfrm>
            <a:prstGeom prst="rect">
              <a:avLst/>
            </a:prstGeom>
            <a:noFill/>
            <a:ln w="12700">
              <a:noFill/>
              <a:miter lim="800000"/>
              <a:headEnd type="none" w="sm" len="sm"/>
              <a:tailEnd type="none" w="sm" len="sm"/>
            </a:ln>
          </p:spPr>
          <p:txBody>
            <a:bodyPr wrap="none">
              <a:spAutoFit/>
            </a:bodyPr>
            <a:lstStyle/>
            <a:p>
              <a:pPr algn="ctr"/>
              <a:r>
                <a:rPr lang="en-US" sz="2000" b="1" i="1" dirty="0">
                  <a:latin typeface="Verdana" pitchFamily="34" charset="0"/>
                </a:rPr>
                <a:t>Optimal Output</a:t>
              </a:r>
            </a:p>
            <a:p>
              <a:pPr algn="ctr"/>
              <a:r>
                <a:rPr lang="en-US" sz="2000" b="1" i="1" dirty="0">
                  <a:latin typeface="Verdana" pitchFamily="34" charset="0"/>
                </a:rPr>
                <a:t>-- Private Market’s View </a:t>
              </a:r>
            </a:p>
          </p:txBody>
        </p:sp>
        <p:sp>
          <p:nvSpPr>
            <p:cNvPr id="54" name="Text Box 29"/>
            <p:cNvSpPr txBox="1">
              <a:spLocks noChangeArrowheads="1"/>
            </p:cNvSpPr>
            <p:nvPr/>
          </p:nvSpPr>
          <p:spPr bwMode="auto">
            <a:xfrm>
              <a:off x="3264" y="2400"/>
              <a:ext cx="1386" cy="213"/>
            </a:xfrm>
            <a:prstGeom prst="rect">
              <a:avLst/>
            </a:prstGeom>
            <a:noFill/>
            <a:ln w="12700">
              <a:noFill/>
              <a:miter lim="800000"/>
              <a:headEnd type="none" w="sm" len="sm"/>
              <a:tailEnd type="none" w="sm" len="sm"/>
            </a:ln>
          </p:spPr>
          <p:txBody>
            <a:bodyPr wrap="none">
              <a:spAutoFit/>
            </a:bodyPr>
            <a:lstStyle/>
            <a:p>
              <a:r>
                <a:rPr lang="en-US" sz="1600" b="1">
                  <a:latin typeface="Verdana" pitchFamily="34" charset="0"/>
                </a:rPr>
                <a:t>[= </a:t>
              </a:r>
              <a:r>
                <a:rPr lang="en-US" sz="1600" b="1" i="1">
                  <a:latin typeface="Verdana" pitchFamily="34" charset="0"/>
                </a:rPr>
                <a:t>Private </a:t>
              </a:r>
              <a:r>
                <a:rPr lang="en-US" sz="1600" b="1">
                  <a:latin typeface="Verdana" pitchFamily="34" charset="0"/>
                </a:rPr>
                <a:t>Value]</a:t>
              </a:r>
            </a:p>
          </p:txBody>
        </p:sp>
        <p:sp>
          <p:nvSpPr>
            <p:cNvPr id="55" name="Text Box 30"/>
            <p:cNvSpPr txBox="1">
              <a:spLocks noChangeArrowheads="1"/>
            </p:cNvSpPr>
            <p:nvPr/>
          </p:nvSpPr>
          <p:spPr bwMode="auto">
            <a:xfrm>
              <a:off x="3264" y="1536"/>
              <a:ext cx="1296" cy="213"/>
            </a:xfrm>
            <a:prstGeom prst="rect">
              <a:avLst/>
            </a:prstGeom>
            <a:noFill/>
            <a:ln w="12700">
              <a:noFill/>
              <a:miter lim="800000"/>
              <a:headEnd type="none" w="sm" len="sm"/>
              <a:tailEnd type="none" w="sm" len="sm"/>
            </a:ln>
          </p:spPr>
          <p:txBody>
            <a:bodyPr wrap="none">
              <a:spAutoFit/>
            </a:bodyPr>
            <a:lstStyle/>
            <a:p>
              <a:r>
                <a:rPr lang="en-US" sz="1600" b="1">
                  <a:latin typeface="Verdana" pitchFamily="34" charset="0"/>
                </a:rPr>
                <a:t>[= </a:t>
              </a:r>
              <a:r>
                <a:rPr lang="en-US" sz="1600" b="1" i="1">
                  <a:latin typeface="Verdana" pitchFamily="34" charset="0"/>
                </a:rPr>
                <a:t>Private </a:t>
              </a:r>
              <a:r>
                <a:rPr lang="en-US" sz="1600" b="1">
                  <a:latin typeface="Verdana" pitchFamily="34" charset="0"/>
                </a:rPr>
                <a:t>Cost]</a:t>
              </a:r>
            </a:p>
          </p:txBody>
        </p:sp>
      </p:grpSp>
      <p:sp>
        <p:nvSpPr>
          <p:cNvPr id="56" name="Line 4"/>
          <p:cNvSpPr>
            <a:spLocks noChangeShapeType="1"/>
          </p:cNvSpPr>
          <p:nvPr/>
        </p:nvSpPr>
        <p:spPr bwMode="auto">
          <a:xfrm flipV="1">
            <a:off x="1609725" y="2866798"/>
            <a:ext cx="3124200" cy="2209800"/>
          </a:xfrm>
          <a:prstGeom prst="line">
            <a:avLst/>
          </a:prstGeom>
          <a:noFill/>
          <a:ln w="38100">
            <a:solidFill>
              <a:schemeClr val="tx1"/>
            </a:solidFill>
            <a:round/>
            <a:headEnd type="none" w="sm" len="sm"/>
            <a:tailEnd type="none" w="sm" len="sm"/>
          </a:ln>
        </p:spPr>
        <p:txBody>
          <a:bodyPr/>
          <a:lstStyle/>
          <a:p>
            <a:endParaRPr lang="en-US"/>
          </a:p>
        </p:txBody>
      </p:sp>
      <p:sp>
        <p:nvSpPr>
          <p:cNvPr id="57" name="Line 7"/>
          <p:cNvSpPr>
            <a:spLocks noChangeShapeType="1"/>
          </p:cNvSpPr>
          <p:nvPr/>
        </p:nvSpPr>
        <p:spPr bwMode="auto">
          <a:xfrm flipH="1">
            <a:off x="1152525" y="3628798"/>
            <a:ext cx="2514600" cy="0"/>
          </a:xfrm>
          <a:prstGeom prst="line">
            <a:avLst/>
          </a:prstGeom>
          <a:noFill/>
          <a:ln w="12700" cap="rnd">
            <a:solidFill>
              <a:schemeClr val="tx1"/>
            </a:solidFill>
            <a:prstDash val="sysDot"/>
            <a:round/>
            <a:headEnd type="none" w="sm" len="sm"/>
            <a:tailEnd type="none" w="sm" len="sm"/>
          </a:ln>
        </p:spPr>
        <p:txBody>
          <a:bodyPr/>
          <a:lstStyle/>
          <a:p>
            <a:endParaRPr lang="en-US"/>
          </a:p>
        </p:txBody>
      </p:sp>
      <p:sp>
        <p:nvSpPr>
          <p:cNvPr id="58" name="Line 6"/>
          <p:cNvSpPr>
            <a:spLocks noChangeShapeType="1"/>
          </p:cNvSpPr>
          <p:nvPr/>
        </p:nvSpPr>
        <p:spPr bwMode="auto">
          <a:xfrm>
            <a:off x="3667125" y="3628798"/>
            <a:ext cx="0" cy="1981200"/>
          </a:xfrm>
          <a:prstGeom prst="line">
            <a:avLst/>
          </a:prstGeom>
          <a:noFill/>
          <a:ln w="12700" cap="rnd">
            <a:solidFill>
              <a:schemeClr val="tx1"/>
            </a:solidFill>
            <a:prstDash val="sysDot"/>
            <a:round/>
            <a:headEnd type="none" w="sm" len="sm"/>
            <a:tailEnd type="none" w="sm" len="sm"/>
          </a:ln>
        </p:spPr>
        <p:txBody>
          <a:bodyPr/>
          <a:lstStyle/>
          <a:p>
            <a:endParaRPr lang="en-US"/>
          </a:p>
        </p:txBody>
      </p:sp>
      <p:grpSp>
        <p:nvGrpSpPr>
          <p:cNvPr id="59" name="Group 11"/>
          <p:cNvGrpSpPr>
            <a:grpSpLocks/>
          </p:cNvGrpSpPr>
          <p:nvPr/>
        </p:nvGrpSpPr>
        <p:grpSpPr bwMode="auto">
          <a:xfrm>
            <a:off x="1152525" y="4466998"/>
            <a:ext cx="6029325" cy="1143000"/>
            <a:chOff x="768" y="2640"/>
            <a:chExt cx="3798" cy="720"/>
          </a:xfrm>
        </p:grpSpPr>
        <p:sp>
          <p:nvSpPr>
            <p:cNvPr id="60" name="Text Box 12"/>
            <p:cNvSpPr txBox="1">
              <a:spLocks noChangeArrowheads="1"/>
            </p:cNvSpPr>
            <p:nvPr/>
          </p:nvSpPr>
          <p:spPr bwMode="auto">
            <a:xfrm>
              <a:off x="3072" y="2640"/>
              <a:ext cx="1494" cy="252"/>
            </a:xfrm>
            <a:prstGeom prst="rect">
              <a:avLst/>
            </a:prstGeom>
            <a:noFill/>
            <a:ln w="12700">
              <a:noFill/>
              <a:miter lim="800000"/>
              <a:headEnd type="none" w="sm" len="sm"/>
              <a:tailEnd type="none" w="sm" len="sm"/>
            </a:ln>
          </p:spPr>
          <p:txBody>
            <a:bodyPr wrap="none">
              <a:spAutoFit/>
            </a:bodyPr>
            <a:lstStyle/>
            <a:p>
              <a:r>
                <a:rPr lang="en-US" sz="2000" b="1" i="1">
                  <a:latin typeface="Verdana" pitchFamily="34" charset="0"/>
                </a:rPr>
                <a:t>MSC </a:t>
              </a:r>
              <a:r>
                <a:rPr lang="en-US" sz="1600" b="1">
                  <a:latin typeface="Verdana" pitchFamily="34" charset="0"/>
                </a:rPr>
                <a:t>[</a:t>
              </a:r>
              <a:r>
                <a:rPr lang="en-US" sz="1600" b="1" i="1">
                  <a:latin typeface="Verdana" pitchFamily="34" charset="0"/>
                </a:rPr>
                <a:t>Social </a:t>
              </a:r>
              <a:r>
                <a:rPr lang="en-US" sz="1600" b="1">
                  <a:latin typeface="Verdana" pitchFamily="34" charset="0"/>
                </a:rPr>
                <a:t>Cost]</a:t>
              </a:r>
              <a:endParaRPr lang="en-US" sz="2000" b="1" i="1">
                <a:latin typeface="Verdana" pitchFamily="34" charset="0"/>
              </a:endParaRPr>
            </a:p>
          </p:txBody>
        </p:sp>
        <p:sp>
          <p:nvSpPr>
            <p:cNvPr id="61" name="Line 13"/>
            <p:cNvSpPr>
              <a:spLocks noChangeShapeType="1"/>
            </p:cNvSpPr>
            <p:nvPr/>
          </p:nvSpPr>
          <p:spPr bwMode="auto">
            <a:xfrm flipV="1">
              <a:off x="768" y="2784"/>
              <a:ext cx="2304" cy="576"/>
            </a:xfrm>
            <a:prstGeom prst="line">
              <a:avLst/>
            </a:prstGeom>
            <a:noFill/>
            <a:ln w="38100">
              <a:solidFill>
                <a:schemeClr val="tx1"/>
              </a:solidFill>
              <a:round/>
              <a:headEnd type="none" w="sm" len="sm"/>
              <a:tailEnd type="none" w="sm" len="sm"/>
            </a:ln>
          </p:spPr>
          <p:txBody>
            <a:bodyPr/>
            <a:lstStyle/>
            <a:p>
              <a:endParaRPr lang="en-US"/>
            </a:p>
          </p:txBody>
        </p:sp>
      </p:grpSp>
      <p:sp>
        <p:nvSpPr>
          <p:cNvPr id="62" name="Line 14"/>
          <p:cNvSpPr>
            <a:spLocks noChangeShapeType="1"/>
          </p:cNvSpPr>
          <p:nvPr/>
        </p:nvSpPr>
        <p:spPr bwMode="auto">
          <a:xfrm>
            <a:off x="1152525" y="5609998"/>
            <a:ext cx="4953000" cy="0"/>
          </a:xfrm>
          <a:prstGeom prst="line">
            <a:avLst/>
          </a:prstGeom>
          <a:noFill/>
          <a:ln w="38100">
            <a:solidFill>
              <a:schemeClr val="tx1"/>
            </a:solidFill>
            <a:round/>
            <a:headEnd type="none" w="sm" len="sm"/>
            <a:tailEnd type="none" w="sm" len="sm"/>
          </a:ln>
        </p:spPr>
        <p:txBody>
          <a:bodyPr/>
          <a:lstStyle/>
          <a:p>
            <a:endParaRPr lang="en-US"/>
          </a:p>
        </p:txBody>
      </p:sp>
      <p:grpSp>
        <p:nvGrpSpPr>
          <p:cNvPr id="63" name="Group 38"/>
          <p:cNvGrpSpPr>
            <a:grpSpLocks/>
          </p:cNvGrpSpPr>
          <p:nvPr/>
        </p:nvGrpSpPr>
        <p:grpSpPr bwMode="auto">
          <a:xfrm>
            <a:off x="3133725" y="2790598"/>
            <a:ext cx="533400" cy="838200"/>
            <a:chOff x="2016" y="1584"/>
            <a:chExt cx="336" cy="528"/>
          </a:xfrm>
          <a:solidFill>
            <a:schemeClr val="bg1">
              <a:lumMod val="50000"/>
            </a:schemeClr>
          </a:solidFill>
        </p:grpSpPr>
        <p:sp>
          <p:nvSpPr>
            <p:cNvPr id="64" name="Freeform 36"/>
            <p:cNvSpPr>
              <a:spLocks/>
            </p:cNvSpPr>
            <p:nvPr/>
          </p:nvSpPr>
          <p:spPr bwMode="auto">
            <a:xfrm>
              <a:off x="2016" y="1584"/>
              <a:ext cx="336" cy="528"/>
            </a:xfrm>
            <a:custGeom>
              <a:avLst/>
              <a:gdLst>
                <a:gd name="T0" fmla="*/ 0 w 336"/>
                <a:gd name="T1" fmla="*/ 336 h 528"/>
                <a:gd name="T2" fmla="*/ 336 w 336"/>
                <a:gd name="T3" fmla="*/ 528 h 528"/>
                <a:gd name="T4" fmla="*/ 336 w 336"/>
                <a:gd name="T5" fmla="*/ 0 h 528"/>
                <a:gd name="T6" fmla="*/ 0 w 336"/>
                <a:gd name="T7" fmla="*/ 336 h 528"/>
                <a:gd name="T8" fmla="*/ 0 60000 65536"/>
                <a:gd name="T9" fmla="*/ 0 60000 65536"/>
                <a:gd name="T10" fmla="*/ 0 60000 65536"/>
                <a:gd name="T11" fmla="*/ 0 60000 65536"/>
                <a:gd name="T12" fmla="*/ 0 w 336"/>
                <a:gd name="T13" fmla="*/ 0 h 528"/>
                <a:gd name="T14" fmla="*/ 336 w 336"/>
                <a:gd name="T15" fmla="*/ 528 h 528"/>
              </a:gdLst>
              <a:ahLst/>
              <a:cxnLst>
                <a:cxn ang="T8">
                  <a:pos x="T0" y="T1"/>
                </a:cxn>
                <a:cxn ang="T9">
                  <a:pos x="T2" y="T3"/>
                </a:cxn>
                <a:cxn ang="T10">
                  <a:pos x="T4" y="T5"/>
                </a:cxn>
                <a:cxn ang="T11">
                  <a:pos x="T6" y="T7"/>
                </a:cxn>
              </a:cxnLst>
              <a:rect l="T12" t="T13" r="T14" b="T15"/>
              <a:pathLst>
                <a:path w="336" h="528">
                  <a:moveTo>
                    <a:pt x="0" y="336"/>
                  </a:moveTo>
                  <a:lnTo>
                    <a:pt x="336" y="528"/>
                  </a:lnTo>
                  <a:lnTo>
                    <a:pt x="336" y="0"/>
                  </a:lnTo>
                  <a:lnTo>
                    <a:pt x="0" y="336"/>
                  </a:lnTo>
                  <a:close/>
                </a:path>
              </a:pathLst>
            </a:custGeom>
            <a:grpFill/>
            <a:ln w="9525">
              <a:noFill/>
              <a:round/>
              <a:headEnd/>
              <a:tailEnd/>
            </a:ln>
          </p:spPr>
          <p:txBody>
            <a:bodyPr/>
            <a:lstStyle/>
            <a:p>
              <a:endParaRPr lang="en-US"/>
            </a:p>
          </p:txBody>
        </p:sp>
        <p:sp>
          <p:nvSpPr>
            <p:cNvPr id="65" name="Line 37"/>
            <p:cNvSpPr>
              <a:spLocks noChangeShapeType="1"/>
            </p:cNvSpPr>
            <p:nvPr/>
          </p:nvSpPr>
          <p:spPr bwMode="auto">
            <a:xfrm>
              <a:off x="2352" y="1584"/>
              <a:ext cx="0" cy="528"/>
            </a:xfrm>
            <a:prstGeom prst="line">
              <a:avLst/>
            </a:prstGeom>
            <a:grpFill/>
            <a:ln w="9525">
              <a:solidFill>
                <a:schemeClr val="tx1"/>
              </a:solidFill>
              <a:round/>
              <a:headEnd/>
              <a:tailEnd/>
            </a:ln>
          </p:spPr>
          <p:txBody>
            <a:bodyPr/>
            <a:lstStyle/>
            <a:p>
              <a:endParaRPr lang="en-US"/>
            </a:p>
          </p:txBody>
        </p:sp>
      </p:grpSp>
      <p:grpSp>
        <p:nvGrpSpPr>
          <p:cNvPr id="66" name="Group 17"/>
          <p:cNvGrpSpPr>
            <a:grpSpLocks/>
          </p:cNvGrpSpPr>
          <p:nvPr/>
        </p:nvGrpSpPr>
        <p:grpSpPr bwMode="auto">
          <a:xfrm>
            <a:off x="152400" y="1418998"/>
            <a:ext cx="8075613" cy="5289550"/>
            <a:chOff x="138" y="720"/>
            <a:chExt cx="5087" cy="3332"/>
          </a:xfrm>
        </p:grpSpPr>
        <p:sp>
          <p:nvSpPr>
            <p:cNvPr id="67" name="Text Box 18"/>
            <p:cNvSpPr txBox="1">
              <a:spLocks noChangeArrowheads="1"/>
            </p:cNvSpPr>
            <p:nvPr/>
          </p:nvSpPr>
          <p:spPr bwMode="auto">
            <a:xfrm>
              <a:off x="3072" y="720"/>
              <a:ext cx="2153" cy="252"/>
            </a:xfrm>
            <a:prstGeom prst="rect">
              <a:avLst/>
            </a:prstGeom>
            <a:noFill/>
            <a:ln w="12700">
              <a:noFill/>
              <a:miter lim="800000"/>
              <a:headEnd type="none" w="sm" len="sm"/>
              <a:tailEnd type="none" w="sm" len="sm"/>
            </a:ln>
          </p:spPr>
          <p:txBody>
            <a:bodyPr wrap="none">
              <a:spAutoFit/>
            </a:bodyPr>
            <a:lstStyle/>
            <a:p>
              <a:r>
                <a:rPr lang="en-US" sz="2000" b="1" i="1">
                  <a:latin typeface="Verdana" pitchFamily="34" charset="0"/>
                </a:rPr>
                <a:t>S’ </a:t>
              </a:r>
              <a:r>
                <a:rPr lang="en-US" sz="1600" b="1">
                  <a:latin typeface="Verdana" pitchFamily="34" charset="0"/>
                </a:rPr>
                <a:t>[</a:t>
              </a:r>
              <a:r>
                <a:rPr lang="en-US" sz="1600" b="1" i="1">
                  <a:latin typeface="Verdana" pitchFamily="34" charset="0"/>
                </a:rPr>
                <a:t>= Private + Social </a:t>
              </a:r>
              <a:r>
                <a:rPr lang="en-US" sz="1600" b="1">
                  <a:latin typeface="Verdana" pitchFamily="34" charset="0"/>
                </a:rPr>
                <a:t>Cost]</a:t>
              </a:r>
            </a:p>
          </p:txBody>
        </p:sp>
        <p:sp>
          <p:nvSpPr>
            <p:cNvPr id="68" name="Line 19"/>
            <p:cNvSpPr>
              <a:spLocks noChangeShapeType="1"/>
            </p:cNvSpPr>
            <p:nvPr/>
          </p:nvSpPr>
          <p:spPr bwMode="auto">
            <a:xfrm flipV="1">
              <a:off x="1056" y="912"/>
              <a:ext cx="1968" cy="1968"/>
            </a:xfrm>
            <a:prstGeom prst="line">
              <a:avLst/>
            </a:prstGeom>
            <a:noFill/>
            <a:ln w="38100">
              <a:solidFill>
                <a:schemeClr val="tx1"/>
              </a:solidFill>
              <a:round/>
              <a:headEnd type="none" w="sm" len="sm"/>
              <a:tailEnd type="none" w="sm" len="sm"/>
            </a:ln>
          </p:spPr>
          <p:txBody>
            <a:bodyPr/>
            <a:lstStyle/>
            <a:p>
              <a:endParaRPr lang="en-US"/>
            </a:p>
          </p:txBody>
        </p:sp>
        <p:sp>
          <p:nvSpPr>
            <p:cNvPr id="69" name="Line 21"/>
            <p:cNvSpPr>
              <a:spLocks noChangeShapeType="1"/>
            </p:cNvSpPr>
            <p:nvPr/>
          </p:nvSpPr>
          <p:spPr bwMode="auto">
            <a:xfrm flipH="1">
              <a:off x="768" y="1920"/>
              <a:ext cx="1248" cy="0"/>
            </a:xfrm>
            <a:prstGeom prst="line">
              <a:avLst/>
            </a:prstGeom>
            <a:noFill/>
            <a:ln w="12700" cap="rnd">
              <a:solidFill>
                <a:schemeClr val="tx1"/>
              </a:solidFill>
              <a:prstDash val="sysDot"/>
              <a:round/>
              <a:headEnd type="none" w="sm" len="sm"/>
              <a:tailEnd type="none" w="sm" len="sm"/>
            </a:ln>
          </p:spPr>
          <p:txBody>
            <a:bodyPr/>
            <a:lstStyle/>
            <a:p>
              <a:endParaRPr lang="en-US"/>
            </a:p>
          </p:txBody>
        </p:sp>
        <p:sp>
          <p:nvSpPr>
            <p:cNvPr id="70" name="Freeform 22"/>
            <p:cNvSpPr>
              <a:spLocks/>
            </p:cNvSpPr>
            <p:nvPr/>
          </p:nvSpPr>
          <p:spPr bwMode="auto">
            <a:xfrm>
              <a:off x="1817" y="3610"/>
              <a:ext cx="151" cy="326"/>
            </a:xfrm>
            <a:custGeom>
              <a:avLst/>
              <a:gdLst>
                <a:gd name="T0" fmla="*/ 0 w 576"/>
                <a:gd name="T1" fmla="*/ 336 h 336"/>
                <a:gd name="T2" fmla="*/ 54 w 576"/>
                <a:gd name="T3" fmla="*/ 240 h 336"/>
                <a:gd name="T4" fmla="*/ 72 w 576"/>
                <a:gd name="T5" fmla="*/ 0 h 336"/>
                <a:gd name="T6" fmla="*/ 0 60000 65536"/>
                <a:gd name="T7" fmla="*/ 0 60000 65536"/>
                <a:gd name="T8" fmla="*/ 0 60000 65536"/>
                <a:gd name="T9" fmla="*/ 0 w 576"/>
                <a:gd name="T10" fmla="*/ 0 h 336"/>
                <a:gd name="T11" fmla="*/ 576 w 576"/>
                <a:gd name="T12" fmla="*/ 336 h 336"/>
              </a:gdLst>
              <a:ahLst/>
              <a:cxnLst>
                <a:cxn ang="T6">
                  <a:pos x="T0" y="T1"/>
                </a:cxn>
                <a:cxn ang="T7">
                  <a:pos x="T2" y="T3"/>
                </a:cxn>
                <a:cxn ang="T8">
                  <a:pos x="T4" y="T5"/>
                </a:cxn>
              </a:cxnLst>
              <a:rect l="T9" t="T10" r="T11" b="T12"/>
              <a:pathLst>
                <a:path w="576" h="336">
                  <a:moveTo>
                    <a:pt x="0" y="336"/>
                  </a:moveTo>
                  <a:cubicBezTo>
                    <a:pt x="168" y="316"/>
                    <a:pt x="336" y="296"/>
                    <a:pt x="432" y="240"/>
                  </a:cubicBezTo>
                  <a:cubicBezTo>
                    <a:pt x="528" y="184"/>
                    <a:pt x="552" y="92"/>
                    <a:pt x="576" y="0"/>
                  </a:cubicBezTo>
                </a:path>
              </a:pathLst>
            </a:custGeom>
            <a:noFill/>
            <a:ln w="12700">
              <a:solidFill>
                <a:schemeClr val="tx1"/>
              </a:solidFill>
              <a:round/>
              <a:headEnd type="none" w="sm" len="sm"/>
              <a:tailEnd type="triangle" w="med" len="med"/>
            </a:ln>
          </p:spPr>
          <p:txBody>
            <a:bodyPr/>
            <a:lstStyle/>
            <a:p>
              <a:endParaRPr lang="en-US"/>
            </a:p>
          </p:txBody>
        </p:sp>
        <p:sp>
          <p:nvSpPr>
            <p:cNvPr id="71" name="Text Box 23"/>
            <p:cNvSpPr txBox="1">
              <a:spLocks noChangeArrowheads="1"/>
            </p:cNvSpPr>
            <p:nvPr/>
          </p:nvSpPr>
          <p:spPr bwMode="auto">
            <a:xfrm>
              <a:off x="138" y="3610"/>
              <a:ext cx="1679" cy="442"/>
            </a:xfrm>
            <a:prstGeom prst="rect">
              <a:avLst/>
            </a:prstGeom>
            <a:noFill/>
            <a:ln w="12700">
              <a:noFill/>
              <a:miter lim="800000"/>
              <a:headEnd type="none" w="sm" len="sm"/>
              <a:tailEnd type="none" w="sm" len="sm"/>
            </a:ln>
          </p:spPr>
          <p:txBody>
            <a:bodyPr wrap="none">
              <a:spAutoFit/>
            </a:bodyPr>
            <a:lstStyle/>
            <a:p>
              <a:pPr algn="ctr"/>
              <a:r>
                <a:rPr lang="en-US" sz="2000" b="1" i="1" dirty="0">
                  <a:latin typeface="Verdana" pitchFamily="34" charset="0"/>
                </a:rPr>
                <a:t>Optimal Output</a:t>
              </a:r>
            </a:p>
            <a:p>
              <a:pPr algn="ctr"/>
              <a:r>
                <a:rPr lang="en-US" sz="2000" b="1" i="1" dirty="0">
                  <a:latin typeface="Verdana" pitchFamily="34" charset="0"/>
                </a:rPr>
                <a:t>-- Society’s View </a:t>
              </a:r>
            </a:p>
          </p:txBody>
        </p:sp>
        <p:sp>
          <p:nvSpPr>
            <p:cNvPr id="72" name="Text Box 24"/>
            <p:cNvSpPr txBox="1">
              <a:spLocks noChangeArrowheads="1"/>
            </p:cNvSpPr>
            <p:nvPr/>
          </p:nvSpPr>
          <p:spPr bwMode="auto">
            <a:xfrm>
              <a:off x="432" y="1776"/>
              <a:ext cx="286" cy="250"/>
            </a:xfrm>
            <a:prstGeom prst="rect">
              <a:avLst/>
            </a:prstGeom>
            <a:noFill/>
            <a:ln w="12700">
              <a:noFill/>
              <a:miter lim="800000"/>
              <a:headEnd type="none" w="sm" len="sm"/>
              <a:tailEnd type="none" w="sm" len="sm"/>
            </a:ln>
          </p:spPr>
          <p:txBody>
            <a:bodyPr wrap="none">
              <a:spAutoFit/>
            </a:bodyPr>
            <a:lstStyle/>
            <a:p>
              <a:r>
                <a:rPr lang="en-US" sz="2000" b="1" i="1">
                  <a:latin typeface="Verdana" pitchFamily="34" charset="0"/>
                </a:rPr>
                <a:t>P’</a:t>
              </a:r>
            </a:p>
          </p:txBody>
        </p:sp>
        <p:sp>
          <p:nvSpPr>
            <p:cNvPr id="73" name="Text Box 25"/>
            <p:cNvSpPr txBox="1">
              <a:spLocks noChangeArrowheads="1"/>
            </p:cNvSpPr>
            <p:nvPr/>
          </p:nvSpPr>
          <p:spPr bwMode="auto">
            <a:xfrm>
              <a:off x="1824" y="3360"/>
              <a:ext cx="305" cy="250"/>
            </a:xfrm>
            <a:prstGeom prst="rect">
              <a:avLst/>
            </a:prstGeom>
            <a:noFill/>
            <a:ln w="12700">
              <a:noFill/>
              <a:miter lim="800000"/>
              <a:headEnd type="none" w="sm" len="sm"/>
              <a:tailEnd type="none" w="sm" len="sm"/>
            </a:ln>
          </p:spPr>
          <p:txBody>
            <a:bodyPr wrap="none">
              <a:spAutoFit/>
            </a:bodyPr>
            <a:lstStyle/>
            <a:p>
              <a:r>
                <a:rPr lang="en-US" sz="2000" b="1" i="1">
                  <a:latin typeface="Verdana" pitchFamily="34" charset="0"/>
                </a:rPr>
                <a:t>Q’</a:t>
              </a:r>
            </a:p>
          </p:txBody>
        </p:sp>
        <p:sp>
          <p:nvSpPr>
            <p:cNvPr id="77" name="Line 20"/>
            <p:cNvSpPr>
              <a:spLocks noChangeShapeType="1"/>
            </p:cNvSpPr>
            <p:nvPr/>
          </p:nvSpPr>
          <p:spPr bwMode="auto">
            <a:xfrm>
              <a:off x="2016" y="1920"/>
              <a:ext cx="0" cy="1440"/>
            </a:xfrm>
            <a:prstGeom prst="line">
              <a:avLst/>
            </a:prstGeom>
            <a:noFill/>
            <a:ln w="12700" cap="rnd">
              <a:solidFill>
                <a:schemeClr val="tx1"/>
              </a:solidFill>
              <a:prstDash val="sysDot"/>
              <a:round/>
              <a:headEnd type="none" w="sm" len="sm"/>
              <a:tailEnd type="none" w="sm" len="sm"/>
            </a:ln>
          </p:spPr>
          <p:txBody>
            <a:bodyPr/>
            <a:lstStyle/>
            <a:p>
              <a:endParaRPr lang="en-US"/>
            </a:p>
          </p:txBody>
        </p:sp>
      </p:grpSp>
      <p:sp>
        <p:nvSpPr>
          <p:cNvPr id="78" name="Line 3"/>
          <p:cNvSpPr>
            <a:spLocks noChangeShapeType="1"/>
          </p:cNvSpPr>
          <p:nvPr/>
        </p:nvSpPr>
        <p:spPr bwMode="auto">
          <a:xfrm>
            <a:off x="1533525" y="2409598"/>
            <a:ext cx="3200400" cy="1828800"/>
          </a:xfrm>
          <a:prstGeom prst="line">
            <a:avLst/>
          </a:prstGeom>
          <a:noFill/>
          <a:ln w="38100">
            <a:solidFill>
              <a:schemeClr val="tx1"/>
            </a:solidFill>
            <a:round/>
            <a:headEnd type="none" w="sm" len="sm"/>
            <a:tailEnd type="none" w="sm" len="sm"/>
          </a:ln>
        </p:spPr>
        <p:txBody>
          <a:bodyPr/>
          <a:lstStyle/>
          <a:p>
            <a:endParaRPr lang="en-US"/>
          </a:p>
        </p:txBody>
      </p:sp>
      <p:sp>
        <p:nvSpPr>
          <p:cNvPr id="3" name="TextBox 2"/>
          <p:cNvSpPr txBox="1"/>
          <p:nvPr/>
        </p:nvSpPr>
        <p:spPr>
          <a:xfrm>
            <a:off x="3800074" y="256271"/>
            <a:ext cx="4918526" cy="707886"/>
          </a:xfrm>
          <a:prstGeom prst="rect">
            <a:avLst/>
          </a:prstGeom>
          <a:noFill/>
        </p:spPr>
        <p:txBody>
          <a:bodyPr wrap="none" rtlCol="0">
            <a:spAutoFit/>
          </a:bodyPr>
          <a:lstStyle/>
          <a:p>
            <a:r>
              <a:rPr lang="en-US" sz="2000" b="1" i="1" dirty="0" smtClean="0">
                <a:latin typeface="Garamond" pitchFamily="18" charset="0"/>
              </a:rPr>
              <a:t>Market prices reflect </a:t>
            </a:r>
            <a:r>
              <a:rPr lang="en-US" sz="2000" b="1" i="1" dirty="0" smtClean="0">
                <a:latin typeface="Garamond" pitchFamily="18" charset="0"/>
              </a:rPr>
              <a:t>only private </a:t>
            </a:r>
            <a:r>
              <a:rPr lang="en-US" sz="2000" b="1" i="1" dirty="0" smtClean="0">
                <a:latin typeface="Garamond" pitchFamily="18" charset="0"/>
              </a:rPr>
              <a:t>valuations</a:t>
            </a:r>
          </a:p>
          <a:p>
            <a:r>
              <a:rPr lang="en-US" sz="2000" b="1" i="1" dirty="0">
                <a:latin typeface="Garamond" pitchFamily="18" charset="0"/>
              </a:rPr>
              <a:t>a</a:t>
            </a:r>
            <a:r>
              <a:rPr lang="en-US" sz="2000" b="1" i="1" dirty="0" smtClean="0">
                <a:latin typeface="Garamond" pitchFamily="18" charset="0"/>
              </a:rPr>
              <a:t>nd private costs of production.</a:t>
            </a:r>
            <a:endParaRPr lang="en-US" sz="2000" b="1" i="1" dirty="0">
              <a:latin typeface="Garamond" pitchFamily="18" charset="0"/>
            </a:endParaRPr>
          </a:p>
        </p:txBody>
      </p:sp>
      <p:grpSp>
        <p:nvGrpSpPr>
          <p:cNvPr id="7" name="Group 6"/>
          <p:cNvGrpSpPr/>
          <p:nvPr/>
        </p:nvGrpSpPr>
        <p:grpSpPr>
          <a:xfrm>
            <a:off x="3759200" y="1897969"/>
            <a:ext cx="5192869" cy="1121002"/>
            <a:chOff x="3759200" y="1897969"/>
            <a:chExt cx="5192869" cy="1121002"/>
          </a:xfrm>
        </p:grpSpPr>
        <p:sp>
          <p:nvSpPr>
            <p:cNvPr id="4" name="TextBox 3"/>
            <p:cNvSpPr txBox="1"/>
            <p:nvPr/>
          </p:nvSpPr>
          <p:spPr>
            <a:xfrm>
              <a:off x="4827927" y="1897969"/>
              <a:ext cx="4124142" cy="707886"/>
            </a:xfrm>
            <a:prstGeom prst="rect">
              <a:avLst/>
            </a:prstGeom>
            <a:noFill/>
          </p:spPr>
          <p:txBody>
            <a:bodyPr wrap="none" rtlCol="0">
              <a:spAutoFit/>
            </a:bodyPr>
            <a:lstStyle/>
            <a:p>
              <a:r>
                <a:rPr lang="en-US" sz="2000" b="1" i="1" dirty="0" smtClean="0">
                  <a:latin typeface="Garamond" pitchFamily="18" charset="0"/>
                </a:rPr>
                <a:t>The “Dead Weight Loss” associated</a:t>
              </a:r>
            </a:p>
            <a:p>
              <a:r>
                <a:rPr lang="en-US" sz="2000" b="1" i="1" dirty="0" smtClean="0">
                  <a:latin typeface="Garamond" pitchFamily="18" charset="0"/>
                </a:rPr>
                <a:t>With a negative externality.</a:t>
              </a:r>
              <a:endParaRPr lang="en-US" sz="2000" b="1" i="1" dirty="0">
                <a:latin typeface="Garamond" pitchFamily="18" charset="0"/>
              </a:endParaRPr>
            </a:p>
          </p:txBody>
        </p:sp>
        <p:sp>
          <p:nvSpPr>
            <p:cNvPr id="6" name="Freeform 5"/>
            <p:cNvSpPr/>
            <p:nvPr/>
          </p:nvSpPr>
          <p:spPr>
            <a:xfrm>
              <a:off x="3759200" y="2249714"/>
              <a:ext cx="1074057" cy="769257"/>
            </a:xfrm>
            <a:custGeom>
              <a:avLst/>
              <a:gdLst>
                <a:gd name="connsiteX0" fmla="*/ 1074057 w 1074057"/>
                <a:gd name="connsiteY0" fmla="*/ 0 h 769257"/>
                <a:gd name="connsiteX1" fmla="*/ 377371 w 1074057"/>
                <a:gd name="connsiteY1" fmla="*/ 406400 h 769257"/>
                <a:gd name="connsiteX2" fmla="*/ 0 w 1074057"/>
                <a:gd name="connsiteY2" fmla="*/ 769257 h 769257"/>
              </a:gdLst>
              <a:ahLst/>
              <a:cxnLst>
                <a:cxn ang="0">
                  <a:pos x="connsiteX0" y="connsiteY0"/>
                </a:cxn>
                <a:cxn ang="0">
                  <a:pos x="connsiteX1" y="connsiteY1"/>
                </a:cxn>
                <a:cxn ang="0">
                  <a:pos x="connsiteX2" y="connsiteY2"/>
                </a:cxn>
              </a:cxnLst>
              <a:rect l="l" t="t" r="r" b="b"/>
              <a:pathLst>
                <a:path w="1074057" h="769257">
                  <a:moveTo>
                    <a:pt x="1074057" y="0"/>
                  </a:moveTo>
                  <a:cubicBezTo>
                    <a:pt x="815218" y="139095"/>
                    <a:pt x="556380" y="278191"/>
                    <a:pt x="377371" y="406400"/>
                  </a:cubicBezTo>
                  <a:cubicBezTo>
                    <a:pt x="198362" y="534609"/>
                    <a:pt x="99181" y="651933"/>
                    <a:pt x="0" y="769257"/>
                  </a:cubicBezTo>
                </a:path>
              </a:pathLst>
            </a:custGeom>
            <a:noFill/>
            <a:ln>
              <a:solidFill>
                <a:schemeClr val="tx1"/>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0" name="Text Box 34"/>
          <p:cNvSpPr txBox="1">
            <a:spLocks noChangeArrowheads="1"/>
          </p:cNvSpPr>
          <p:nvPr/>
        </p:nvSpPr>
        <p:spPr bwMode="auto">
          <a:xfrm>
            <a:off x="0" y="0"/>
            <a:ext cx="1858201" cy="461665"/>
          </a:xfrm>
          <a:prstGeom prst="rect">
            <a:avLst/>
          </a:prstGeom>
          <a:noFill/>
          <a:ln w="9525">
            <a:noFill/>
            <a:miter lim="800000"/>
            <a:headEnd/>
            <a:tailEnd/>
          </a:ln>
        </p:spPr>
        <p:txBody>
          <a:bodyPr wrap="none">
            <a:spAutoFit/>
          </a:bodyPr>
          <a:lstStyle/>
          <a:p>
            <a:r>
              <a:rPr lang="en-US" sz="2400" b="1" dirty="0" smtClean="0">
                <a:latin typeface="Times New Roman" pitchFamily="18" charset="0"/>
              </a:rPr>
              <a:t>Externalities</a:t>
            </a:r>
            <a:endParaRPr lang="en-US" sz="2400" dirty="0">
              <a:latin typeface="Times New Roman" pitchFamily="18" charset="0"/>
            </a:endParaRPr>
          </a:p>
        </p:txBody>
      </p:sp>
    </p:spTree>
    <p:extLst>
      <p:ext uri="{BB962C8B-B14F-4D97-AF65-F5344CB8AC3E}">
        <p14:creationId xmlns:p14="http://schemas.microsoft.com/office/powerpoint/2010/main" val="420178273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dissolve">
                                      <p:cBhvr>
                                        <p:cTn id="7" dur="500"/>
                                        <p:tgtEl>
                                          <p:spTgt spid="5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9"/>
                                        </p:tgtEl>
                                        <p:attrNameLst>
                                          <p:attrName>style.visibility</p:attrName>
                                        </p:attrNameLst>
                                      </p:cBhvr>
                                      <p:to>
                                        <p:strVal val="visible"/>
                                      </p:to>
                                    </p:set>
                                    <p:animEffect transition="in" filter="dissolve">
                                      <p:cBhvr>
                                        <p:cTn id="17" dur="500"/>
                                        <p:tgtEl>
                                          <p:spTgt spid="5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6"/>
                                        </p:tgtEl>
                                        <p:attrNameLst>
                                          <p:attrName>style.visibility</p:attrName>
                                        </p:attrNameLst>
                                      </p:cBhvr>
                                      <p:to>
                                        <p:strVal val="visible"/>
                                      </p:to>
                                    </p:set>
                                    <p:animEffect transition="in" filter="dissolve">
                                      <p:cBhvr>
                                        <p:cTn id="22" dur="500"/>
                                        <p:tgtEl>
                                          <p:spTgt spid="66"/>
                                        </p:tgtEl>
                                      </p:cBhvr>
                                    </p:animEffect>
                                  </p:childTnLst>
                                </p:cTn>
                              </p:par>
                              <p:par>
                                <p:cTn id="23" presetID="22" presetClass="exit" presetSubtype="8" fill="hold" grpId="1" nodeType="withEffect">
                                  <p:stCondLst>
                                    <p:cond delay="0"/>
                                  </p:stCondLst>
                                  <p:childTnLst>
                                    <p:animEffect transition="out" filter="wipe(left)">
                                      <p:cBhvr>
                                        <p:cTn id="24" dur="500"/>
                                        <p:tgtEl>
                                          <p:spTgt spid="3"/>
                                        </p:tgtEl>
                                      </p:cBhvr>
                                    </p:animEffect>
                                    <p:set>
                                      <p:cBhvr>
                                        <p:cTn id="25" dur="1" fill="hold">
                                          <p:stCondLst>
                                            <p:cond delay="499"/>
                                          </p:stCondLst>
                                        </p:cTn>
                                        <p:tgtEl>
                                          <p:spTgt spid="3"/>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63"/>
                                        </p:tgtEl>
                                        <p:attrNameLst>
                                          <p:attrName>style.visibility</p:attrName>
                                        </p:attrNameLst>
                                      </p:cBhvr>
                                      <p:to>
                                        <p:strVal val="visible"/>
                                      </p:to>
                                    </p:set>
                                    <p:animEffect transition="in" filter="fade">
                                      <p:cBhvr>
                                        <p:cTn id="30" dur="2000"/>
                                        <p:tgtEl>
                                          <p:spTgt spid="63"/>
                                        </p:tgtEl>
                                      </p:cBhvr>
                                    </p:animEffect>
                                  </p:childTnLst>
                                </p:cTn>
                              </p:par>
                              <p:par>
                                <p:cTn id="31" presetID="10" presetClass="entr" presetSubtype="0" fill="hold" nodeType="with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223184" y="755505"/>
            <a:ext cx="8558759" cy="2255199"/>
            <a:chOff x="442259" y="-2244870"/>
            <a:chExt cx="8558759" cy="2255199"/>
          </a:xfrm>
        </p:grpSpPr>
        <p:sp>
          <p:nvSpPr>
            <p:cNvPr id="25" name="Text Box 4"/>
            <p:cNvSpPr txBox="1">
              <a:spLocks noChangeArrowheads="1"/>
            </p:cNvSpPr>
            <p:nvPr/>
          </p:nvSpPr>
          <p:spPr bwMode="auto">
            <a:xfrm>
              <a:off x="1802780" y="-2244870"/>
              <a:ext cx="7198238" cy="954107"/>
            </a:xfrm>
            <a:prstGeom prst="rect">
              <a:avLst/>
            </a:prstGeom>
            <a:noFill/>
            <a:ln w="12700">
              <a:noFill/>
              <a:miter lim="800000"/>
              <a:headEnd type="none" w="sm" len="sm"/>
              <a:tailEnd type="none" w="sm" len="sm"/>
            </a:ln>
          </p:spPr>
          <p:txBody>
            <a:bodyPr wrap="square">
              <a:spAutoFit/>
            </a:bodyPr>
            <a:lstStyle/>
            <a:p>
              <a:r>
                <a:rPr lang="en-US" sz="1600" b="1" i="1" dirty="0" smtClean="0">
                  <a:latin typeface="Verdana" pitchFamily="34" charset="0"/>
                  <a:ea typeface="Verdana" pitchFamily="34" charset="0"/>
                  <a:cs typeface="Verdana" pitchFamily="34" charset="0"/>
                </a:rPr>
                <a:t>The Problem of Social Cost (1960)</a:t>
              </a:r>
            </a:p>
            <a:p>
              <a:r>
                <a:rPr lang="en-US" sz="2000" dirty="0" smtClean="0">
                  <a:latin typeface="+mj-lt"/>
                  <a:cs typeface="Times New Roman" pitchFamily="18" charset="0"/>
                </a:rPr>
                <a:t>“</a:t>
              </a:r>
              <a:r>
                <a:rPr lang="en-US" sz="2000" dirty="0">
                  <a:latin typeface="+mj-lt"/>
                  <a:cs typeface="Times New Roman" pitchFamily="18" charset="0"/>
                </a:rPr>
                <a:t>It is strange that a doctrine as faulty as that developed by </a:t>
              </a:r>
              <a:r>
                <a:rPr lang="en-US" sz="2000" dirty="0" err="1">
                  <a:latin typeface="+mj-lt"/>
                  <a:cs typeface="Times New Roman" pitchFamily="18" charset="0"/>
                </a:rPr>
                <a:t>Pigou</a:t>
              </a:r>
              <a:r>
                <a:rPr lang="en-US" sz="2000" dirty="0">
                  <a:latin typeface="+mj-lt"/>
                  <a:cs typeface="Times New Roman" pitchFamily="18" charset="0"/>
                </a:rPr>
                <a:t> should have been so influential </a:t>
              </a:r>
              <a:r>
                <a:rPr lang="en-US" sz="2000" dirty="0" smtClean="0">
                  <a:latin typeface="+mj-lt"/>
                  <a:cs typeface="Times New Roman" pitchFamily="18" charset="0"/>
                </a:rPr>
                <a:t>…”</a:t>
              </a:r>
              <a:endParaRPr lang="en-US" sz="2000" dirty="0">
                <a:latin typeface="+mj-lt"/>
                <a:cs typeface="Times New Roman" pitchFamily="18" charset="0"/>
              </a:endParaRPr>
            </a:p>
          </p:txBody>
        </p:sp>
        <p:sp>
          <p:nvSpPr>
            <p:cNvPr id="26" name="Rectangle 5"/>
            <p:cNvSpPr>
              <a:spLocks noChangeArrowheads="1"/>
            </p:cNvSpPr>
            <p:nvPr/>
          </p:nvSpPr>
          <p:spPr bwMode="auto">
            <a:xfrm>
              <a:off x="455216" y="-446871"/>
              <a:ext cx="1084263" cy="457200"/>
            </a:xfrm>
            <a:prstGeom prst="rect">
              <a:avLst/>
            </a:prstGeom>
            <a:noFill/>
            <a:ln w="12700">
              <a:noFill/>
              <a:miter lim="800000"/>
              <a:headEnd type="none" w="sm" len="sm"/>
              <a:tailEnd type="none" w="sm" len="sm"/>
            </a:ln>
          </p:spPr>
          <p:txBody>
            <a:bodyPr wrap="none" anchor="ctr">
              <a:spAutoFit/>
            </a:bodyPr>
            <a:lstStyle/>
            <a:p>
              <a:r>
                <a:rPr lang="en-US" sz="1200" b="1"/>
                <a:t>Ronald Coase</a:t>
              </a:r>
            </a:p>
            <a:p>
              <a:r>
                <a:rPr lang="en-US" sz="1200" b="1"/>
                <a:t>1910 -</a:t>
              </a:r>
            </a:p>
          </p:txBody>
        </p:sp>
        <p:pic>
          <p:nvPicPr>
            <p:cNvPr id="27" name="Picture 6" descr="coase"/>
            <p:cNvPicPr>
              <a:picLocks noChangeAspect="1" noChangeArrowheads="1"/>
            </p:cNvPicPr>
            <p:nvPr/>
          </p:nvPicPr>
          <p:blipFill>
            <a:blip r:embed="rId3" cstate="print"/>
            <a:srcRect/>
            <a:stretch>
              <a:fillRect/>
            </a:stretch>
          </p:blipFill>
          <p:spPr bwMode="auto">
            <a:xfrm>
              <a:off x="442259" y="-2234397"/>
              <a:ext cx="1250437" cy="1768475"/>
            </a:xfrm>
            <a:prstGeom prst="rect">
              <a:avLst/>
            </a:prstGeom>
            <a:noFill/>
            <a:ln w="9525">
              <a:noFill/>
              <a:miter lim="800000"/>
              <a:headEnd/>
              <a:tailEnd/>
            </a:ln>
          </p:spPr>
        </p:pic>
      </p:grpSp>
      <p:sp>
        <p:nvSpPr>
          <p:cNvPr id="22" name="Text Box 4"/>
          <p:cNvSpPr txBox="1">
            <a:spLocks noChangeArrowheads="1"/>
          </p:cNvSpPr>
          <p:nvPr/>
        </p:nvSpPr>
        <p:spPr bwMode="auto">
          <a:xfrm>
            <a:off x="1583706" y="1812608"/>
            <a:ext cx="7198238" cy="2246769"/>
          </a:xfrm>
          <a:prstGeom prst="rect">
            <a:avLst/>
          </a:prstGeom>
          <a:noFill/>
          <a:ln w="12700">
            <a:noFill/>
            <a:miter lim="800000"/>
            <a:headEnd type="none" w="sm" len="sm"/>
            <a:tailEnd type="none" w="sm" len="sm"/>
          </a:ln>
        </p:spPr>
        <p:txBody>
          <a:bodyPr wrap="square">
            <a:spAutoFit/>
          </a:bodyPr>
          <a:lstStyle/>
          <a:p>
            <a:r>
              <a:rPr lang="en-US" sz="2000" dirty="0" smtClean="0">
                <a:latin typeface="+mj-lt"/>
                <a:cs typeface="Times New Roman" pitchFamily="18" charset="0"/>
              </a:rPr>
              <a:t>“</a:t>
            </a:r>
            <a:r>
              <a:rPr lang="en-US" sz="2000" dirty="0">
                <a:latin typeface="+mj-lt"/>
                <a:cs typeface="Times New Roman" pitchFamily="18" charset="0"/>
              </a:rPr>
              <a:t>The traditional approach [to the externality problem, the ‘</a:t>
            </a:r>
            <a:r>
              <a:rPr lang="en-US" sz="2000" dirty="0" err="1">
                <a:latin typeface="+mj-lt"/>
                <a:cs typeface="Times New Roman" pitchFamily="18" charset="0"/>
              </a:rPr>
              <a:t>Pigovian</a:t>
            </a:r>
            <a:r>
              <a:rPr lang="en-US" sz="2000" dirty="0">
                <a:latin typeface="+mj-lt"/>
                <a:cs typeface="Times New Roman" pitchFamily="18" charset="0"/>
              </a:rPr>
              <a:t>’ approach] has tended to obscure the nature of the choice that has to be made.  The question is commonly thought of as one in which A inflicts harm on B.  But this is wrong.  We are dealing with a problem of a reciprocal nature.  To avoid the harm to B would be to inflict harm on A … The problem is to avoid the more serious harm</a:t>
            </a:r>
            <a:r>
              <a:rPr lang="en-US" sz="2000" dirty="0" smtClean="0">
                <a:latin typeface="+mj-lt"/>
                <a:cs typeface="Times New Roman" pitchFamily="18" charset="0"/>
              </a:rPr>
              <a:t>.”</a:t>
            </a:r>
            <a:endParaRPr lang="en-US" sz="2000" dirty="0">
              <a:latin typeface="+mj-lt"/>
              <a:cs typeface="Times New Roman" pitchFamily="18" charset="0"/>
            </a:endParaRPr>
          </a:p>
        </p:txBody>
      </p:sp>
      <p:grpSp>
        <p:nvGrpSpPr>
          <p:cNvPr id="12" name="Group 11"/>
          <p:cNvGrpSpPr/>
          <p:nvPr/>
        </p:nvGrpSpPr>
        <p:grpSpPr>
          <a:xfrm>
            <a:off x="236141" y="4572000"/>
            <a:ext cx="8527143" cy="2057400"/>
            <a:chOff x="228600" y="1295400"/>
            <a:chExt cx="8527143" cy="1914685"/>
          </a:xfrm>
        </p:grpSpPr>
        <p:sp>
          <p:nvSpPr>
            <p:cNvPr id="16" name="Rectangle 8"/>
            <p:cNvSpPr>
              <a:spLocks noChangeArrowheads="1"/>
            </p:cNvSpPr>
            <p:nvPr/>
          </p:nvSpPr>
          <p:spPr bwMode="auto">
            <a:xfrm>
              <a:off x="228600" y="1295400"/>
              <a:ext cx="8516257" cy="1806197"/>
            </a:xfrm>
            <a:prstGeom prst="rect">
              <a:avLst/>
            </a:prstGeom>
            <a:solidFill>
              <a:schemeClr val="accent3">
                <a:lumMod val="40000"/>
                <a:lumOff val="60000"/>
              </a:schemeClr>
            </a:solidFill>
            <a:ln w="12700">
              <a:solidFill>
                <a:schemeClr val="tx1"/>
              </a:solidFill>
              <a:miter lim="800000"/>
              <a:headEnd type="none" w="sm" len="sm"/>
              <a:tailEnd type="none" w="sm" len="sm"/>
            </a:ln>
            <a:effectLst>
              <a:outerShdw dist="143684" dir="2700000" algn="ctr" rotWithShape="0">
                <a:schemeClr val="tx1">
                  <a:alpha val="50000"/>
                </a:schemeClr>
              </a:outerShdw>
            </a:effectLst>
          </p:spPr>
          <p:txBody>
            <a:bodyPr wrap="none" anchor="ctr"/>
            <a:lstStyle/>
            <a:p>
              <a:pPr>
                <a:defRPr/>
              </a:pPr>
              <a:endParaRPr lang="en-US">
                <a:latin typeface="Arial" pitchFamily="34" charset="0"/>
              </a:endParaRPr>
            </a:p>
          </p:txBody>
        </p:sp>
        <p:sp>
          <p:nvSpPr>
            <p:cNvPr id="17" name="Text Box 7"/>
            <p:cNvSpPr txBox="1">
              <a:spLocks noChangeArrowheads="1"/>
            </p:cNvSpPr>
            <p:nvPr/>
          </p:nvSpPr>
          <p:spPr bwMode="auto">
            <a:xfrm>
              <a:off x="312057" y="1394203"/>
              <a:ext cx="8443686" cy="1815882"/>
            </a:xfrm>
            <a:prstGeom prst="rect">
              <a:avLst/>
            </a:prstGeom>
            <a:noFill/>
            <a:ln w="12700">
              <a:noFill/>
              <a:miter lim="800000"/>
              <a:headEnd type="none" w="sm" len="sm"/>
              <a:tailEnd type="none" w="sm" len="sm"/>
            </a:ln>
          </p:spPr>
          <p:txBody>
            <a:bodyPr wrap="square">
              <a:spAutoFit/>
            </a:bodyPr>
            <a:lstStyle/>
            <a:p>
              <a:r>
                <a:rPr lang="en-US" sz="1600" b="1" u="sng" dirty="0">
                  <a:latin typeface="Garamond" pitchFamily="18" charset="0"/>
                  <a:cs typeface="Times New Roman" pitchFamily="18" charset="0"/>
                </a:rPr>
                <a:t>The </a:t>
              </a:r>
              <a:r>
                <a:rPr lang="en-US" sz="1600" b="1" u="sng" dirty="0" err="1">
                  <a:latin typeface="Garamond" pitchFamily="18" charset="0"/>
                  <a:cs typeface="Times New Roman" pitchFamily="18" charset="0"/>
                </a:rPr>
                <a:t>Coase</a:t>
              </a:r>
              <a:r>
                <a:rPr lang="en-US" sz="1600" b="1" u="sng" dirty="0">
                  <a:latin typeface="Garamond" pitchFamily="18" charset="0"/>
                  <a:cs typeface="Times New Roman" pitchFamily="18" charset="0"/>
                </a:rPr>
                <a:t> Theorem</a:t>
              </a:r>
              <a:r>
                <a:rPr lang="en-US" sz="1600" b="1" dirty="0">
                  <a:latin typeface="Garamond" pitchFamily="18" charset="0"/>
                  <a:cs typeface="Times New Roman" pitchFamily="18" charset="0"/>
                </a:rPr>
                <a:t>:  In the absence of transaction costs, all government allocations of property rights are equally efficient, because interested parties will bargain privately to correct any externality.</a:t>
              </a:r>
            </a:p>
            <a:p>
              <a:endParaRPr lang="en-US" sz="1600" b="1" dirty="0">
                <a:latin typeface="Garamond" pitchFamily="18" charset="0"/>
                <a:cs typeface="Times New Roman" pitchFamily="18" charset="0"/>
              </a:endParaRPr>
            </a:p>
            <a:p>
              <a:r>
                <a:rPr lang="en-US" sz="1600" b="1" dirty="0">
                  <a:latin typeface="Garamond" pitchFamily="18" charset="0"/>
                  <a:cs typeface="Times New Roman" pitchFamily="18" charset="0"/>
                </a:rPr>
                <a:t>Implication:  Any market plagued by externalities can be made efficient if property rights are clearly defined and </a:t>
              </a:r>
              <a:r>
                <a:rPr lang="en-US" sz="1600" b="1" dirty="0" smtClean="0">
                  <a:latin typeface="Garamond" pitchFamily="18" charset="0"/>
                  <a:cs typeface="Times New Roman" pitchFamily="18" charset="0"/>
                </a:rPr>
                <a:t>assigned (the “missing market” interpretation), </a:t>
              </a:r>
              <a:r>
                <a:rPr lang="en-US" sz="1600" b="1" dirty="0">
                  <a:latin typeface="Garamond" pitchFamily="18" charset="0"/>
                  <a:cs typeface="Times New Roman" pitchFamily="18" charset="0"/>
                </a:rPr>
                <a:t>and if transaction (bargaining) costs are negligible.</a:t>
              </a:r>
            </a:p>
          </p:txBody>
        </p:sp>
      </p:grpSp>
      <p:sp>
        <p:nvSpPr>
          <p:cNvPr id="18" name="Text Box 34"/>
          <p:cNvSpPr txBox="1">
            <a:spLocks noChangeArrowheads="1"/>
          </p:cNvSpPr>
          <p:nvPr/>
        </p:nvSpPr>
        <p:spPr bwMode="auto">
          <a:xfrm>
            <a:off x="0" y="0"/>
            <a:ext cx="1858201" cy="461665"/>
          </a:xfrm>
          <a:prstGeom prst="rect">
            <a:avLst/>
          </a:prstGeom>
          <a:noFill/>
          <a:ln w="9525">
            <a:noFill/>
            <a:miter lim="800000"/>
            <a:headEnd/>
            <a:tailEnd/>
          </a:ln>
        </p:spPr>
        <p:txBody>
          <a:bodyPr wrap="none">
            <a:spAutoFit/>
          </a:bodyPr>
          <a:lstStyle/>
          <a:p>
            <a:r>
              <a:rPr lang="en-US" sz="2400" b="1" dirty="0" smtClean="0">
                <a:latin typeface="Times New Roman" pitchFamily="18" charset="0"/>
              </a:rPr>
              <a:t>Externalities</a:t>
            </a:r>
            <a:endParaRPr lang="en-US" sz="2400" dirty="0">
              <a:latin typeface="Times New Roman" pitchFamily="18" charset="0"/>
            </a:endParaRPr>
          </a:p>
        </p:txBody>
      </p:sp>
    </p:spTree>
    <p:extLst>
      <p:ext uri="{BB962C8B-B14F-4D97-AF65-F5344CB8AC3E}">
        <p14:creationId xmlns:p14="http://schemas.microsoft.com/office/powerpoint/2010/main" val="151468355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Line 5"/>
          <p:cNvSpPr>
            <a:spLocks noChangeShapeType="1"/>
          </p:cNvSpPr>
          <p:nvPr/>
        </p:nvSpPr>
        <p:spPr bwMode="auto">
          <a:xfrm flipV="1">
            <a:off x="1203325" y="1349375"/>
            <a:ext cx="0" cy="4478338"/>
          </a:xfrm>
          <a:prstGeom prst="line">
            <a:avLst/>
          </a:prstGeom>
          <a:noFill/>
          <a:ln w="9525">
            <a:solidFill>
              <a:schemeClr val="tx1"/>
            </a:solidFill>
            <a:round/>
            <a:headEnd/>
            <a:tailEnd type="triangle" w="med" len="med"/>
          </a:ln>
        </p:spPr>
        <p:txBody>
          <a:bodyPr/>
          <a:lstStyle/>
          <a:p>
            <a:endParaRPr lang="en-US"/>
          </a:p>
        </p:txBody>
      </p:sp>
      <p:sp>
        <p:nvSpPr>
          <p:cNvPr id="5125" name="Arc 6"/>
          <p:cNvSpPr>
            <a:spLocks/>
          </p:cNvSpPr>
          <p:nvPr/>
        </p:nvSpPr>
        <p:spPr bwMode="auto">
          <a:xfrm rot="-347357">
            <a:off x="4189413" y="2008188"/>
            <a:ext cx="3092450" cy="2955925"/>
          </a:xfrm>
          <a:custGeom>
            <a:avLst/>
            <a:gdLst>
              <a:gd name="T0" fmla="*/ 2147483647 w 20649"/>
              <a:gd name="T1" fmla="*/ 0 h 19848"/>
              <a:gd name="T2" fmla="*/ 2147483647 w 20649"/>
              <a:gd name="T3" fmla="*/ 2147483647 h 19848"/>
              <a:gd name="T4" fmla="*/ 0 w 20649"/>
              <a:gd name="T5" fmla="*/ 2147483647 h 19848"/>
              <a:gd name="T6" fmla="*/ 0 60000 65536"/>
              <a:gd name="T7" fmla="*/ 0 60000 65536"/>
              <a:gd name="T8" fmla="*/ 0 60000 65536"/>
              <a:gd name="T9" fmla="*/ 0 w 20649"/>
              <a:gd name="T10" fmla="*/ 0 h 19848"/>
              <a:gd name="T11" fmla="*/ 20649 w 20649"/>
              <a:gd name="T12" fmla="*/ 19848 h 19848"/>
            </a:gdLst>
            <a:ahLst/>
            <a:cxnLst>
              <a:cxn ang="T6">
                <a:pos x="T0" y="T1"/>
              </a:cxn>
              <a:cxn ang="T7">
                <a:pos x="T2" y="T3"/>
              </a:cxn>
              <a:cxn ang="T8">
                <a:pos x="T4" y="T5"/>
              </a:cxn>
            </a:cxnLst>
            <a:rect l="T9" t="T10" r="T11" b="T12"/>
            <a:pathLst>
              <a:path w="20649" h="19848" fill="none" extrusionOk="0">
                <a:moveTo>
                  <a:pt x="8522" y="0"/>
                </a:moveTo>
                <a:cubicBezTo>
                  <a:pt x="14353" y="2504"/>
                  <a:pt x="18787" y="7444"/>
                  <a:pt x="20649" y="13510"/>
                </a:cubicBezTo>
              </a:path>
              <a:path w="20649" h="19848" stroke="0" extrusionOk="0">
                <a:moveTo>
                  <a:pt x="8522" y="0"/>
                </a:moveTo>
                <a:cubicBezTo>
                  <a:pt x="14353" y="2504"/>
                  <a:pt x="18787" y="7444"/>
                  <a:pt x="20649" y="13510"/>
                </a:cubicBezTo>
                <a:lnTo>
                  <a:pt x="0" y="19848"/>
                </a:lnTo>
                <a:close/>
              </a:path>
            </a:pathLst>
          </a:custGeom>
          <a:noFill/>
          <a:ln w="19050">
            <a:solidFill>
              <a:srgbClr val="0000FF"/>
            </a:solidFill>
            <a:round/>
            <a:headEnd/>
            <a:tailEnd/>
          </a:ln>
        </p:spPr>
        <p:txBody>
          <a:bodyPr wrap="none" anchor="ctr"/>
          <a:lstStyle/>
          <a:p>
            <a:endParaRPr lang="en-US"/>
          </a:p>
        </p:txBody>
      </p:sp>
      <p:sp>
        <p:nvSpPr>
          <p:cNvPr id="5126" name="Arc 7"/>
          <p:cNvSpPr>
            <a:spLocks/>
          </p:cNvSpPr>
          <p:nvPr/>
        </p:nvSpPr>
        <p:spPr bwMode="auto">
          <a:xfrm rot="271512">
            <a:off x="2667000" y="2314575"/>
            <a:ext cx="3690938" cy="3254375"/>
          </a:xfrm>
          <a:custGeom>
            <a:avLst/>
            <a:gdLst>
              <a:gd name="T0" fmla="*/ 0 w 22235"/>
              <a:gd name="T1" fmla="*/ 2147483647 h 21600"/>
              <a:gd name="T2" fmla="*/ 2147483647 w 22235"/>
              <a:gd name="T3" fmla="*/ 2147483647 h 21600"/>
              <a:gd name="T4" fmla="*/ 2147483647 w 22235"/>
              <a:gd name="T5" fmla="*/ 2147483647 h 21600"/>
              <a:gd name="T6" fmla="*/ 0 60000 65536"/>
              <a:gd name="T7" fmla="*/ 0 60000 65536"/>
              <a:gd name="T8" fmla="*/ 0 60000 65536"/>
              <a:gd name="T9" fmla="*/ 0 w 22235"/>
              <a:gd name="T10" fmla="*/ 0 h 21600"/>
              <a:gd name="T11" fmla="*/ 22235 w 22235"/>
              <a:gd name="T12" fmla="*/ 21600 h 21600"/>
            </a:gdLst>
            <a:ahLst/>
            <a:cxnLst>
              <a:cxn ang="T6">
                <a:pos x="T0" y="T1"/>
              </a:cxn>
              <a:cxn ang="T7">
                <a:pos x="T2" y="T3"/>
              </a:cxn>
              <a:cxn ang="T8">
                <a:pos x="T4" y="T5"/>
              </a:cxn>
            </a:cxnLst>
            <a:rect l="T9" t="T10" r="T11" b="T12"/>
            <a:pathLst>
              <a:path w="22235" h="21600" fill="none" extrusionOk="0">
                <a:moveTo>
                  <a:pt x="-1" y="18"/>
                </a:moveTo>
                <a:cubicBezTo>
                  <a:pt x="299" y="6"/>
                  <a:pt x="599" y="-1"/>
                  <a:pt x="900" y="0"/>
                </a:cubicBezTo>
                <a:cubicBezTo>
                  <a:pt x="11527" y="0"/>
                  <a:pt x="20576" y="7730"/>
                  <a:pt x="22235" y="18227"/>
                </a:cubicBezTo>
              </a:path>
              <a:path w="22235" h="21600" stroke="0" extrusionOk="0">
                <a:moveTo>
                  <a:pt x="-1" y="18"/>
                </a:moveTo>
                <a:cubicBezTo>
                  <a:pt x="299" y="6"/>
                  <a:pt x="599" y="-1"/>
                  <a:pt x="900" y="0"/>
                </a:cubicBezTo>
                <a:cubicBezTo>
                  <a:pt x="11527" y="0"/>
                  <a:pt x="20576" y="7730"/>
                  <a:pt x="22235" y="18227"/>
                </a:cubicBezTo>
                <a:lnTo>
                  <a:pt x="900" y="21600"/>
                </a:lnTo>
                <a:close/>
              </a:path>
            </a:pathLst>
          </a:custGeom>
          <a:noFill/>
          <a:ln w="19050">
            <a:solidFill>
              <a:srgbClr val="0000FF"/>
            </a:solidFill>
            <a:round/>
            <a:headEnd/>
            <a:tailEnd/>
          </a:ln>
        </p:spPr>
        <p:txBody>
          <a:bodyPr wrap="none" anchor="ctr"/>
          <a:lstStyle/>
          <a:p>
            <a:endParaRPr lang="en-US"/>
          </a:p>
        </p:txBody>
      </p:sp>
      <p:sp>
        <p:nvSpPr>
          <p:cNvPr id="5127" name="Arc 8"/>
          <p:cNvSpPr>
            <a:spLocks/>
          </p:cNvSpPr>
          <p:nvPr/>
        </p:nvSpPr>
        <p:spPr bwMode="auto">
          <a:xfrm>
            <a:off x="487363" y="3717925"/>
            <a:ext cx="3032125" cy="3140075"/>
          </a:xfrm>
          <a:custGeom>
            <a:avLst/>
            <a:gdLst>
              <a:gd name="T0" fmla="*/ 2147483647 w 19502"/>
              <a:gd name="T1" fmla="*/ 0 h 20841"/>
              <a:gd name="T2" fmla="*/ 2147483647 w 19502"/>
              <a:gd name="T3" fmla="*/ 2147483647 h 20841"/>
              <a:gd name="T4" fmla="*/ 0 w 19502"/>
              <a:gd name="T5" fmla="*/ 2147483647 h 20841"/>
              <a:gd name="T6" fmla="*/ 0 60000 65536"/>
              <a:gd name="T7" fmla="*/ 0 60000 65536"/>
              <a:gd name="T8" fmla="*/ 0 60000 65536"/>
              <a:gd name="T9" fmla="*/ 0 w 19502"/>
              <a:gd name="T10" fmla="*/ 0 h 20841"/>
              <a:gd name="T11" fmla="*/ 19502 w 19502"/>
              <a:gd name="T12" fmla="*/ 20841 h 20841"/>
            </a:gdLst>
            <a:ahLst/>
            <a:cxnLst>
              <a:cxn ang="T6">
                <a:pos x="T0" y="T1"/>
              </a:cxn>
              <a:cxn ang="T7">
                <a:pos x="T2" y="T3"/>
              </a:cxn>
              <a:cxn ang="T8">
                <a:pos x="T4" y="T5"/>
              </a:cxn>
            </a:cxnLst>
            <a:rect l="T9" t="T10" r="T11" b="T12"/>
            <a:pathLst>
              <a:path w="19502" h="20841" fill="none" extrusionOk="0">
                <a:moveTo>
                  <a:pt x="5675" y="0"/>
                </a:moveTo>
                <a:cubicBezTo>
                  <a:pt x="11747" y="1653"/>
                  <a:pt x="16796" y="5873"/>
                  <a:pt x="19502" y="11554"/>
                </a:cubicBezTo>
              </a:path>
              <a:path w="19502" h="20841" stroke="0" extrusionOk="0">
                <a:moveTo>
                  <a:pt x="5675" y="0"/>
                </a:moveTo>
                <a:cubicBezTo>
                  <a:pt x="11747" y="1653"/>
                  <a:pt x="16796" y="5873"/>
                  <a:pt x="19502" y="11554"/>
                </a:cubicBezTo>
                <a:lnTo>
                  <a:pt x="0" y="20841"/>
                </a:lnTo>
                <a:close/>
              </a:path>
            </a:pathLst>
          </a:custGeom>
          <a:noFill/>
          <a:ln w="19050">
            <a:solidFill>
              <a:srgbClr val="0000FF"/>
            </a:solidFill>
            <a:round/>
            <a:headEnd/>
            <a:tailEnd/>
          </a:ln>
        </p:spPr>
        <p:txBody>
          <a:bodyPr wrap="none" anchor="ctr"/>
          <a:lstStyle/>
          <a:p>
            <a:endParaRPr lang="en-US"/>
          </a:p>
        </p:txBody>
      </p:sp>
      <p:sp>
        <p:nvSpPr>
          <p:cNvPr id="5128" name="Arc 9"/>
          <p:cNvSpPr>
            <a:spLocks/>
          </p:cNvSpPr>
          <p:nvPr/>
        </p:nvSpPr>
        <p:spPr bwMode="auto">
          <a:xfrm rot="-348808" flipH="1" flipV="1">
            <a:off x="5867400" y="1476375"/>
            <a:ext cx="1371600" cy="1439863"/>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endParaRPr lang="en-US"/>
          </a:p>
        </p:txBody>
      </p:sp>
      <p:sp>
        <p:nvSpPr>
          <p:cNvPr id="5129" name="Arc 10"/>
          <p:cNvSpPr>
            <a:spLocks/>
          </p:cNvSpPr>
          <p:nvPr/>
        </p:nvSpPr>
        <p:spPr bwMode="auto">
          <a:xfrm flipH="1" flipV="1">
            <a:off x="4692650" y="2143125"/>
            <a:ext cx="2414588" cy="1616075"/>
          </a:xfrm>
          <a:custGeom>
            <a:avLst/>
            <a:gdLst>
              <a:gd name="T0" fmla="*/ 2147483647 w 21600"/>
              <a:gd name="T1" fmla="*/ 0 h 21459"/>
              <a:gd name="T2" fmla="*/ 2147483647 w 21600"/>
              <a:gd name="T3" fmla="*/ 2147483647 h 21459"/>
              <a:gd name="T4" fmla="*/ 0 w 21600"/>
              <a:gd name="T5" fmla="*/ 2147483647 h 21459"/>
              <a:gd name="T6" fmla="*/ 0 60000 65536"/>
              <a:gd name="T7" fmla="*/ 0 60000 65536"/>
              <a:gd name="T8" fmla="*/ 0 60000 65536"/>
              <a:gd name="T9" fmla="*/ 0 w 21600"/>
              <a:gd name="T10" fmla="*/ 0 h 21459"/>
              <a:gd name="T11" fmla="*/ 21600 w 21600"/>
              <a:gd name="T12" fmla="*/ 21459 h 21459"/>
            </a:gdLst>
            <a:ahLst/>
            <a:cxnLst>
              <a:cxn ang="T6">
                <a:pos x="T0" y="T1"/>
              </a:cxn>
              <a:cxn ang="T7">
                <a:pos x="T2" y="T3"/>
              </a:cxn>
              <a:cxn ang="T8">
                <a:pos x="T4" y="T5"/>
              </a:cxn>
            </a:cxnLst>
            <a:rect l="T9" t="T10" r="T11" b="T12"/>
            <a:pathLst>
              <a:path w="21600" h="21459" fill="none" extrusionOk="0">
                <a:moveTo>
                  <a:pt x="2462" y="-1"/>
                </a:moveTo>
                <a:cubicBezTo>
                  <a:pt x="13367" y="1250"/>
                  <a:pt x="21600" y="10482"/>
                  <a:pt x="21600" y="21459"/>
                </a:cubicBezTo>
              </a:path>
              <a:path w="21600" h="21459" stroke="0" extrusionOk="0">
                <a:moveTo>
                  <a:pt x="2462" y="-1"/>
                </a:moveTo>
                <a:cubicBezTo>
                  <a:pt x="13367" y="1250"/>
                  <a:pt x="21600" y="10482"/>
                  <a:pt x="21600" y="21459"/>
                </a:cubicBezTo>
                <a:lnTo>
                  <a:pt x="0" y="21459"/>
                </a:lnTo>
                <a:close/>
              </a:path>
            </a:pathLst>
          </a:custGeom>
          <a:noFill/>
          <a:ln w="19050">
            <a:solidFill>
              <a:srgbClr val="FF0000"/>
            </a:solidFill>
            <a:round/>
            <a:headEnd/>
            <a:tailEnd/>
          </a:ln>
        </p:spPr>
        <p:txBody>
          <a:bodyPr wrap="none" anchor="ctr"/>
          <a:lstStyle/>
          <a:p>
            <a:endParaRPr lang="en-US"/>
          </a:p>
        </p:txBody>
      </p:sp>
      <p:sp>
        <p:nvSpPr>
          <p:cNvPr id="5130" name="Arc 11"/>
          <p:cNvSpPr>
            <a:spLocks/>
          </p:cNvSpPr>
          <p:nvPr/>
        </p:nvSpPr>
        <p:spPr bwMode="auto">
          <a:xfrm flipH="1" flipV="1">
            <a:off x="1828800" y="3076575"/>
            <a:ext cx="3084513" cy="1771650"/>
          </a:xfrm>
          <a:custGeom>
            <a:avLst/>
            <a:gdLst>
              <a:gd name="T0" fmla="*/ 2147483647 w 21600"/>
              <a:gd name="T1" fmla="*/ 0 h 20185"/>
              <a:gd name="T2" fmla="*/ 2147483647 w 21600"/>
              <a:gd name="T3" fmla="*/ 2147483647 h 20185"/>
              <a:gd name="T4" fmla="*/ 0 w 21600"/>
              <a:gd name="T5" fmla="*/ 2147483647 h 20185"/>
              <a:gd name="T6" fmla="*/ 0 60000 65536"/>
              <a:gd name="T7" fmla="*/ 0 60000 65536"/>
              <a:gd name="T8" fmla="*/ 0 60000 65536"/>
              <a:gd name="T9" fmla="*/ 0 w 21600"/>
              <a:gd name="T10" fmla="*/ 0 h 20185"/>
              <a:gd name="T11" fmla="*/ 21600 w 21600"/>
              <a:gd name="T12" fmla="*/ 20185 h 20185"/>
            </a:gdLst>
            <a:ahLst/>
            <a:cxnLst>
              <a:cxn ang="T6">
                <a:pos x="T0" y="T1"/>
              </a:cxn>
              <a:cxn ang="T7">
                <a:pos x="T2" y="T3"/>
              </a:cxn>
              <a:cxn ang="T8">
                <a:pos x="T4" y="T5"/>
              </a:cxn>
            </a:cxnLst>
            <a:rect l="T9" t="T10" r="T11" b="T12"/>
            <a:pathLst>
              <a:path w="21600" h="20185" fill="none" extrusionOk="0">
                <a:moveTo>
                  <a:pt x="7688" y="-1"/>
                </a:moveTo>
                <a:cubicBezTo>
                  <a:pt x="16064" y="3189"/>
                  <a:pt x="21600" y="11221"/>
                  <a:pt x="21600" y="20185"/>
                </a:cubicBezTo>
              </a:path>
              <a:path w="21600" h="20185" stroke="0" extrusionOk="0">
                <a:moveTo>
                  <a:pt x="7688" y="-1"/>
                </a:moveTo>
                <a:cubicBezTo>
                  <a:pt x="16064" y="3189"/>
                  <a:pt x="21600" y="11221"/>
                  <a:pt x="21600" y="20185"/>
                </a:cubicBezTo>
                <a:lnTo>
                  <a:pt x="0" y="20185"/>
                </a:lnTo>
                <a:close/>
              </a:path>
            </a:pathLst>
          </a:custGeom>
          <a:noFill/>
          <a:ln w="19050">
            <a:solidFill>
              <a:srgbClr val="FF0000"/>
            </a:solidFill>
            <a:round/>
            <a:headEnd/>
            <a:tailEnd/>
          </a:ln>
        </p:spPr>
        <p:txBody>
          <a:bodyPr wrap="none" anchor="ctr"/>
          <a:lstStyle/>
          <a:p>
            <a:endParaRPr lang="en-US"/>
          </a:p>
        </p:txBody>
      </p:sp>
      <p:sp>
        <p:nvSpPr>
          <p:cNvPr id="5131" name="Arc 12"/>
          <p:cNvSpPr>
            <a:spLocks/>
          </p:cNvSpPr>
          <p:nvPr/>
        </p:nvSpPr>
        <p:spPr bwMode="auto">
          <a:xfrm rot="200715" flipH="1" flipV="1">
            <a:off x="3081338" y="2016125"/>
            <a:ext cx="4157662" cy="2709863"/>
          </a:xfrm>
          <a:custGeom>
            <a:avLst/>
            <a:gdLst>
              <a:gd name="T0" fmla="*/ 2147483647 w 21584"/>
              <a:gd name="T1" fmla="*/ 0 h 21452"/>
              <a:gd name="T2" fmla="*/ 2147483647 w 21584"/>
              <a:gd name="T3" fmla="*/ 2147483647 h 21452"/>
              <a:gd name="T4" fmla="*/ 0 w 21584"/>
              <a:gd name="T5" fmla="*/ 2147483647 h 21452"/>
              <a:gd name="T6" fmla="*/ 0 60000 65536"/>
              <a:gd name="T7" fmla="*/ 0 60000 65536"/>
              <a:gd name="T8" fmla="*/ 0 60000 65536"/>
              <a:gd name="T9" fmla="*/ 0 w 21584"/>
              <a:gd name="T10" fmla="*/ 0 h 21452"/>
              <a:gd name="T11" fmla="*/ 21584 w 21584"/>
              <a:gd name="T12" fmla="*/ 21452 h 21452"/>
            </a:gdLst>
            <a:ahLst/>
            <a:cxnLst>
              <a:cxn ang="T6">
                <a:pos x="T0" y="T1"/>
              </a:cxn>
              <a:cxn ang="T7">
                <a:pos x="T2" y="T3"/>
              </a:cxn>
              <a:cxn ang="T8">
                <a:pos x="T4" y="T5"/>
              </a:cxn>
            </a:cxnLst>
            <a:rect l="T9" t="T10" r="T11" b="T12"/>
            <a:pathLst>
              <a:path w="21584" h="21452" fill="none" extrusionOk="0">
                <a:moveTo>
                  <a:pt x="2521" y="-1"/>
                </a:moveTo>
                <a:cubicBezTo>
                  <a:pt x="13086" y="1241"/>
                  <a:pt x="21174" y="9990"/>
                  <a:pt x="21584" y="20620"/>
                </a:cubicBezTo>
              </a:path>
              <a:path w="21584" h="21452" stroke="0" extrusionOk="0">
                <a:moveTo>
                  <a:pt x="2521" y="-1"/>
                </a:moveTo>
                <a:cubicBezTo>
                  <a:pt x="13086" y="1241"/>
                  <a:pt x="21174" y="9990"/>
                  <a:pt x="21584" y="20620"/>
                </a:cubicBezTo>
                <a:lnTo>
                  <a:pt x="0" y="21452"/>
                </a:lnTo>
                <a:close/>
              </a:path>
            </a:pathLst>
          </a:custGeom>
          <a:noFill/>
          <a:ln w="19050">
            <a:solidFill>
              <a:srgbClr val="FF0000"/>
            </a:solidFill>
            <a:round/>
            <a:headEnd/>
            <a:tailEnd/>
          </a:ln>
        </p:spPr>
        <p:txBody>
          <a:bodyPr wrap="none" anchor="ctr"/>
          <a:lstStyle/>
          <a:p>
            <a:endParaRPr lang="en-US"/>
          </a:p>
        </p:txBody>
      </p:sp>
      <p:sp>
        <p:nvSpPr>
          <p:cNvPr id="5132" name="Arc 13"/>
          <p:cNvSpPr>
            <a:spLocks/>
          </p:cNvSpPr>
          <p:nvPr/>
        </p:nvSpPr>
        <p:spPr bwMode="auto">
          <a:xfrm>
            <a:off x="1473200" y="2686050"/>
            <a:ext cx="3354388" cy="3390900"/>
          </a:xfrm>
          <a:custGeom>
            <a:avLst/>
            <a:gdLst>
              <a:gd name="T0" fmla="*/ 2147483647 w 20998"/>
              <a:gd name="T1" fmla="*/ 0 h 20841"/>
              <a:gd name="T2" fmla="*/ 2147483647 w 20998"/>
              <a:gd name="T3" fmla="*/ 2147483647 h 20841"/>
              <a:gd name="T4" fmla="*/ 0 w 20998"/>
              <a:gd name="T5" fmla="*/ 2147483647 h 20841"/>
              <a:gd name="T6" fmla="*/ 0 60000 65536"/>
              <a:gd name="T7" fmla="*/ 0 60000 65536"/>
              <a:gd name="T8" fmla="*/ 0 60000 65536"/>
              <a:gd name="T9" fmla="*/ 0 w 20998"/>
              <a:gd name="T10" fmla="*/ 0 h 20841"/>
              <a:gd name="T11" fmla="*/ 20998 w 20998"/>
              <a:gd name="T12" fmla="*/ 20841 h 20841"/>
            </a:gdLst>
            <a:ahLst/>
            <a:cxnLst>
              <a:cxn ang="T6">
                <a:pos x="T0" y="T1"/>
              </a:cxn>
              <a:cxn ang="T7">
                <a:pos x="T2" y="T3"/>
              </a:cxn>
              <a:cxn ang="T8">
                <a:pos x="T4" y="T5"/>
              </a:cxn>
            </a:cxnLst>
            <a:rect l="T9" t="T10" r="T11" b="T12"/>
            <a:pathLst>
              <a:path w="20998" h="20841" fill="none" extrusionOk="0">
                <a:moveTo>
                  <a:pt x="5675" y="0"/>
                </a:moveTo>
                <a:cubicBezTo>
                  <a:pt x="13278" y="2070"/>
                  <a:pt x="19150" y="8116"/>
                  <a:pt x="20997" y="15776"/>
                </a:cubicBezTo>
              </a:path>
              <a:path w="20998" h="20841" stroke="0" extrusionOk="0">
                <a:moveTo>
                  <a:pt x="5675" y="0"/>
                </a:moveTo>
                <a:cubicBezTo>
                  <a:pt x="13278" y="2070"/>
                  <a:pt x="19150" y="8116"/>
                  <a:pt x="20997" y="15776"/>
                </a:cubicBezTo>
                <a:lnTo>
                  <a:pt x="0" y="20841"/>
                </a:lnTo>
                <a:close/>
              </a:path>
            </a:pathLst>
          </a:custGeom>
          <a:noFill/>
          <a:ln w="19050">
            <a:solidFill>
              <a:srgbClr val="0000FF"/>
            </a:solidFill>
            <a:round/>
            <a:headEnd/>
            <a:tailEnd/>
          </a:ln>
        </p:spPr>
        <p:txBody>
          <a:bodyPr wrap="none" anchor="ctr"/>
          <a:lstStyle/>
          <a:p>
            <a:endParaRPr lang="en-US"/>
          </a:p>
        </p:txBody>
      </p:sp>
      <p:sp>
        <p:nvSpPr>
          <p:cNvPr id="5133" name="Text Box 24"/>
          <p:cNvSpPr txBox="1">
            <a:spLocks noChangeArrowheads="1"/>
          </p:cNvSpPr>
          <p:nvPr/>
        </p:nvSpPr>
        <p:spPr bwMode="auto">
          <a:xfrm>
            <a:off x="801688" y="5640388"/>
            <a:ext cx="319087" cy="336550"/>
          </a:xfrm>
          <a:prstGeom prst="rect">
            <a:avLst/>
          </a:prstGeom>
          <a:noFill/>
          <a:ln w="9525">
            <a:noFill/>
            <a:miter lim="800000"/>
            <a:headEnd/>
            <a:tailEnd/>
          </a:ln>
        </p:spPr>
        <p:txBody>
          <a:bodyPr wrap="none">
            <a:spAutoFit/>
          </a:bodyPr>
          <a:lstStyle/>
          <a:p>
            <a:r>
              <a:rPr lang="en-US" sz="1600" b="1" i="1">
                <a:solidFill>
                  <a:srgbClr val="CC0000"/>
                </a:solidFill>
                <a:latin typeface="Times New Roman" pitchFamily="18" charset="0"/>
              </a:rPr>
              <a:t>A</a:t>
            </a:r>
          </a:p>
        </p:txBody>
      </p:sp>
      <p:sp>
        <p:nvSpPr>
          <p:cNvPr id="5134" name="Text Box 25"/>
          <p:cNvSpPr txBox="1">
            <a:spLocks noChangeArrowheads="1"/>
          </p:cNvSpPr>
          <p:nvPr/>
        </p:nvSpPr>
        <p:spPr bwMode="auto">
          <a:xfrm>
            <a:off x="8043863" y="892175"/>
            <a:ext cx="319087" cy="336550"/>
          </a:xfrm>
          <a:prstGeom prst="rect">
            <a:avLst/>
          </a:prstGeom>
          <a:noFill/>
          <a:ln w="9525">
            <a:noFill/>
            <a:miter lim="800000"/>
            <a:headEnd/>
            <a:tailEnd/>
          </a:ln>
        </p:spPr>
        <p:txBody>
          <a:bodyPr wrap="none">
            <a:spAutoFit/>
          </a:bodyPr>
          <a:lstStyle/>
          <a:p>
            <a:r>
              <a:rPr lang="en-US" sz="1600" b="1" i="1">
                <a:solidFill>
                  <a:srgbClr val="6666FF"/>
                </a:solidFill>
                <a:latin typeface="Times New Roman" pitchFamily="18" charset="0"/>
              </a:rPr>
              <a:t>B</a:t>
            </a:r>
          </a:p>
        </p:txBody>
      </p:sp>
      <p:sp>
        <p:nvSpPr>
          <p:cNvPr id="5135" name="Text Box 26"/>
          <p:cNvSpPr txBox="1">
            <a:spLocks noChangeArrowheads="1"/>
          </p:cNvSpPr>
          <p:nvPr/>
        </p:nvSpPr>
        <p:spPr bwMode="auto">
          <a:xfrm>
            <a:off x="4343400" y="6124575"/>
            <a:ext cx="1065213" cy="246063"/>
          </a:xfrm>
          <a:prstGeom prst="rect">
            <a:avLst/>
          </a:prstGeom>
          <a:noFill/>
          <a:ln w="9525">
            <a:noFill/>
            <a:miter lim="800000"/>
            <a:headEnd/>
            <a:tailEnd/>
          </a:ln>
        </p:spPr>
        <p:txBody>
          <a:bodyPr wrap="none">
            <a:spAutoFit/>
          </a:bodyPr>
          <a:lstStyle/>
          <a:p>
            <a:pPr algn="ctr"/>
            <a:r>
              <a:rPr lang="en-US" sz="1000" i="1">
                <a:latin typeface="Times New Roman" pitchFamily="18" charset="0"/>
              </a:rPr>
              <a:t>Good 1 (Income)</a:t>
            </a:r>
          </a:p>
        </p:txBody>
      </p:sp>
      <p:sp>
        <p:nvSpPr>
          <p:cNvPr id="5136" name="Text Box 27"/>
          <p:cNvSpPr txBox="1">
            <a:spLocks noChangeArrowheads="1"/>
          </p:cNvSpPr>
          <p:nvPr/>
        </p:nvSpPr>
        <p:spPr bwMode="auto">
          <a:xfrm rot="-5400000">
            <a:off x="161925" y="3494088"/>
            <a:ext cx="1254125" cy="247650"/>
          </a:xfrm>
          <a:prstGeom prst="rect">
            <a:avLst/>
          </a:prstGeom>
          <a:noFill/>
          <a:ln w="9525">
            <a:noFill/>
            <a:miter lim="800000"/>
            <a:headEnd/>
            <a:tailEnd/>
          </a:ln>
        </p:spPr>
        <p:txBody>
          <a:bodyPr wrap="none">
            <a:spAutoFit/>
          </a:bodyPr>
          <a:lstStyle/>
          <a:p>
            <a:pPr algn="ctr"/>
            <a:r>
              <a:rPr lang="en-US" sz="1000" i="1">
                <a:latin typeface="Times New Roman" pitchFamily="18" charset="0"/>
              </a:rPr>
              <a:t>Good 2 (Externality)</a:t>
            </a:r>
          </a:p>
        </p:txBody>
      </p:sp>
      <p:sp>
        <p:nvSpPr>
          <p:cNvPr id="5137" name="Rectangle 33"/>
          <p:cNvSpPr>
            <a:spLocks noChangeArrowheads="1"/>
          </p:cNvSpPr>
          <p:nvPr/>
        </p:nvSpPr>
        <p:spPr bwMode="auto">
          <a:xfrm>
            <a:off x="4419600" y="5438775"/>
            <a:ext cx="361950" cy="701675"/>
          </a:xfrm>
          <a:prstGeom prst="rect">
            <a:avLst/>
          </a:prstGeom>
          <a:noFill/>
          <a:ln w="9525">
            <a:noFill/>
            <a:miter lim="800000"/>
            <a:headEnd/>
            <a:tailEnd/>
          </a:ln>
        </p:spPr>
        <p:txBody>
          <a:bodyPr wrap="none">
            <a:spAutoFit/>
          </a:bodyPr>
          <a:lstStyle/>
          <a:p>
            <a:r>
              <a:rPr lang="en-US" sz="800">
                <a:latin typeface="Times New Roman" pitchFamily="18" charset="0"/>
              </a:rPr>
              <a:t>  </a:t>
            </a:r>
            <a:r>
              <a:rPr lang="en-US" sz="4000">
                <a:latin typeface="Times New Roman" pitchFamily="18" charset="0"/>
              </a:rPr>
              <a:t>·</a:t>
            </a:r>
          </a:p>
        </p:txBody>
      </p:sp>
      <p:sp>
        <p:nvSpPr>
          <p:cNvPr id="5138" name="Text Box 34"/>
          <p:cNvSpPr txBox="1">
            <a:spLocks noChangeArrowheads="1"/>
          </p:cNvSpPr>
          <p:nvPr/>
        </p:nvSpPr>
        <p:spPr bwMode="auto">
          <a:xfrm>
            <a:off x="0" y="0"/>
            <a:ext cx="4494213" cy="461963"/>
          </a:xfrm>
          <a:prstGeom prst="rect">
            <a:avLst/>
          </a:prstGeom>
          <a:noFill/>
          <a:ln w="9525">
            <a:noFill/>
            <a:miter lim="800000"/>
            <a:headEnd/>
            <a:tailEnd/>
          </a:ln>
        </p:spPr>
        <p:txBody>
          <a:bodyPr wrap="none">
            <a:spAutoFit/>
          </a:bodyPr>
          <a:lstStyle/>
          <a:p>
            <a:r>
              <a:rPr lang="en-US" sz="2400" b="1" dirty="0">
                <a:latin typeface="Times New Roman" pitchFamily="18" charset="0"/>
              </a:rPr>
              <a:t>Pure Exchange and Externalities</a:t>
            </a:r>
            <a:endParaRPr lang="en-US" sz="2400" dirty="0">
              <a:latin typeface="Times New Roman" pitchFamily="18" charset="0"/>
            </a:endParaRPr>
          </a:p>
        </p:txBody>
      </p:sp>
      <p:sp>
        <p:nvSpPr>
          <p:cNvPr id="5139" name="Line 35"/>
          <p:cNvSpPr>
            <a:spLocks noChangeShapeType="1"/>
          </p:cNvSpPr>
          <p:nvPr/>
        </p:nvSpPr>
        <p:spPr bwMode="auto">
          <a:xfrm>
            <a:off x="4648200" y="1323975"/>
            <a:ext cx="0" cy="4495800"/>
          </a:xfrm>
          <a:prstGeom prst="line">
            <a:avLst/>
          </a:prstGeom>
          <a:noFill/>
          <a:ln w="9525" cap="rnd">
            <a:solidFill>
              <a:schemeClr val="tx1"/>
            </a:solidFill>
            <a:prstDash val="sysDot"/>
            <a:round/>
            <a:headEnd/>
            <a:tailEnd/>
          </a:ln>
        </p:spPr>
        <p:txBody>
          <a:bodyPr/>
          <a:lstStyle/>
          <a:p>
            <a:endParaRPr lang="en-US"/>
          </a:p>
        </p:txBody>
      </p:sp>
      <p:sp>
        <p:nvSpPr>
          <p:cNvPr id="5140" name="Line 36"/>
          <p:cNvSpPr>
            <a:spLocks noChangeShapeType="1"/>
          </p:cNvSpPr>
          <p:nvPr/>
        </p:nvSpPr>
        <p:spPr bwMode="auto">
          <a:xfrm>
            <a:off x="8001000" y="1323975"/>
            <a:ext cx="0" cy="4495800"/>
          </a:xfrm>
          <a:prstGeom prst="line">
            <a:avLst/>
          </a:prstGeom>
          <a:noFill/>
          <a:ln w="9525">
            <a:solidFill>
              <a:schemeClr val="tx1"/>
            </a:solidFill>
            <a:round/>
            <a:headEnd/>
            <a:tailEnd type="triangle" w="med" len="med"/>
          </a:ln>
        </p:spPr>
        <p:txBody>
          <a:bodyPr/>
          <a:lstStyle/>
          <a:p>
            <a:endParaRPr lang="en-US"/>
          </a:p>
        </p:txBody>
      </p:sp>
      <p:sp>
        <p:nvSpPr>
          <p:cNvPr id="5141" name="Line 37"/>
          <p:cNvSpPr>
            <a:spLocks noChangeShapeType="1"/>
          </p:cNvSpPr>
          <p:nvPr/>
        </p:nvSpPr>
        <p:spPr bwMode="auto">
          <a:xfrm flipH="1">
            <a:off x="1219200" y="1323975"/>
            <a:ext cx="6781800" cy="0"/>
          </a:xfrm>
          <a:prstGeom prst="line">
            <a:avLst/>
          </a:prstGeom>
          <a:noFill/>
          <a:ln w="9525">
            <a:solidFill>
              <a:schemeClr val="tx1"/>
            </a:solidFill>
            <a:round/>
            <a:headEnd/>
            <a:tailEnd type="triangle" w="med" len="med"/>
          </a:ln>
        </p:spPr>
        <p:txBody>
          <a:bodyPr/>
          <a:lstStyle/>
          <a:p>
            <a:endParaRPr lang="en-US"/>
          </a:p>
        </p:txBody>
      </p:sp>
      <p:sp>
        <p:nvSpPr>
          <p:cNvPr id="5142" name="Line 39"/>
          <p:cNvSpPr>
            <a:spLocks noChangeShapeType="1"/>
          </p:cNvSpPr>
          <p:nvPr/>
        </p:nvSpPr>
        <p:spPr bwMode="auto">
          <a:xfrm flipH="1" flipV="1">
            <a:off x="4648200" y="1323975"/>
            <a:ext cx="3352800" cy="2438400"/>
          </a:xfrm>
          <a:prstGeom prst="line">
            <a:avLst/>
          </a:prstGeom>
          <a:noFill/>
          <a:ln w="9525">
            <a:solidFill>
              <a:schemeClr val="tx1"/>
            </a:solidFill>
            <a:round/>
            <a:headEnd/>
            <a:tailEnd/>
          </a:ln>
        </p:spPr>
        <p:txBody>
          <a:bodyPr/>
          <a:lstStyle/>
          <a:p>
            <a:endParaRPr lang="en-US"/>
          </a:p>
        </p:txBody>
      </p:sp>
      <p:sp>
        <p:nvSpPr>
          <p:cNvPr id="5143" name="Line 40"/>
          <p:cNvSpPr>
            <a:spLocks noChangeShapeType="1"/>
          </p:cNvSpPr>
          <p:nvPr/>
        </p:nvSpPr>
        <p:spPr bwMode="auto">
          <a:xfrm>
            <a:off x="1219200" y="5819775"/>
            <a:ext cx="6781800" cy="0"/>
          </a:xfrm>
          <a:prstGeom prst="line">
            <a:avLst/>
          </a:prstGeom>
          <a:noFill/>
          <a:ln w="9525">
            <a:solidFill>
              <a:schemeClr val="tx1"/>
            </a:solidFill>
            <a:round/>
            <a:headEnd/>
            <a:tailEnd type="triangle" w="med" len="med"/>
          </a:ln>
        </p:spPr>
        <p:txBody>
          <a:bodyPr/>
          <a:lstStyle/>
          <a:p>
            <a:endParaRPr lang="en-US"/>
          </a:p>
        </p:txBody>
      </p:sp>
      <p:sp>
        <p:nvSpPr>
          <p:cNvPr id="5144" name="Line 41"/>
          <p:cNvSpPr>
            <a:spLocks noChangeShapeType="1"/>
          </p:cNvSpPr>
          <p:nvPr/>
        </p:nvSpPr>
        <p:spPr bwMode="auto">
          <a:xfrm flipH="1" flipV="1">
            <a:off x="1219200" y="3305175"/>
            <a:ext cx="3429000" cy="2514600"/>
          </a:xfrm>
          <a:prstGeom prst="line">
            <a:avLst/>
          </a:prstGeom>
          <a:noFill/>
          <a:ln w="9525">
            <a:solidFill>
              <a:schemeClr val="tx1"/>
            </a:solidFill>
            <a:round/>
            <a:headEnd/>
            <a:tailEnd/>
          </a:ln>
        </p:spPr>
        <p:txBody>
          <a:bodyPr/>
          <a:lstStyle/>
          <a:p>
            <a:endParaRPr lang="en-US"/>
          </a:p>
        </p:txBody>
      </p:sp>
      <p:sp>
        <p:nvSpPr>
          <p:cNvPr id="5145" name="Rectangle 42"/>
          <p:cNvSpPr>
            <a:spLocks noChangeArrowheads="1"/>
          </p:cNvSpPr>
          <p:nvPr/>
        </p:nvSpPr>
        <p:spPr bwMode="auto">
          <a:xfrm>
            <a:off x="2209800" y="3838575"/>
            <a:ext cx="361950" cy="701675"/>
          </a:xfrm>
          <a:prstGeom prst="rect">
            <a:avLst/>
          </a:prstGeom>
          <a:noFill/>
          <a:ln w="9525">
            <a:noFill/>
            <a:miter lim="800000"/>
            <a:headEnd/>
            <a:tailEnd/>
          </a:ln>
        </p:spPr>
        <p:txBody>
          <a:bodyPr wrap="none">
            <a:spAutoFit/>
          </a:bodyPr>
          <a:lstStyle/>
          <a:p>
            <a:r>
              <a:rPr lang="en-US" sz="800">
                <a:latin typeface="Times New Roman" pitchFamily="18" charset="0"/>
              </a:rPr>
              <a:t>  </a:t>
            </a:r>
            <a:r>
              <a:rPr lang="en-US" sz="4000">
                <a:latin typeface="Times New Roman" pitchFamily="18" charset="0"/>
              </a:rPr>
              <a:t>·</a:t>
            </a:r>
          </a:p>
        </p:txBody>
      </p:sp>
      <p:sp>
        <p:nvSpPr>
          <p:cNvPr id="5146" name="Rectangle 43"/>
          <p:cNvSpPr>
            <a:spLocks noChangeArrowheads="1"/>
          </p:cNvSpPr>
          <p:nvPr/>
        </p:nvSpPr>
        <p:spPr bwMode="auto">
          <a:xfrm>
            <a:off x="6172200" y="2238375"/>
            <a:ext cx="361950" cy="701675"/>
          </a:xfrm>
          <a:prstGeom prst="rect">
            <a:avLst/>
          </a:prstGeom>
          <a:noFill/>
          <a:ln w="9525">
            <a:noFill/>
            <a:miter lim="800000"/>
            <a:headEnd/>
            <a:tailEnd/>
          </a:ln>
        </p:spPr>
        <p:txBody>
          <a:bodyPr wrap="none">
            <a:spAutoFit/>
          </a:bodyPr>
          <a:lstStyle/>
          <a:p>
            <a:r>
              <a:rPr lang="en-US" sz="800">
                <a:latin typeface="Times New Roman" pitchFamily="18" charset="0"/>
              </a:rPr>
              <a:t>  </a:t>
            </a:r>
            <a:r>
              <a:rPr lang="en-US" sz="4000">
                <a:latin typeface="Times New Roman" pitchFamily="18" charset="0"/>
              </a:rPr>
              <a:t>·</a:t>
            </a:r>
          </a:p>
        </p:txBody>
      </p:sp>
      <p:sp>
        <p:nvSpPr>
          <p:cNvPr id="5147" name="Rectangle 44"/>
          <p:cNvSpPr>
            <a:spLocks noChangeArrowheads="1"/>
          </p:cNvSpPr>
          <p:nvPr/>
        </p:nvSpPr>
        <p:spPr bwMode="auto">
          <a:xfrm>
            <a:off x="4419600" y="942975"/>
            <a:ext cx="361950" cy="701675"/>
          </a:xfrm>
          <a:prstGeom prst="rect">
            <a:avLst/>
          </a:prstGeom>
          <a:noFill/>
          <a:ln w="9525">
            <a:noFill/>
            <a:miter lim="800000"/>
            <a:headEnd/>
            <a:tailEnd/>
          </a:ln>
        </p:spPr>
        <p:txBody>
          <a:bodyPr wrap="none">
            <a:spAutoFit/>
          </a:bodyPr>
          <a:lstStyle/>
          <a:p>
            <a:r>
              <a:rPr lang="en-US" sz="800">
                <a:latin typeface="Times New Roman" pitchFamily="18" charset="0"/>
              </a:rPr>
              <a:t>  </a:t>
            </a:r>
            <a:r>
              <a:rPr lang="en-US" sz="4000">
                <a:latin typeface="Times New Roman" pitchFamily="18" charset="0"/>
              </a:rPr>
              <a:t>·</a:t>
            </a:r>
          </a:p>
        </p:txBody>
      </p:sp>
      <p:graphicFrame>
        <p:nvGraphicFramePr>
          <p:cNvPr id="5122" name="Object 45"/>
          <p:cNvGraphicFramePr>
            <a:graphicFrameLocks noChangeAspect="1"/>
          </p:cNvGraphicFramePr>
          <p:nvPr/>
        </p:nvGraphicFramePr>
        <p:xfrm>
          <a:off x="4419600" y="5819775"/>
          <a:ext cx="374650" cy="341313"/>
        </p:xfrm>
        <a:graphic>
          <a:graphicData uri="http://schemas.openxmlformats.org/presentationml/2006/ole">
            <mc:AlternateContent xmlns:mc="http://schemas.openxmlformats.org/markup-compatibility/2006">
              <mc:Choice xmlns:v="urn:schemas-microsoft-com:vml" Requires="v">
                <p:oleObj spid="_x0000_s1028" name="Equation" r:id="rId3" imgW="139680" imgH="126720" progId="Equation.3">
                  <p:embed/>
                </p:oleObj>
              </mc:Choice>
              <mc:Fallback>
                <p:oleObj name="Equation" r:id="rId3" imgW="139680" imgH="1267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5819775"/>
                        <a:ext cx="374650" cy="341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3" name="Object 46"/>
          <p:cNvGraphicFramePr>
            <a:graphicFrameLocks noChangeAspect="1"/>
          </p:cNvGraphicFramePr>
          <p:nvPr/>
        </p:nvGraphicFramePr>
        <p:xfrm>
          <a:off x="4386263" y="892175"/>
          <a:ext cx="442912" cy="444500"/>
        </p:xfrm>
        <a:graphic>
          <a:graphicData uri="http://schemas.openxmlformats.org/presentationml/2006/ole">
            <mc:AlternateContent xmlns:mc="http://schemas.openxmlformats.org/markup-compatibility/2006">
              <mc:Choice xmlns:v="urn:schemas-microsoft-com:vml" Requires="v">
                <p:oleObj spid="_x0000_s1029" name="Equation" r:id="rId5" imgW="164880" imgH="164880" progId="Equation.3">
                  <p:embed/>
                </p:oleObj>
              </mc:Choice>
              <mc:Fallback>
                <p:oleObj name="Equation" r:id="rId5" imgW="164880" imgH="164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86263" y="892175"/>
                        <a:ext cx="442912"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48" name="Text Box 47"/>
          <p:cNvSpPr txBox="1">
            <a:spLocks noChangeArrowheads="1"/>
          </p:cNvSpPr>
          <p:nvPr/>
        </p:nvSpPr>
        <p:spPr bwMode="auto">
          <a:xfrm>
            <a:off x="2362200" y="3838575"/>
            <a:ext cx="307975" cy="336550"/>
          </a:xfrm>
          <a:prstGeom prst="rect">
            <a:avLst/>
          </a:prstGeom>
          <a:noFill/>
          <a:ln w="9525">
            <a:noFill/>
            <a:miter lim="800000"/>
            <a:headEnd/>
            <a:tailEnd/>
          </a:ln>
        </p:spPr>
        <p:txBody>
          <a:bodyPr wrap="none">
            <a:spAutoFit/>
          </a:bodyPr>
          <a:lstStyle/>
          <a:p>
            <a:r>
              <a:rPr lang="en-US" sz="1600" i="1">
                <a:latin typeface="Times New Roman" pitchFamily="18" charset="0"/>
              </a:rPr>
              <a:t>X</a:t>
            </a:r>
          </a:p>
        </p:txBody>
      </p:sp>
      <p:sp>
        <p:nvSpPr>
          <p:cNvPr id="5149" name="Text Box 48"/>
          <p:cNvSpPr txBox="1">
            <a:spLocks noChangeArrowheads="1"/>
          </p:cNvSpPr>
          <p:nvPr/>
        </p:nvSpPr>
        <p:spPr bwMode="auto">
          <a:xfrm>
            <a:off x="6172200" y="2238375"/>
            <a:ext cx="433388" cy="336550"/>
          </a:xfrm>
          <a:prstGeom prst="rect">
            <a:avLst/>
          </a:prstGeom>
          <a:noFill/>
          <a:ln w="9525">
            <a:noFill/>
            <a:miter lim="800000"/>
            <a:headEnd/>
            <a:tailEnd/>
          </a:ln>
        </p:spPr>
        <p:txBody>
          <a:bodyPr wrap="none">
            <a:spAutoFit/>
          </a:bodyPr>
          <a:lstStyle/>
          <a:p>
            <a:r>
              <a:rPr lang="en-US" sz="1600" i="1">
                <a:latin typeface="Times New Roman" pitchFamily="18" charset="0"/>
              </a:rPr>
              <a:t>X</a:t>
            </a:r>
            <a:r>
              <a:rPr lang="en-US" sz="1600" i="1">
                <a:latin typeface="Magneto" pitchFamily="82" charset="0"/>
              </a:rPr>
              <a:t>’ </a:t>
            </a:r>
            <a:endParaRPr lang="en-US" sz="1600" i="1">
              <a:latin typeface="Times New Roman" pitchFamily="18" charset="0"/>
            </a:endParaRPr>
          </a:p>
        </p:txBody>
      </p:sp>
      <p:sp>
        <p:nvSpPr>
          <p:cNvPr id="5150" name="Freeform 51"/>
          <p:cNvSpPr>
            <a:spLocks/>
          </p:cNvSpPr>
          <p:nvPr/>
        </p:nvSpPr>
        <p:spPr bwMode="auto">
          <a:xfrm>
            <a:off x="1219200" y="1323975"/>
            <a:ext cx="6781800" cy="4495800"/>
          </a:xfrm>
          <a:custGeom>
            <a:avLst/>
            <a:gdLst>
              <a:gd name="T0" fmla="*/ 0 w 4272"/>
              <a:gd name="T1" fmla="*/ 2147483647 h 2832"/>
              <a:gd name="T2" fmla="*/ 2147483647 w 4272"/>
              <a:gd name="T3" fmla="*/ 2147483647 h 2832"/>
              <a:gd name="T4" fmla="*/ 2147483647 w 4272"/>
              <a:gd name="T5" fmla="*/ 2147483647 h 2832"/>
              <a:gd name="T6" fmla="*/ 2147483647 w 4272"/>
              <a:gd name="T7" fmla="*/ 0 h 2832"/>
              <a:gd name="T8" fmla="*/ 0 60000 65536"/>
              <a:gd name="T9" fmla="*/ 0 60000 65536"/>
              <a:gd name="T10" fmla="*/ 0 60000 65536"/>
              <a:gd name="T11" fmla="*/ 0 60000 65536"/>
              <a:gd name="T12" fmla="*/ 0 w 4272"/>
              <a:gd name="T13" fmla="*/ 0 h 2832"/>
              <a:gd name="T14" fmla="*/ 4272 w 4272"/>
              <a:gd name="T15" fmla="*/ 2832 h 2832"/>
            </a:gdLst>
            <a:ahLst/>
            <a:cxnLst>
              <a:cxn ang="T8">
                <a:pos x="T0" y="T1"/>
              </a:cxn>
              <a:cxn ang="T9">
                <a:pos x="T2" y="T3"/>
              </a:cxn>
              <a:cxn ang="T10">
                <a:pos x="T4" y="T5"/>
              </a:cxn>
              <a:cxn ang="T11">
                <a:pos x="T6" y="T7"/>
              </a:cxn>
            </a:cxnLst>
            <a:rect l="T12" t="T13" r="T14" b="T15"/>
            <a:pathLst>
              <a:path w="4272" h="2832">
                <a:moveTo>
                  <a:pt x="0" y="2832"/>
                </a:moveTo>
                <a:cubicBezTo>
                  <a:pt x="132" y="2460"/>
                  <a:pt x="264" y="2088"/>
                  <a:pt x="864" y="1728"/>
                </a:cubicBezTo>
                <a:cubicBezTo>
                  <a:pt x="1464" y="1368"/>
                  <a:pt x="3032" y="960"/>
                  <a:pt x="3600" y="672"/>
                </a:cubicBezTo>
                <a:cubicBezTo>
                  <a:pt x="4168" y="384"/>
                  <a:pt x="4160" y="112"/>
                  <a:pt x="4272" y="0"/>
                </a:cubicBezTo>
              </a:path>
            </a:pathLst>
          </a:custGeom>
          <a:noFill/>
          <a:ln w="9525">
            <a:solidFill>
              <a:schemeClr val="tx1"/>
            </a:solidFill>
            <a:round/>
            <a:headEnd/>
            <a:tailEnd/>
          </a:ln>
        </p:spPr>
        <p:txBody>
          <a:bodyPr/>
          <a:lstStyle/>
          <a:p>
            <a:endParaRPr lang="en-US"/>
          </a:p>
        </p:txBody>
      </p:sp>
    </p:spTree>
    <p:extLst>
      <p:ext uri="{BB962C8B-B14F-4D97-AF65-F5344CB8AC3E}">
        <p14:creationId xmlns:p14="http://schemas.microsoft.com/office/powerpoint/2010/main" val="1193188001"/>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Line 2"/>
          <p:cNvSpPr>
            <a:spLocks noChangeShapeType="1"/>
          </p:cNvSpPr>
          <p:nvPr/>
        </p:nvSpPr>
        <p:spPr bwMode="auto">
          <a:xfrm flipV="1">
            <a:off x="1203325" y="1320800"/>
            <a:ext cx="0" cy="4478338"/>
          </a:xfrm>
          <a:prstGeom prst="line">
            <a:avLst/>
          </a:prstGeom>
          <a:noFill/>
          <a:ln w="9525">
            <a:solidFill>
              <a:schemeClr val="tx1"/>
            </a:solidFill>
            <a:round/>
            <a:headEnd/>
            <a:tailEnd type="triangle" w="med" len="med"/>
          </a:ln>
        </p:spPr>
        <p:txBody>
          <a:bodyPr/>
          <a:lstStyle/>
          <a:p>
            <a:endParaRPr lang="en-US"/>
          </a:p>
        </p:txBody>
      </p:sp>
      <p:sp>
        <p:nvSpPr>
          <p:cNvPr id="6149" name="Arc 5"/>
          <p:cNvSpPr>
            <a:spLocks/>
          </p:cNvSpPr>
          <p:nvPr/>
        </p:nvSpPr>
        <p:spPr bwMode="auto">
          <a:xfrm>
            <a:off x="1143000" y="3124200"/>
            <a:ext cx="1660525" cy="1981200"/>
          </a:xfrm>
          <a:custGeom>
            <a:avLst/>
            <a:gdLst>
              <a:gd name="T0" fmla="*/ 2147483647 w 19502"/>
              <a:gd name="T1" fmla="*/ 0 h 20841"/>
              <a:gd name="T2" fmla="*/ 2147483647 w 19502"/>
              <a:gd name="T3" fmla="*/ 2147483647 h 20841"/>
              <a:gd name="T4" fmla="*/ 0 w 19502"/>
              <a:gd name="T5" fmla="*/ 2147483647 h 20841"/>
              <a:gd name="T6" fmla="*/ 0 60000 65536"/>
              <a:gd name="T7" fmla="*/ 0 60000 65536"/>
              <a:gd name="T8" fmla="*/ 0 60000 65536"/>
              <a:gd name="T9" fmla="*/ 0 w 19502"/>
              <a:gd name="T10" fmla="*/ 0 h 20841"/>
              <a:gd name="T11" fmla="*/ 19502 w 19502"/>
              <a:gd name="T12" fmla="*/ 20841 h 20841"/>
            </a:gdLst>
            <a:ahLst/>
            <a:cxnLst>
              <a:cxn ang="T6">
                <a:pos x="T0" y="T1"/>
              </a:cxn>
              <a:cxn ang="T7">
                <a:pos x="T2" y="T3"/>
              </a:cxn>
              <a:cxn ang="T8">
                <a:pos x="T4" y="T5"/>
              </a:cxn>
            </a:cxnLst>
            <a:rect l="T9" t="T10" r="T11" b="T12"/>
            <a:pathLst>
              <a:path w="19502" h="20841" fill="none" extrusionOk="0">
                <a:moveTo>
                  <a:pt x="5675" y="0"/>
                </a:moveTo>
                <a:cubicBezTo>
                  <a:pt x="11747" y="1653"/>
                  <a:pt x="16796" y="5873"/>
                  <a:pt x="19502" y="11554"/>
                </a:cubicBezTo>
              </a:path>
              <a:path w="19502" h="20841" stroke="0" extrusionOk="0">
                <a:moveTo>
                  <a:pt x="5675" y="0"/>
                </a:moveTo>
                <a:cubicBezTo>
                  <a:pt x="11747" y="1653"/>
                  <a:pt x="16796" y="5873"/>
                  <a:pt x="19502" y="11554"/>
                </a:cubicBezTo>
                <a:lnTo>
                  <a:pt x="0" y="20841"/>
                </a:lnTo>
                <a:close/>
              </a:path>
            </a:pathLst>
          </a:custGeom>
          <a:noFill/>
          <a:ln w="19050">
            <a:solidFill>
              <a:srgbClr val="0000FF"/>
            </a:solidFill>
            <a:round/>
            <a:headEnd/>
            <a:tailEnd/>
          </a:ln>
        </p:spPr>
        <p:txBody>
          <a:bodyPr wrap="none" anchor="ctr"/>
          <a:lstStyle/>
          <a:p>
            <a:endParaRPr lang="en-US"/>
          </a:p>
        </p:txBody>
      </p:sp>
      <p:sp>
        <p:nvSpPr>
          <p:cNvPr id="6150" name="Arc 8"/>
          <p:cNvSpPr>
            <a:spLocks/>
          </p:cNvSpPr>
          <p:nvPr/>
        </p:nvSpPr>
        <p:spPr bwMode="auto">
          <a:xfrm rot="184979" flipH="1" flipV="1">
            <a:off x="1716088" y="2360613"/>
            <a:ext cx="3044825" cy="1828800"/>
          </a:xfrm>
          <a:custGeom>
            <a:avLst/>
            <a:gdLst>
              <a:gd name="T0" fmla="*/ 2147483647 w 21326"/>
              <a:gd name="T1" fmla="*/ 0 h 20185"/>
              <a:gd name="T2" fmla="*/ 2147483647 w 21326"/>
              <a:gd name="T3" fmla="*/ 2147483647 h 20185"/>
              <a:gd name="T4" fmla="*/ 0 w 21326"/>
              <a:gd name="T5" fmla="*/ 2147483647 h 20185"/>
              <a:gd name="T6" fmla="*/ 0 60000 65536"/>
              <a:gd name="T7" fmla="*/ 0 60000 65536"/>
              <a:gd name="T8" fmla="*/ 0 60000 65536"/>
              <a:gd name="T9" fmla="*/ 0 w 21326"/>
              <a:gd name="T10" fmla="*/ 0 h 20185"/>
              <a:gd name="T11" fmla="*/ 21326 w 21326"/>
              <a:gd name="T12" fmla="*/ 20185 h 20185"/>
            </a:gdLst>
            <a:ahLst/>
            <a:cxnLst>
              <a:cxn ang="T6">
                <a:pos x="T0" y="T1"/>
              </a:cxn>
              <a:cxn ang="T7">
                <a:pos x="T2" y="T3"/>
              </a:cxn>
              <a:cxn ang="T8">
                <a:pos x="T4" y="T5"/>
              </a:cxn>
            </a:cxnLst>
            <a:rect l="T9" t="T10" r="T11" b="T12"/>
            <a:pathLst>
              <a:path w="21326" h="20185" fill="none" extrusionOk="0">
                <a:moveTo>
                  <a:pt x="7688" y="-1"/>
                </a:moveTo>
                <a:cubicBezTo>
                  <a:pt x="14901" y="2746"/>
                  <a:pt x="20100" y="9134"/>
                  <a:pt x="21325" y="16755"/>
                </a:cubicBezTo>
              </a:path>
              <a:path w="21326" h="20185" stroke="0" extrusionOk="0">
                <a:moveTo>
                  <a:pt x="7688" y="-1"/>
                </a:moveTo>
                <a:cubicBezTo>
                  <a:pt x="14901" y="2746"/>
                  <a:pt x="20100" y="9134"/>
                  <a:pt x="21325" y="16755"/>
                </a:cubicBezTo>
                <a:lnTo>
                  <a:pt x="0" y="20185"/>
                </a:lnTo>
                <a:close/>
              </a:path>
            </a:pathLst>
          </a:custGeom>
          <a:noFill/>
          <a:ln w="19050">
            <a:solidFill>
              <a:srgbClr val="FF0000"/>
            </a:solidFill>
            <a:round/>
            <a:headEnd/>
            <a:tailEnd/>
          </a:ln>
        </p:spPr>
        <p:txBody>
          <a:bodyPr wrap="none" anchor="ctr"/>
          <a:lstStyle/>
          <a:p>
            <a:endParaRPr lang="en-US"/>
          </a:p>
        </p:txBody>
      </p:sp>
      <p:sp>
        <p:nvSpPr>
          <p:cNvPr id="6151" name="Arc 10"/>
          <p:cNvSpPr>
            <a:spLocks/>
          </p:cNvSpPr>
          <p:nvPr/>
        </p:nvSpPr>
        <p:spPr bwMode="auto">
          <a:xfrm>
            <a:off x="1473200" y="2657475"/>
            <a:ext cx="2717800" cy="2524125"/>
          </a:xfrm>
          <a:custGeom>
            <a:avLst/>
            <a:gdLst>
              <a:gd name="T0" fmla="*/ 2147483647 w 20998"/>
              <a:gd name="T1" fmla="*/ 0 h 20841"/>
              <a:gd name="T2" fmla="*/ 2147483647 w 20998"/>
              <a:gd name="T3" fmla="*/ 2147483647 h 20841"/>
              <a:gd name="T4" fmla="*/ 0 w 20998"/>
              <a:gd name="T5" fmla="*/ 2147483647 h 20841"/>
              <a:gd name="T6" fmla="*/ 0 60000 65536"/>
              <a:gd name="T7" fmla="*/ 0 60000 65536"/>
              <a:gd name="T8" fmla="*/ 0 60000 65536"/>
              <a:gd name="T9" fmla="*/ 0 w 20998"/>
              <a:gd name="T10" fmla="*/ 0 h 20841"/>
              <a:gd name="T11" fmla="*/ 20998 w 20998"/>
              <a:gd name="T12" fmla="*/ 20841 h 20841"/>
            </a:gdLst>
            <a:ahLst/>
            <a:cxnLst>
              <a:cxn ang="T6">
                <a:pos x="T0" y="T1"/>
              </a:cxn>
              <a:cxn ang="T7">
                <a:pos x="T2" y="T3"/>
              </a:cxn>
              <a:cxn ang="T8">
                <a:pos x="T4" y="T5"/>
              </a:cxn>
            </a:cxnLst>
            <a:rect l="T9" t="T10" r="T11" b="T12"/>
            <a:pathLst>
              <a:path w="20998" h="20841" fill="none" extrusionOk="0">
                <a:moveTo>
                  <a:pt x="5675" y="0"/>
                </a:moveTo>
                <a:cubicBezTo>
                  <a:pt x="13278" y="2070"/>
                  <a:pt x="19150" y="8116"/>
                  <a:pt x="20997" y="15776"/>
                </a:cubicBezTo>
              </a:path>
              <a:path w="20998" h="20841" stroke="0" extrusionOk="0">
                <a:moveTo>
                  <a:pt x="5675" y="0"/>
                </a:moveTo>
                <a:cubicBezTo>
                  <a:pt x="13278" y="2070"/>
                  <a:pt x="19150" y="8116"/>
                  <a:pt x="20997" y="15776"/>
                </a:cubicBezTo>
                <a:lnTo>
                  <a:pt x="0" y="20841"/>
                </a:lnTo>
                <a:close/>
              </a:path>
            </a:pathLst>
          </a:custGeom>
          <a:noFill/>
          <a:ln w="19050">
            <a:solidFill>
              <a:srgbClr val="0000FF"/>
            </a:solidFill>
            <a:round/>
            <a:headEnd/>
            <a:tailEnd/>
          </a:ln>
        </p:spPr>
        <p:txBody>
          <a:bodyPr wrap="none" anchor="ctr"/>
          <a:lstStyle/>
          <a:p>
            <a:endParaRPr lang="en-US"/>
          </a:p>
        </p:txBody>
      </p:sp>
      <p:sp>
        <p:nvSpPr>
          <p:cNvPr id="6152" name="Text Box 11"/>
          <p:cNvSpPr txBox="1">
            <a:spLocks noChangeArrowheads="1"/>
          </p:cNvSpPr>
          <p:nvPr/>
        </p:nvSpPr>
        <p:spPr bwMode="auto">
          <a:xfrm>
            <a:off x="801688" y="5611813"/>
            <a:ext cx="319087" cy="336550"/>
          </a:xfrm>
          <a:prstGeom prst="rect">
            <a:avLst/>
          </a:prstGeom>
          <a:noFill/>
          <a:ln w="9525">
            <a:noFill/>
            <a:miter lim="800000"/>
            <a:headEnd/>
            <a:tailEnd/>
          </a:ln>
        </p:spPr>
        <p:txBody>
          <a:bodyPr wrap="none">
            <a:spAutoFit/>
          </a:bodyPr>
          <a:lstStyle/>
          <a:p>
            <a:r>
              <a:rPr lang="en-US" sz="1600" b="1" i="1">
                <a:solidFill>
                  <a:srgbClr val="CC0000"/>
                </a:solidFill>
                <a:latin typeface="Times New Roman" pitchFamily="18" charset="0"/>
              </a:rPr>
              <a:t>A</a:t>
            </a:r>
          </a:p>
        </p:txBody>
      </p:sp>
      <p:sp>
        <p:nvSpPr>
          <p:cNvPr id="6153" name="Text Box 12"/>
          <p:cNvSpPr txBox="1">
            <a:spLocks noChangeArrowheads="1"/>
          </p:cNvSpPr>
          <p:nvPr/>
        </p:nvSpPr>
        <p:spPr bwMode="auto">
          <a:xfrm>
            <a:off x="8043863" y="863600"/>
            <a:ext cx="319087" cy="336550"/>
          </a:xfrm>
          <a:prstGeom prst="rect">
            <a:avLst/>
          </a:prstGeom>
          <a:noFill/>
          <a:ln w="9525">
            <a:noFill/>
            <a:miter lim="800000"/>
            <a:headEnd/>
            <a:tailEnd/>
          </a:ln>
        </p:spPr>
        <p:txBody>
          <a:bodyPr wrap="none">
            <a:spAutoFit/>
          </a:bodyPr>
          <a:lstStyle/>
          <a:p>
            <a:r>
              <a:rPr lang="en-US" sz="1600" b="1" i="1">
                <a:solidFill>
                  <a:srgbClr val="6666FF"/>
                </a:solidFill>
                <a:latin typeface="Times New Roman" pitchFamily="18" charset="0"/>
              </a:rPr>
              <a:t>B</a:t>
            </a:r>
          </a:p>
        </p:txBody>
      </p:sp>
      <p:sp>
        <p:nvSpPr>
          <p:cNvPr id="6154" name="Text Box 13"/>
          <p:cNvSpPr txBox="1">
            <a:spLocks noChangeArrowheads="1"/>
          </p:cNvSpPr>
          <p:nvPr/>
        </p:nvSpPr>
        <p:spPr bwMode="auto">
          <a:xfrm>
            <a:off x="4343400" y="6096000"/>
            <a:ext cx="560388" cy="244475"/>
          </a:xfrm>
          <a:prstGeom prst="rect">
            <a:avLst/>
          </a:prstGeom>
          <a:noFill/>
          <a:ln w="9525">
            <a:noFill/>
            <a:miter lim="800000"/>
            <a:headEnd/>
            <a:tailEnd/>
          </a:ln>
        </p:spPr>
        <p:txBody>
          <a:bodyPr wrap="none">
            <a:spAutoFit/>
          </a:bodyPr>
          <a:lstStyle/>
          <a:p>
            <a:pPr algn="ctr"/>
            <a:r>
              <a:rPr lang="en-US" sz="1000" i="1">
                <a:latin typeface="Times New Roman" pitchFamily="18" charset="0"/>
              </a:rPr>
              <a:t>Good 1</a:t>
            </a:r>
          </a:p>
        </p:txBody>
      </p:sp>
      <p:sp>
        <p:nvSpPr>
          <p:cNvPr id="6155" name="Text Box 14"/>
          <p:cNvSpPr txBox="1">
            <a:spLocks noChangeArrowheads="1"/>
          </p:cNvSpPr>
          <p:nvPr/>
        </p:nvSpPr>
        <p:spPr bwMode="auto">
          <a:xfrm rot="-5400000">
            <a:off x="508000" y="3467100"/>
            <a:ext cx="561975" cy="244475"/>
          </a:xfrm>
          <a:prstGeom prst="rect">
            <a:avLst/>
          </a:prstGeom>
          <a:noFill/>
          <a:ln w="9525">
            <a:noFill/>
            <a:miter lim="800000"/>
            <a:headEnd/>
            <a:tailEnd/>
          </a:ln>
        </p:spPr>
        <p:txBody>
          <a:bodyPr wrap="none">
            <a:spAutoFit/>
          </a:bodyPr>
          <a:lstStyle/>
          <a:p>
            <a:pPr algn="ctr"/>
            <a:r>
              <a:rPr lang="en-US" sz="1000" i="1">
                <a:latin typeface="Times New Roman" pitchFamily="18" charset="0"/>
              </a:rPr>
              <a:t>Good 2</a:t>
            </a:r>
          </a:p>
        </p:txBody>
      </p:sp>
      <p:sp>
        <p:nvSpPr>
          <p:cNvPr id="6156" name="Rectangle 15"/>
          <p:cNvSpPr>
            <a:spLocks noChangeArrowheads="1"/>
          </p:cNvSpPr>
          <p:nvPr/>
        </p:nvSpPr>
        <p:spPr bwMode="auto">
          <a:xfrm>
            <a:off x="4419600" y="5410200"/>
            <a:ext cx="361950" cy="701675"/>
          </a:xfrm>
          <a:prstGeom prst="rect">
            <a:avLst/>
          </a:prstGeom>
          <a:noFill/>
          <a:ln w="9525">
            <a:noFill/>
            <a:miter lim="800000"/>
            <a:headEnd/>
            <a:tailEnd/>
          </a:ln>
        </p:spPr>
        <p:txBody>
          <a:bodyPr wrap="none">
            <a:spAutoFit/>
          </a:bodyPr>
          <a:lstStyle/>
          <a:p>
            <a:r>
              <a:rPr lang="en-US" sz="800">
                <a:latin typeface="Times New Roman" pitchFamily="18" charset="0"/>
              </a:rPr>
              <a:t>  </a:t>
            </a:r>
            <a:r>
              <a:rPr lang="en-US" sz="4000">
                <a:latin typeface="Times New Roman" pitchFamily="18" charset="0"/>
              </a:rPr>
              <a:t>·</a:t>
            </a:r>
          </a:p>
        </p:txBody>
      </p:sp>
      <p:sp>
        <p:nvSpPr>
          <p:cNvPr id="6157" name="Text Box 16"/>
          <p:cNvSpPr txBox="1">
            <a:spLocks noChangeArrowheads="1"/>
          </p:cNvSpPr>
          <p:nvPr/>
        </p:nvSpPr>
        <p:spPr bwMode="auto">
          <a:xfrm>
            <a:off x="0" y="0"/>
            <a:ext cx="7461250" cy="461963"/>
          </a:xfrm>
          <a:prstGeom prst="rect">
            <a:avLst/>
          </a:prstGeom>
          <a:noFill/>
          <a:ln w="9525">
            <a:noFill/>
            <a:miter lim="800000"/>
            <a:headEnd/>
            <a:tailEnd/>
          </a:ln>
        </p:spPr>
        <p:txBody>
          <a:bodyPr wrap="none">
            <a:spAutoFit/>
          </a:bodyPr>
          <a:lstStyle/>
          <a:p>
            <a:r>
              <a:rPr lang="en-US" sz="2400" b="1">
                <a:latin typeface="Times New Roman" pitchFamily="18" charset="0"/>
              </a:rPr>
              <a:t>Pure Exchange and Externalities :  The Coase Theorem</a:t>
            </a:r>
            <a:endParaRPr lang="en-US" sz="2400">
              <a:latin typeface="Times New Roman" pitchFamily="18" charset="0"/>
            </a:endParaRPr>
          </a:p>
        </p:txBody>
      </p:sp>
      <p:sp>
        <p:nvSpPr>
          <p:cNvPr id="6158" name="Line 17"/>
          <p:cNvSpPr>
            <a:spLocks noChangeShapeType="1"/>
          </p:cNvSpPr>
          <p:nvPr/>
        </p:nvSpPr>
        <p:spPr bwMode="auto">
          <a:xfrm>
            <a:off x="4648200" y="1295400"/>
            <a:ext cx="0" cy="4495800"/>
          </a:xfrm>
          <a:prstGeom prst="line">
            <a:avLst/>
          </a:prstGeom>
          <a:noFill/>
          <a:ln w="9525" cap="rnd">
            <a:solidFill>
              <a:schemeClr val="tx1"/>
            </a:solidFill>
            <a:prstDash val="sysDot"/>
            <a:round/>
            <a:headEnd/>
            <a:tailEnd/>
          </a:ln>
        </p:spPr>
        <p:txBody>
          <a:bodyPr/>
          <a:lstStyle/>
          <a:p>
            <a:endParaRPr lang="en-US"/>
          </a:p>
        </p:txBody>
      </p:sp>
      <p:sp>
        <p:nvSpPr>
          <p:cNvPr id="6159" name="Line 18"/>
          <p:cNvSpPr>
            <a:spLocks noChangeShapeType="1"/>
          </p:cNvSpPr>
          <p:nvPr/>
        </p:nvSpPr>
        <p:spPr bwMode="auto">
          <a:xfrm>
            <a:off x="8001000" y="1295400"/>
            <a:ext cx="0" cy="4495800"/>
          </a:xfrm>
          <a:prstGeom prst="line">
            <a:avLst/>
          </a:prstGeom>
          <a:noFill/>
          <a:ln w="9525">
            <a:solidFill>
              <a:schemeClr val="tx1"/>
            </a:solidFill>
            <a:round/>
            <a:headEnd/>
            <a:tailEnd type="triangle" w="med" len="med"/>
          </a:ln>
        </p:spPr>
        <p:txBody>
          <a:bodyPr/>
          <a:lstStyle/>
          <a:p>
            <a:endParaRPr lang="en-US"/>
          </a:p>
        </p:txBody>
      </p:sp>
      <p:sp>
        <p:nvSpPr>
          <p:cNvPr id="6160" name="Line 19"/>
          <p:cNvSpPr>
            <a:spLocks noChangeShapeType="1"/>
          </p:cNvSpPr>
          <p:nvPr/>
        </p:nvSpPr>
        <p:spPr bwMode="auto">
          <a:xfrm flipH="1">
            <a:off x="1219200" y="1295400"/>
            <a:ext cx="6781800" cy="0"/>
          </a:xfrm>
          <a:prstGeom prst="line">
            <a:avLst/>
          </a:prstGeom>
          <a:noFill/>
          <a:ln w="9525">
            <a:solidFill>
              <a:schemeClr val="tx1"/>
            </a:solidFill>
            <a:round/>
            <a:headEnd/>
            <a:tailEnd type="triangle" w="med" len="med"/>
          </a:ln>
        </p:spPr>
        <p:txBody>
          <a:bodyPr/>
          <a:lstStyle/>
          <a:p>
            <a:endParaRPr lang="en-US"/>
          </a:p>
        </p:txBody>
      </p:sp>
      <p:sp>
        <p:nvSpPr>
          <p:cNvPr id="6161" name="Line 20"/>
          <p:cNvSpPr>
            <a:spLocks noChangeShapeType="1"/>
          </p:cNvSpPr>
          <p:nvPr/>
        </p:nvSpPr>
        <p:spPr bwMode="auto">
          <a:xfrm flipH="1" flipV="1">
            <a:off x="4648200" y="1295400"/>
            <a:ext cx="3352800" cy="3352800"/>
          </a:xfrm>
          <a:prstGeom prst="line">
            <a:avLst/>
          </a:prstGeom>
          <a:noFill/>
          <a:ln w="9525">
            <a:solidFill>
              <a:schemeClr val="tx1"/>
            </a:solidFill>
            <a:round/>
            <a:headEnd/>
            <a:tailEnd/>
          </a:ln>
        </p:spPr>
        <p:txBody>
          <a:bodyPr/>
          <a:lstStyle/>
          <a:p>
            <a:endParaRPr lang="en-US"/>
          </a:p>
        </p:txBody>
      </p:sp>
      <p:sp>
        <p:nvSpPr>
          <p:cNvPr id="6162" name="Line 21"/>
          <p:cNvSpPr>
            <a:spLocks noChangeShapeType="1"/>
          </p:cNvSpPr>
          <p:nvPr/>
        </p:nvSpPr>
        <p:spPr bwMode="auto">
          <a:xfrm>
            <a:off x="1219200" y="5791200"/>
            <a:ext cx="6781800" cy="0"/>
          </a:xfrm>
          <a:prstGeom prst="line">
            <a:avLst/>
          </a:prstGeom>
          <a:noFill/>
          <a:ln w="9525">
            <a:solidFill>
              <a:schemeClr val="tx1"/>
            </a:solidFill>
            <a:round/>
            <a:headEnd/>
            <a:tailEnd type="triangle" w="med" len="med"/>
          </a:ln>
        </p:spPr>
        <p:txBody>
          <a:bodyPr/>
          <a:lstStyle/>
          <a:p>
            <a:endParaRPr lang="en-US"/>
          </a:p>
        </p:txBody>
      </p:sp>
      <p:sp>
        <p:nvSpPr>
          <p:cNvPr id="6163" name="Line 22"/>
          <p:cNvSpPr>
            <a:spLocks noChangeShapeType="1"/>
          </p:cNvSpPr>
          <p:nvPr/>
        </p:nvSpPr>
        <p:spPr bwMode="auto">
          <a:xfrm flipH="1" flipV="1">
            <a:off x="1219200" y="2438400"/>
            <a:ext cx="3429000" cy="3352800"/>
          </a:xfrm>
          <a:prstGeom prst="line">
            <a:avLst/>
          </a:prstGeom>
          <a:noFill/>
          <a:ln w="9525">
            <a:solidFill>
              <a:schemeClr val="tx1"/>
            </a:solidFill>
            <a:round/>
            <a:headEnd/>
            <a:tailEnd/>
          </a:ln>
        </p:spPr>
        <p:txBody>
          <a:bodyPr/>
          <a:lstStyle/>
          <a:p>
            <a:endParaRPr lang="en-US"/>
          </a:p>
        </p:txBody>
      </p:sp>
      <p:sp>
        <p:nvSpPr>
          <p:cNvPr id="6164" name="Rectangle 23"/>
          <p:cNvSpPr>
            <a:spLocks noChangeArrowheads="1"/>
          </p:cNvSpPr>
          <p:nvPr/>
        </p:nvSpPr>
        <p:spPr bwMode="auto">
          <a:xfrm>
            <a:off x="2057400" y="3124200"/>
            <a:ext cx="361950" cy="701675"/>
          </a:xfrm>
          <a:prstGeom prst="rect">
            <a:avLst/>
          </a:prstGeom>
          <a:noFill/>
          <a:ln w="9525">
            <a:noFill/>
            <a:miter lim="800000"/>
            <a:headEnd/>
            <a:tailEnd/>
          </a:ln>
        </p:spPr>
        <p:txBody>
          <a:bodyPr wrap="none">
            <a:spAutoFit/>
          </a:bodyPr>
          <a:lstStyle/>
          <a:p>
            <a:r>
              <a:rPr lang="en-US" sz="800">
                <a:latin typeface="Times New Roman" pitchFamily="18" charset="0"/>
              </a:rPr>
              <a:t>  </a:t>
            </a:r>
            <a:r>
              <a:rPr lang="en-US" sz="4000">
                <a:latin typeface="Times New Roman" pitchFamily="18" charset="0"/>
              </a:rPr>
              <a:t>·</a:t>
            </a:r>
          </a:p>
        </p:txBody>
      </p:sp>
      <p:sp>
        <p:nvSpPr>
          <p:cNvPr id="6165" name="Rectangle 24"/>
          <p:cNvSpPr>
            <a:spLocks noChangeArrowheads="1"/>
          </p:cNvSpPr>
          <p:nvPr/>
        </p:nvSpPr>
        <p:spPr bwMode="auto">
          <a:xfrm>
            <a:off x="6629400" y="3124200"/>
            <a:ext cx="361950" cy="701675"/>
          </a:xfrm>
          <a:prstGeom prst="rect">
            <a:avLst/>
          </a:prstGeom>
          <a:noFill/>
          <a:ln w="9525">
            <a:noFill/>
            <a:miter lim="800000"/>
            <a:headEnd/>
            <a:tailEnd/>
          </a:ln>
        </p:spPr>
        <p:txBody>
          <a:bodyPr wrap="none">
            <a:spAutoFit/>
          </a:bodyPr>
          <a:lstStyle/>
          <a:p>
            <a:r>
              <a:rPr lang="en-US" sz="800">
                <a:latin typeface="Times New Roman" pitchFamily="18" charset="0"/>
              </a:rPr>
              <a:t>  </a:t>
            </a:r>
            <a:r>
              <a:rPr lang="en-US" sz="4000">
                <a:latin typeface="Times New Roman" pitchFamily="18" charset="0"/>
              </a:rPr>
              <a:t>·</a:t>
            </a:r>
          </a:p>
        </p:txBody>
      </p:sp>
      <p:sp>
        <p:nvSpPr>
          <p:cNvPr id="6166" name="Rectangle 25"/>
          <p:cNvSpPr>
            <a:spLocks noChangeArrowheads="1"/>
          </p:cNvSpPr>
          <p:nvPr/>
        </p:nvSpPr>
        <p:spPr bwMode="auto">
          <a:xfrm>
            <a:off x="4419600" y="914400"/>
            <a:ext cx="361950" cy="701675"/>
          </a:xfrm>
          <a:prstGeom prst="rect">
            <a:avLst/>
          </a:prstGeom>
          <a:noFill/>
          <a:ln w="9525">
            <a:noFill/>
            <a:miter lim="800000"/>
            <a:headEnd/>
            <a:tailEnd/>
          </a:ln>
        </p:spPr>
        <p:txBody>
          <a:bodyPr wrap="none">
            <a:spAutoFit/>
          </a:bodyPr>
          <a:lstStyle/>
          <a:p>
            <a:r>
              <a:rPr lang="en-US" sz="800">
                <a:latin typeface="Times New Roman" pitchFamily="18" charset="0"/>
              </a:rPr>
              <a:t>  </a:t>
            </a:r>
            <a:r>
              <a:rPr lang="en-US" sz="4000">
                <a:latin typeface="Times New Roman" pitchFamily="18" charset="0"/>
              </a:rPr>
              <a:t>·</a:t>
            </a:r>
          </a:p>
        </p:txBody>
      </p:sp>
      <p:graphicFrame>
        <p:nvGraphicFramePr>
          <p:cNvPr id="6146" name="Object 26"/>
          <p:cNvGraphicFramePr>
            <a:graphicFrameLocks noChangeAspect="1"/>
          </p:cNvGraphicFramePr>
          <p:nvPr/>
        </p:nvGraphicFramePr>
        <p:xfrm>
          <a:off x="4419600" y="5791200"/>
          <a:ext cx="374650" cy="341313"/>
        </p:xfrm>
        <a:graphic>
          <a:graphicData uri="http://schemas.openxmlformats.org/presentationml/2006/ole">
            <mc:AlternateContent xmlns:mc="http://schemas.openxmlformats.org/markup-compatibility/2006">
              <mc:Choice xmlns:v="urn:schemas-microsoft-com:vml" Requires="v">
                <p:oleObj spid="_x0000_s2052" name="Equation" r:id="rId3" imgW="139680" imgH="126720" progId="Equation.3">
                  <p:embed/>
                </p:oleObj>
              </mc:Choice>
              <mc:Fallback>
                <p:oleObj name="Equation" r:id="rId3" imgW="139680" imgH="1267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5791200"/>
                        <a:ext cx="374650" cy="341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7" name="Object 27"/>
          <p:cNvGraphicFramePr>
            <a:graphicFrameLocks noChangeAspect="1"/>
          </p:cNvGraphicFramePr>
          <p:nvPr/>
        </p:nvGraphicFramePr>
        <p:xfrm>
          <a:off x="4386263" y="863600"/>
          <a:ext cx="442912" cy="444500"/>
        </p:xfrm>
        <a:graphic>
          <a:graphicData uri="http://schemas.openxmlformats.org/presentationml/2006/ole">
            <mc:AlternateContent xmlns:mc="http://schemas.openxmlformats.org/markup-compatibility/2006">
              <mc:Choice xmlns:v="urn:schemas-microsoft-com:vml" Requires="v">
                <p:oleObj spid="_x0000_s2053" name="Equation" r:id="rId5" imgW="164880" imgH="164880" progId="Equation.3">
                  <p:embed/>
                </p:oleObj>
              </mc:Choice>
              <mc:Fallback>
                <p:oleObj name="Equation" r:id="rId5" imgW="164880" imgH="164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86263" y="863600"/>
                        <a:ext cx="442912"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67" name="Text Box 28"/>
          <p:cNvSpPr txBox="1">
            <a:spLocks noChangeArrowheads="1"/>
          </p:cNvSpPr>
          <p:nvPr/>
        </p:nvSpPr>
        <p:spPr bwMode="auto">
          <a:xfrm>
            <a:off x="2133600" y="3124200"/>
            <a:ext cx="307975" cy="336550"/>
          </a:xfrm>
          <a:prstGeom prst="rect">
            <a:avLst/>
          </a:prstGeom>
          <a:noFill/>
          <a:ln w="9525">
            <a:noFill/>
            <a:miter lim="800000"/>
            <a:headEnd/>
            <a:tailEnd/>
          </a:ln>
        </p:spPr>
        <p:txBody>
          <a:bodyPr wrap="none">
            <a:spAutoFit/>
          </a:bodyPr>
          <a:lstStyle/>
          <a:p>
            <a:r>
              <a:rPr lang="en-US" sz="1600" i="1">
                <a:latin typeface="Times New Roman" pitchFamily="18" charset="0"/>
              </a:rPr>
              <a:t>X</a:t>
            </a:r>
          </a:p>
        </p:txBody>
      </p:sp>
      <p:sp>
        <p:nvSpPr>
          <p:cNvPr id="6168" name="Text Box 29"/>
          <p:cNvSpPr txBox="1">
            <a:spLocks noChangeArrowheads="1"/>
          </p:cNvSpPr>
          <p:nvPr/>
        </p:nvSpPr>
        <p:spPr bwMode="auto">
          <a:xfrm>
            <a:off x="6781800" y="3138488"/>
            <a:ext cx="433388" cy="336550"/>
          </a:xfrm>
          <a:prstGeom prst="rect">
            <a:avLst/>
          </a:prstGeom>
          <a:noFill/>
          <a:ln w="9525">
            <a:noFill/>
            <a:miter lim="800000"/>
            <a:headEnd/>
            <a:tailEnd/>
          </a:ln>
        </p:spPr>
        <p:txBody>
          <a:bodyPr wrap="none">
            <a:spAutoFit/>
          </a:bodyPr>
          <a:lstStyle/>
          <a:p>
            <a:r>
              <a:rPr lang="en-US" sz="1600" i="1">
                <a:latin typeface="Times New Roman" pitchFamily="18" charset="0"/>
              </a:rPr>
              <a:t>X</a:t>
            </a:r>
            <a:r>
              <a:rPr lang="en-US" sz="1600" i="1">
                <a:latin typeface="Magneto" pitchFamily="82" charset="0"/>
              </a:rPr>
              <a:t>’ </a:t>
            </a:r>
            <a:endParaRPr lang="en-US" sz="1600" i="1">
              <a:latin typeface="Times New Roman" pitchFamily="18" charset="0"/>
            </a:endParaRPr>
          </a:p>
        </p:txBody>
      </p:sp>
      <p:sp>
        <p:nvSpPr>
          <p:cNvPr id="6169" name="Line 30"/>
          <p:cNvSpPr>
            <a:spLocks noChangeShapeType="1"/>
          </p:cNvSpPr>
          <p:nvPr/>
        </p:nvSpPr>
        <p:spPr bwMode="auto">
          <a:xfrm>
            <a:off x="1219200" y="3505200"/>
            <a:ext cx="6781800" cy="0"/>
          </a:xfrm>
          <a:prstGeom prst="line">
            <a:avLst/>
          </a:prstGeom>
          <a:noFill/>
          <a:ln w="9525">
            <a:solidFill>
              <a:schemeClr val="tx1"/>
            </a:solidFill>
            <a:round/>
            <a:headEnd/>
            <a:tailEnd/>
          </a:ln>
        </p:spPr>
        <p:txBody>
          <a:bodyPr/>
          <a:lstStyle/>
          <a:p>
            <a:endParaRPr lang="en-US"/>
          </a:p>
        </p:txBody>
      </p:sp>
      <p:sp>
        <p:nvSpPr>
          <p:cNvPr id="6170" name="Arc 31"/>
          <p:cNvSpPr>
            <a:spLocks/>
          </p:cNvSpPr>
          <p:nvPr/>
        </p:nvSpPr>
        <p:spPr bwMode="auto">
          <a:xfrm>
            <a:off x="3048000" y="2667000"/>
            <a:ext cx="2717800" cy="2524125"/>
          </a:xfrm>
          <a:custGeom>
            <a:avLst/>
            <a:gdLst>
              <a:gd name="T0" fmla="*/ 2147483647 w 20998"/>
              <a:gd name="T1" fmla="*/ 0 h 20841"/>
              <a:gd name="T2" fmla="*/ 2147483647 w 20998"/>
              <a:gd name="T3" fmla="*/ 2147483647 h 20841"/>
              <a:gd name="T4" fmla="*/ 0 w 20998"/>
              <a:gd name="T5" fmla="*/ 2147483647 h 20841"/>
              <a:gd name="T6" fmla="*/ 0 60000 65536"/>
              <a:gd name="T7" fmla="*/ 0 60000 65536"/>
              <a:gd name="T8" fmla="*/ 0 60000 65536"/>
              <a:gd name="T9" fmla="*/ 0 w 20998"/>
              <a:gd name="T10" fmla="*/ 0 h 20841"/>
              <a:gd name="T11" fmla="*/ 20998 w 20998"/>
              <a:gd name="T12" fmla="*/ 20841 h 20841"/>
            </a:gdLst>
            <a:ahLst/>
            <a:cxnLst>
              <a:cxn ang="T6">
                <a:pos x="T0" y="T1"/>
              </a:cxn>
              <a:cxn ang="T7">
                <a:pos x="T2" y="T3"/>
              </a:cxn>
              <a:cxn ang="T8">
                <a:pos x="T4" y="T5"/>
              </a:cxn>
            </a:cxnLst>
            <a:rect l="T9" t="T10" r="T11" b="T12"/>
            <a:pathLst>
              <a:path w="20998" h="20841" fill="none" extrusionOk="0">
                <a:moveTo>
                  <a:pt x="5675" y="0"/>
                </a:moveTo>
                <a:cubicBezTo>
                  <a:pt x="13278" y="2070"/>
                  <a:pt x="19150" y="8116"/>
                  <a:pt x="20997" y="15776"/>
                </a:cubicBezTo>
              </a:path>
              <a:path w="20998" h="20841" stroke="0" extrusionOk="0">
                <a:moveTo>
                  <a:pt x="5675" y="0"/>
                </a:moveTo>
                <a:cubicBezTo>
                  <a:pt x="13278" y="2070"/>
                  <a:pt x="19150" y="8116"/>
                  <a:pt x="20997" y="15776"/>
                </a:cubicBezTo>
                <a:lnTo>
                  <a:pt x="0" y="20841"/>
                </a:lnTo>
                <a:close/>
              </a:path>
            </a:pathLst>
          </a:custGeom>
          <a:noFill/>
          <a:ln w="19050">
            <a:solidFill>
              <a:srgbClr val="0000FF"/>
            </a:solidFill>
            <a:round/>
            <a:headEnd/>
            <a:tailEnd/>
          </a:ln>
        </p:spPr>
        <p:txBody>
          <a:bodyPr wrap="none" anchor="ctr"/>
          <a:lstStyle/>
          <a:p>
            <a:endParaRPr lang="en-US"/>
          </a:p>
        </p:txBody>
      </p:sp>
      <p:sp>
        <p:nvSpPr>
          <p:cNvPr id="6171" name="Arc 32"/>
          <p:cNvSpPr>
            <a:spLocks/>
          </p:cNvSpPr>
          <p:nvPr/>
        </p:nvSpPr>
        <p:spPr bwMode="auto">
          <a:xfrm rot="294068">
            <a:off x="4724400" y="2743200"/>
            <a:ext cx="2794000" cy="2524125"/>
          </a:xfrm>
          <a:custGeom>
            <a:avLst/>
            <a:gdLst>
              <a:gd name="T0" fmla="*/ 2147483647 w 20998"/>
              <a:gd name="T1" fmla="*/ 0 h 20841"/>
              <a:gd name="T2" fmla="*/ 2147483647 w 20998"/>
              <a:gd name="T3" fmla="*/ 2147483647 h 20841"/>
              <a:gd name="T4" fmla="*/ 0 w 20998"/>
              <a:gd name="T5" fmla="*/ 2147483647 h 20841"/>
              <a:gd name="T6" fmla="*/ 0 60000 65536"/>
              <a:gd name="T7" fmla="*/ 0 60000 65536"/>
              <a:gd name="T8" fmla="*/ 0 60000 65536"/>
              <a:gd name="T9" fmla="*/ 0 w 20998"/>
              <a:gd name="T10" fmla="*/ 0 h 20841"/>
              <a:gd name="T11" fmla="*/ 20998 w 20998"/>
              <a:gd name="T12" fmla="*/ 20841 h 20841"/>
            </a:gdLst>
            <a:ahLst/>
            <a:cxnLst>
              <a:cxn ang="T6">
                <a:pos x="T0" y="T1"/>
              </a:cxn>
              <a:cxn ang="T7">
                <a:pos x="T2" y="T3"/>
              </a:cxn>
              <a:cxn ang="T8">
                <a:pos x="T4" y="T5"/>
              </a:cxn>
            </a:cxnLst>
            <a:rect l="T9" t="T10" r="T11" b="T12"/>
            <a:pathLst>
              <a:path w="20998" h="20841" fill="none" extrusionOk="0">
                <a:moveTo>
                  <a:pt x="5675" y="0"/>
                </a:moveTo>
                <a:cubicBezTo>
                  <a:pt x="13278" y="2070"/>
                  <a:pt x="19150" y="8116"/>
                  <a:pt x="20997" y="15776"/>
                </a:cubicBezTo>
              </a:path>
              <a:path w="20998" h="20841" stroke="0" extrusionOk="0">
                <a:moveTo>
                  <a:pt x="5675" y="0"/>
                </a:moveTo>
                <a:cubicBezTo>
                  <a:pt x="13278" y="2070"/>
                  <a:pt x="19150" y="8116"/>
                  <a:pt x="20997" y="15776"/>
                </a:cubicBezTo>
                <a:lnTo>
                  <a:pt x="0" y="20841"/>
                </a:lnTo>
                <a:close/>
              </a:path>
            </a:pathLst>
          </a:custGeom>
          <a:noFill/>
          <a:ln w="19050">
            <a:solidFill>
              <a:srgbClr val="0000FF"/>
            </a:solidFill>
            <a:round/>
            <a:headEnd/>
            <a:tailEnd/>
          </a:ln>
        </p:spPr>
        <p:txBody>
          <a:bodyPr wrap="none" anchor="ctr"/>
          <a:lstStyle/>
          <a:p>
            <a:endParaRPr lang="en-US"/>
          </a:p>
        </p:txBody>
      </p:sp>
      <p:sp>
        <p:nvSpPr>
          <p:cNvPr id="6172" name="Arc 33"/>
          <p:cNvSpPr>
            <a:spLocks/>
          </p:cNvSpPr>
          <p:nvPr/>
        </p:nvSpPr>
        <p:spPr bwMode="auto">
          <a:xfrm flipH="1" flipV="1">
            <a:off x="3276600" y="2590800"/>
            <a:ext cx="3044825" cy="1771650"/>
          </a:xfrm>
          <a:custGeom>
            <a:avLst/>
            <a:gdLst>
              <a:gd name="T0" fmla="*/ 2147483647 w 21326"/>
              <a:gd name="T1" fmla="*/ 0 h 20185"/>
              <a:gd name="T2" fmla="*/ 2147483647 w 21326"/>
              <a:gd name="T3" fmla="*/ 2147483647 h 20185"/>
              <a:gd name="T4" fmla="*/ 0 w 21326"/>
              <a:gd name="T5" fmla="*/ 2147483647 h 20185"/>
              <a:gd name="T6" fmla="*/ 0 60000 65536"/>
              <a:gd name="T7" fmla="*/ 0 60000 65536"/>
              <a:gd name="T8" fmla="*/ 0 60000 65536"/>
              <a:gd name="T9" fmla="*/ 0 w 21326"/>
              <a:gd name="T10" fmla="*/ 0 h 20185"/>
              <a:gd name="T11" fmla="*/ 21326 w 21326"/>
              <a:gd name="T12" fmla="*/ 20185 h 20185"/>
            </a:gdLst>
            <a:ahLst/>
            <a:cxnLst>
              <a:cxn ang="T6">
                <a:pos x="T0" y="T1"/>
              </a:cxn>
              <a:cxn ang="T7">
                <a:pos x="T2" y="T3"/>
              </a:cxn>
              <a:cxn ang="T8">
                <a:pos x="T4" y="T5"/>
              </a:cxn>
            </a:cxnLst>
            <a:rect l="T9" t="T10" r="T11" b="T12"/>
            <a:pathLst>
              <a:path w="21326" h="20185" fill="none" extrusionOk="0">
                <a:moveTo>
                  <a:pt x="7688" y="-1"/>
                </a:moveTo>
                <a:cubicBezTo>
                  <a:pt x="14901" y="2746"/>
                  <a:pt x="20100" y="9134"/>
                  <a:pt x="21325" y="16755"/>
                </a:cubicBezTo>
              </a:path>
              <a:path w="21326" h="20185" stroke="0" extrusionOk="0">
                <a:moveTo>
                  <a:pt x="7688" y="-1"/>
                </a:moveTo>
                <a:cubicBezTo>
                  <a:pt x="14901" y="2746"/>
                  <a:pt x="20100" y="9134"/>
                  <a:pt x="21325" y="16755"/>
                </a:cubicBezTo>
                <a:lnTo>
                  <a:pt x="0" y="20185"/>
                </a:lnTo>
                <a:close/>
              </a:path>
            </a:pathLst>
          </a:custGeom>
          <a:noFill/>
          <a:ln w="19050">
            <a:solidFill>
              <a:srgbClr val="FF0000"/>
            </a:solidFill>
            <a:round/>
            <a:headEnd/>
            <a:tailEnd/>
          </a:ln>
        </p:spPr>
        <p:txBody>
          <a:bodyPr wrap="none" anchor="ctr"/>
          <a:lstStyle/>
          <a:p>
            <a:endParaRPr lang="en-US"/>
          </a:p>
        </p:txBody>
      </p:sp>
      <p:sp>
        <p:nvSpPr>
          <p:cNvPr id="6173" name="Arc 34"/>
          <p:cNvSpPr>
            <a:spLocks/>
          </p:cNvSpPr>
          <p:nvPr/>
        </p:nvSpPr>
        <p:spPr bwMode="auto">
          <a:xfrm flipH="1" flipV="1">
            <a:off x="4876800" y="2590800"/>
            <a:ext cx="3044825" cy="1847850"/>
          </a:xfrm>
          <a:custGeom>
            <a:avLst/>
            <a:gdLst>
              <a:gd name="T0" fmla="*/ 2147483647 w 21326"/>
              <a:gd name="T1" fmla="*/ 0 h 20185"/>
              <a:gd name="T2" fmla="*/ 2147483647 w 21326"/>
              <a:gd name="T3" fmla="*/ 2147483647 h 20185"/>
              <a:gd name="T4" fmla="*/ 0 w 21326"/>
              <a:gd name="T5" fmla="*/ 2147483647 h 20185"/>
              <a:gd name="T6" fmla="*/ 0 60000 65536"/>
              <a:gd name="T7" fmla="*/ 0 60000 65536"/>
              <a:gd name="T8" fmla="*/ 0 60000 65536"/>
              <a:gd name="T9" fmla="*/ 0 w 21326"/>
              <a:gd name="T10" fmla="*/ 0 h 20185"/>
              <a:gd name="T11" fmla="*/ 21326 w 21326"/>
              <a:gd name="T12" fmla="*/ 20185 h 20185"/>
            </a:gdLst>
            <a:ahLst/>
            <a:cxnLst>
              <a:cxn ang="T6">
                <a:pos x="T0" y="T1"/>
              </a:cxn>
              <a:cxn ang="T7">
                <a:pos x="T2" y="T3"/>
              </a:cxn>
              <a:cxn ang="T8">
                <a:pos x="T4" y="T5"/>
              </a:cxn>
            </a:cxnLst>
            <a:rect l="T9" t="T10" r="T11" b="T12"/>
            <a:pathLst>
              <a:path w="21326" h="20185" fill="none" extrusionOk="0">
                <a:moveTo>
                  <a:pt x="7688" y="-1"/>
                </a:moveTo>
                <a:cubicBezTo>
                  <a:pt x="14901" y="2746"/>
                  <a:pt x="20100" y="9134"/>
                  <a:pt x="21325" y="16755"/>
                </a:cubicBezTo>
              </a:path>
              <a:path w="21326" h="20185" stroke="0" extrusionOk="0">
                <a:moveTo>
                  <a:pt x="7688" y="-1"/>
                </a:moveTo>
                <a:cubicBezTo>
                  <a:pt x="14901" y="2746"/>
                  <a:pt x="20100" y="9134"/>
                  <a:pt x="21325" y="16755"/>
                </a:cubicBezTo>
                <a:lnTo>
                  <a:pt x="0" y="20185"/>
                </a:lnTo>
                <a:close/>
              </a:path>
            </a:pathLst>
          </a:custGeom>
          <a:noFill/>
          <a:ln w="19050">
            <a:solidFill>
              <a:srgbClr val="FF0000"/>
            </a:solidFill>
            <a:round/>
            <a:headEnd/>
            <a:tailEnd/>
          </a:ln>
        </p:spPr>
        <p:txBody>
          <a:bodyPr wrap="none" anchor="ctr"/>
          <a:lstStyle/>
          <a:p>
            <a:endParaRPr lang="en-US"/>
          </a:p>
        </p:txBody>
      </p:sp>
      <p:sp>
        <p:nvSpPr>
          <p:cNvPr id="6174" name="Arc 35"/>
          <p:cNvSpPr>
            <a:spLocks/>
          </p:cNvSpPr>
          <p:nvPr/>
        </p:nvSpPr>
        <p:spPr bwMode="auto">
          <a:xfrm flipH="1" flipV="1">
            <a:off x="6477000" y="2438400"/>
            <a:ext cx="2286000" cy="1646238"/>
          </a:xfrm>
          <a:custGeom>
            <a:avLst/>
            <a:gdLst>
              <a:gd name="T0" fmla="*/ 2147483647 w 21326"/>
              <a:gd name="T1" fmla="*/ 0 h 18850"/>
              <a:gd name="T2" fmla="*/ 2147483647 w 21326"/>
              <a:gd name="T3" fmla="*/ 2147483647 h 18850"/>
              <a:gd name="T4" fmla="*/ 0 w 21326"/>
              <a:gd name="T5" fmla="*/ 2147483647 h 18850"/>
              <a:gd name="T6" fmla="*/ 0 60000 65536"/>
              <a:gd name="T7" fmla="*/ 0 60000 65536"/>
              <a:gd name="T8" fmla="*/ 0 60000 65536"/>
              <a:gd name="T9" fmla="*/ 0 w 21326"/>
              <a:gd name="T10" fmla="*/ 0 h 18850"/>
              <a:gd name="T11" fmla="*/ 21326 w 21326"/>
              <a:gd name="T12" fmla="*/ 18850 h 18850"/>
            </a:gdLst>
            <a:ahLst/>
            <a:cxnLst>
              <a:cxn ang="T6">
                <a:pos x="T0" y="T1"/>
              </a:cxn>
              <a:cxn ang="T7">
                <a:pos x="T2" y="T3"/>
              </a:cxn>
              <a:cxn ang="T8">
                <a:pos x="T4" y="T5"/>
              </a:cxn>
            </a:cxnLst>
            <a:rect l="T9" t="T10" r="T11" b="T12"/>
            <a:pathLst>
              <a:path w="21326" h="18850" fill="none" extrusionOk="0">
                <a:moveTo>
                  <a:pt x="10546" y="0"/>
                </a:moveTo>
                <a:cubicBezTo>
                  <a:pt x="16307" y="3223"/>
                  <a:pt x="20277" y="8903"/>
                  <a:pt x="21325" y="15420"/>
                </a:cubicBezTo>
              </a:path>
              <a:path w="21326" h="18850" stroke="0" extrusionOk="0">
                <a:moveTo>
                  <a:pt x="10546" y="0"/>
                </a:moveTo>
                <a:cubicBezTo>
                  <a:pt x="16307" y="3223"/>
                  <a:pt x="20277" y="8903"/>
                  <a:pt x="21325" y="15420"/>
                </a:cubicBezTo>
                <a:lnTo>
                  <a:pt x="0" y="18850"/>
                </a:lnTo>
                <a:close/>
              </a:path>
            </a:pathLst>
          </a:custGeom>
          <a:noFill/>
          <a:ln w="19050">
            <a:solidFill>
              <a:srgbClr val="FF0000"/>
            </a:solidFill>
            <a:round/>
            <a:headEnd/>
            <a:tailEnd/>
          </a:ln>
        </p:spPr>
        <p:txBody>
          <a:bodyPr wrap="none" anchor="ctr"/>
          <a:lstStyle/>
          <a:p>
            <a:endParaRPr lang="en-US"/>
          </a:p>
        </p:txBody>
      </p:sp>
    </p:spTree>
    <p:extLst>
      <p:ext uri="{BB962C8B-B14F-4D97-AF65-F5344CB8AC3E}">
        <p14:creationId xmlns:p14="http://schemas.microsoft.com/office/powerpoint/2010/main" val="2746666108"/>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1752600"/>
            <a:ext cx="3710824" cy="646331"/>
          </a:xfrm>
          <a:prstGeom prst="rect">
            <a:avLst/>
          </a:prstGeom>
          <a:noFill/>
        </p:spPr>
        <p:txBody>
          <a:bodyPr wrap="none" rtlCol="0">
            <a:spAutoFit/>
          </a:bodyPr>
          <a:lstStyle/>
          <a:p>
            <a:r>
              <a:rPr lang="en-US" dirty="0" smtClean="0"/>
              <a:t>IA 350, Intermediate Microeconomics</a:t>
            </a:r>
          </a:p>
          <a:p>
            <a:r>
              <a:rPr lang="en-US" dirty="0" smtClean="0"/>
              <a:t>Part IV – Asymmetric Information</a:t>
            </a:r>
          </a:p>
        </p:txBody>
      </p:sp>
    </p:spTree>
    <p:extLst>
      <p:ext uri="{BB962C8B-B14F-4D97-AF65-F5344CB8AC3E}">
        <p14:creationId xmlns:p14="http://schemas.microsoft.com/office/powerpoint/2010/main" val="3382933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7" name="Text Box 2"/>
          <p:cNvSpPr txBox="1">
            <a:spLocks noChangeArrowheads="1"/>
          </p:cNvSpPr>
          <p:nvPr/>
        </p:nvSpPr>
        <p:spPr bwMode="auto">
          <a:xfrm>
            <a:off x="0" y="0"/>
            <a:ext cx="5294313" cy="461963"/>
          </a:xfrm>
          <a:prstGeom prst="rect">
            <a:avLst/>
          </a:prstGeom>
          <a:noFill/>
          <a:ln w="9525">
            <a:noFill/>
            <a:miter lim="800000"/>
            <a:headEnd/>
            <a:tailEnd/>
          </a:ln>
        </p:spPr>
        <p:txBody>
          <a:bodyPr wrap="none">
            <a:spAutoFit/>
          </a:bodyPr>
          <a:lstStyle/>
          <a:p>
            <a:r>
              <a:rPr lang="en-US" sz="2400" b="1" dirty="0">
                <a:latin typeface="Times New Roman" pitchFamily="18" charset="0"/>
              </a:rPr>
              <a:t>Markets with asymmetric information </a:t>
            </a:r>
          </a:p>
        </p:txBody>
      </p:sp>
      <p:sp>
        <p:nvSpPr>
          <p:cNvPr id="8208" name="Text Box 3"/>
          <p:cNvSpPr txBox="1">
            <a:spLocks noChangeArrowheads="1"/>
          </p:cNvSpPr>
          <p:nvPr/>
        </p:nvSpPr>
        <p:spPr bwMode="auto">
          <a:xfrm>
            <a:off x="1835150" y="565150"/>
            <a:ext cx="5357813" cy="366713"/>
          </a:xfrm>
          <a:prstGeom prst="rect">
            <a:avLst/>
          </a:prstGeom>
          <a:noFill/>
          <a:ln w="9525">
            <a:noFill/>
            <a:miter lim="800000"/>
            <a:headEnd/>
            <a:tailEnd/>
          </a:ln>
        </p:spPr>
        <p:txBody>
          <a:bodyPr wrap="none">
            <a:spAutoFit/>
          </a:bodyPr>
          <a:lstStyle/>
          <a:p>
            <a:pPr algn="ctr"/>
            <a:r>
              <a:rPr lang="en-US" b="1">
                <a:latin typeface="Verdana" pitchFamily="34" charset="0"/>
              </a:rPr>
              <a:t>Varian’s “market for plums and lemons”</a:t>
            </a:r>
          </a:p>
        </p:txBody>
      </p:sp>
      <p:sp>
        <p:nvSpPr>
          <p:cNvPr id="8209" name="Line 4"/>
          <p:cNvSpPr>
            <a:spLocks noChangeShapeType="1"/>
          </p:cNvSpPr>
          <p:nvPr/>
        </p:nvSpPr>
        <p:spPr bwMode="auto">
          <a:xfrm>
            <a:off x="1600200" y="1371600"/>
            <a:ext cx="0" cy="3886200"/>
          </a:xfrm>
          <a:prstGeom prst="line">
            <a:avLst/>
          </a:prstGeom>
          <a:noFill/>
          <a:ln w="19050">
            <a:solidFill>
              <a:schemeClr val="tx1"/>
            </a:solidFill>
            <a:round/>
            <a:headEnd/>
            <a:tailEnd/>
          </a:ln>
        </p:spPr>
        <p:txBody>
          <a:bodyPr/>
          <a:lstStyle/>
          <a:p>
            <a:endParaRPr lang="en-US"/>
          </a:p>
        </p:txBody>
      </p:sp>
      <p:sp>
        <p:nvSpPr>
          <p:cNvPr id="8210" name="Line 5"/>
          <p:cNvSpPr>
            <a:spLocks noChangeShapeType="1"/>
          </p:cNvSpPr>
          <p:nvPr/>
        </p:nvSpPr>
        <p:spPr bwMode="auto">
          <a:xfrm>
            <a:off x="1600200" y="5257800"/>
            <a:ext cx="4876800" cy="0"/>
          </a:xfrm>
          <a:prstGeom prst="line">
            <a:avLst/>
          </a:prstGeom>
          <a:noFill/>
          <a:ln w="19050">
            <a:solidFill>
              <a:schemeClr val="tx1"/>
            </a:solidFill>
            <a:round/>
            <a:headEnd/>
            <a:tailEnd/>
          </a:ln>
        </p:spPr>
        <p:txBody>
          <a:bodyPr/>
          <a:lstStyle/>
          <a:p>
            <a:endParaRPr lang="en-US"/>
          </a:p>
        </p:txBody>
      </p:sp>
      <p:graphicFrame>
        <p:nvGraphicFramePr>
          <p:cNvPr id="8194" name="Object 9"/>
          <p:cNvGraphicFramePr>
            <a:graphicFrameLocks noChangeAspect="1"/>
          </p:cNvGraphicFramePr>
          <p:nvPr/>
        </p:nvGraphicFramePr>
        <p:xfrm>
          <a:off x="5334000" y="1066800"/>
          <a:ext cx="1300163" cy="325438"/>
        </p:xfrm>
        <a:graphic>
          <a:graphicData uri="http://schemas.openxmlformats.org/presentationml/2006/ole">
            <mc:AlternateContent xmlns:mc="http://schemas.openxmlformats.org/markup-compatibility/2006">
              <mc:Choice xmlns:v="urn:schemas-microsoft-com:vml" Requires="v">
                <p:oleObj spid="_x0000_s3087" name="Equation" r:id="rId3" imgW="965160" imgH="241200" progId="Equation.3">
                  <p:embed/>
                </p:oleObj>
              </mc:Choice>
              <mc:Fallback>
                <p:oleObj name="Equation" r:id="rId3" imgW="965160" imgH="241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1066800"/>
                        <a:ext cx="1300163" cy="325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5" name="Object 23"/>
          <p:cNvGraphicFramePr>
            <a:graphicFrameLocks noChangeAspect="1"/>
          </p:cNvGraphicFramePr>
          <p:nvPr/>
        </p:nvGraphicFramePr>
        <p:xfrm>
          <a:off x="838200" y="2362200"/>
          <a:ext cx="723900" cy="241300"/>
        </p:xfrm>
        <a:graphic>
          <a:graphicData uri="http://schemas.openxmlformats.org/presentationml/2006/ole">
            <mc:AlternateContent xmlns:mc="http://schemas.openxmlformats.org/markup-compatibility/2006">
              <mc:Choice xmlns:v="urn:schemas-microsoft-com:vml" Requires="v">
                <p:oleObj spid="_x0000_s3088" name="Equation" r:id="rId5" imgW="723600" imgH="241200" progId="Equation.3">
                  <p:embed/>
                </p:oleObj>
              </mc:Choice>
              <mc:Fallback>
                <p:oleObj name="Equation" r:id="rId5" imgW="723600" imgH="241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2362200"/>
                        <a:ext cx="723900"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6" name="Object 25"/>
          <p:cNvGraphicFramePr>
            <a:graphicFrameLocks noChangeAspect="1"/>
          </p:cNvGraphicFramePr>
          <p:nvPr/>
        </p:nvGraphicFramePr>
        <p:xfrm>
          <a:off x="4191000" y="5257800"/>
          <a:ext cx="406400" cy="1003300"/>
        </p:xfrm>
        <a:graphic>
          <a:graphicData uri="http://schemas.openxmlformats.org/presentationml/2006/ole">
            <mc:AlternateContent xmlns:mc="http://schemas.openxmlformats.org/markup-compatibility/2006">
              <mc:Choice xmlns:v="urn:schemas-microsoft-com:vml" Requires="v">
                <p:oleObj spid="_x0000_s3089" name="Equation" r:id="rId7" imgW="406080" imgH="1002960" progId="Equation.3">
                  <p:embed/>
                </p:oleObj>
              </mc:Choice>
              <mc:Fallback>
                <p:oleObj name="Equation" r:id="rId7" imgW="406080" imgH="1002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91000" y="5257800"/>
                        <a:ext cx="406400" cy="1003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11" name="Text Box 32"/>
          <p:cNvSpPr txBox="1">
            <a:spLocks noChangeArrowheads="1"/>
          </p:cNvSpPr>
          <p:nvPr/>
        </p:nvSpPr>
        <p:spPr bwMode="auto">
          <a:xfrm>
            <a:off x="6516688" y="5060950"/>
            <a:ext cx="377825" cy="366713"/>
          </a:xfrm>
          <a:prstGeom prst="rect">
            <a:avLst/>
          </a:prstGeom>
          <a:noFill/>
          <a:ln w="9525">
            <a:noFill/>
            <a:miter lim="800000"/>
            <a:headEnd/>
            <a:tailEnd/>
          </a:ln>
        </p:spPr>
        <p:txBody>
          <a:bodyPr wrap="none">
            <a:spAutoFit/>
          </a:bodyPr>
          <a:lstStyle/>
          <a:p>
            <a:pPr algn="ctr"/>
            <a:r>
              <a:rPr lang="en-US" b="1" i="1">
                <a:latin typeface="Verdana" pitchFamily="34" charset="0"/>
              </a:rPr>
              <a:t>Q</a:t>
            </a:r>
          </a:p>
        </p:txBody>
      </p:sp>
      <p:sp>
        <p:nvSpPr>
          <p:cNvPr id="8212" name="Text Box 33"/>
          <p:cNvSpPr txBox="1">
            <a:spLocks noChangeArrowheads="1"/>
          </p:cNvSpPr>
          <p:nvPr/>
        </p:nvSpPr>
        <p:spPr bwMode="auto">
          <a:xfrm>
            <a:off x="1384300" y="990600"/>
            <a:ext cx="352425" cy="366713"/>
          </a:xfrm>
          <a:prstGeom prst="rect">
            <a:avLst/>
          </a:prstGeom>
          <a:noFill/>
          <a:ln w="9525">
            <a:noFill/>
            <a:miter lim="800000"/>
            <a:headEnd/>
            <a:tailEnd/>
          </a:ln>
        </p:spPr>
        <p:txBody>
          <a:bodyPr wrap="none">
            <a:spAutoFit/>
          </a:bodyPr>
          <a:lstStyle/>
          <a:p>
            <a:pPr algn="ctr"/>
            <a:r>
              <a:rPr lang="en-US" b="1" i="1">
                <a:latin typeface="Verdana" pitchFamily="34" charset="0"/>
              </a:rPr>
              <a:t>P</a:t>
            </a:r>
          </a:p>
        </p:txBody>
      </p:sp>
      <p:sp>
        <p:nvSpPr>
          <p:cNvPr id="8213" name="Text Box 34"/>
          <p:cNvSpPr txBox="1">
            <a:spLocks noChangeArrowheads="1"/>
          </p:cNvSpPr>
          <p:nvPr/>
        </p:nvSpPr>
        <p:spPr bwMode="auto">
          <a:xfrm>
            <a:off x="0" y="6400800"/>
            <a:ext cx="9144000" cy="457200"/>
          </a:xfrm>
          <a:prstGeom prst="rect">
            <a:avLst/>
          </a:prstGeom>
          <a:noFill/>
          <a:ln w="9525">
            <a:noFill/>
            <a:miter lim="800000"/>
            <a:headEnd/>
            <a:tailEnd/>
          </a:ln>
        </p:spPr>
        <p:txBody>
          <a:bodyPr>
            <a:spAutoFit/>
          </a:bodyPr>
          <a:lstStyle/>
          <a:p>
            <a:r>
              <a:rPr lang="en-US" sz="1200" dirty="0">
                <a:latin typeface="Times New Roman" pitchFamily="18" charset="0"/>
              </a:rPr>
              <a:t>Adapted from Varian, </a:t>
            </a:r>
            <a:r>
              <a:rPr lang="en-US" sz="1200" i="1" dirty="0">
                <a:latin typeface="Times New Roman" pitchFamily="18" charset="0"/>
              </a:rPr>
              <a:t>Intermediate Microeconomics</a:t>
            </a:r>
            <a:r>
              <a:rPr lang="en-US" sz="1200" dirty="0">
                <a:latin typeface="Times New Roman" pitchFamily="18" charset="0"/>
              </a:rPr>
              <a:t>, </a:t>
            </a:r>
            <a:r>
              <a:rPr lang="en-US" sz="1200" dirty="0" smtClean="0">
                <a:latin typeface="Times New Roman" pitchFamily="18" charset="0"/>
              </a:rPr>
              <a:t>8</a:t>
            </a:r>
            <a:r>
              <a:rPr lang="en-US" sz="1200" baseline="30000" dirty="0" smtClean="0">
                <a:latin typeface="Times New Roman" pitchFamily="18" charset="0"/>
              </a:rPr>
              <a:t>th</a:t>
            </a:r>
            <a:r>
              <a:rPr lang="en-US" sz="1200" dirty="0" smtClean="0">
                <a:latin typeface="Times New Roman" pitchFamily="18" charset="0"/>
              </a:rPr>
              <a:t> </a:t>
            </a:r>
            <a:r>
              <a:rPr lang="en-US" sz="1200" dirty="0">
                <a:latin typeface="Times New Roman" pitchFamily="18" charset="0"/>
              </a:rPr>
              <a:t>ed., </a:t>
            </a:r>
            <a:r>
              <a:rPr lang="en-US" sz="1200" dirty="0" smtClean="0">
                <a:latin typeface="Times New Roman" pitchFamily="18" charset="0"/>
              </a:rPr>
              <a:t>719 </a:t>
            </a:r>
            <a:r>
              <a:rPr lang="en-US" sz="1200" dirty="0">
                <a:latin typeface="Times New Roman" pitchFamily="18" charset="0"/>
              </a:rPr>
              <a:t>– </a:t>
            </a:r>
            <a:r>
              <a:rPr lang="en-US" sz="1200" dirty="0" smtClean="0">
                <a:latin typeface="Times New Roman" pitchFamily="18" charset="0"/>
              </a:rPr>
              <a:t>720.  </a:t>
            </a:r>
            <a:r>
              <a:rPr lang="en-US" sz="1200" dirty="0">
                <a:latin typeface="Times New Roman" pitchFamily="18" charset="0"/>
              </a:rPr>
              <a:t>His example is itself an adaptation from a famous paper by George </a:t>
            </a:r>
            <a:r>
              <a:rPr lang="en-US" sz="1200" dirty="0" err="1">
                <a:latin typeface="Times New Roman" pitchFamily="18" charset="0"/>
              </a:rPr>
              <a:t>Akerlof</a:t>
            </a:r>
            <a:r>
              <a:rPr lang="en-US" sz="1200" dirty="0">
                <a:latin typeface="Times New Roman" pitchFamily="18" charset="0"/>
              </a:rPr>
              <a:t>, “The Market for Lemons:  Quality Uncertainty and the Market Mechanism.”  </a:t>
            </a:r>
            <a:r>
              <a:rPr lang="en-US" sz="1200" i="1" dirty="0">
                <a:latin typeface="Times New Roman" pitchFamily="18" charset="0"/>
              </a:rPr>
              <a:t>Quarterly Journal of Economics</a:t>
            </a:r>
            <a:r>
              <a:rPr lang="en-US" sz="1200" dirty="0">
                <a:latin typeface="Times New Roman" pitchFamily="18" charset="0"/>
              </a:rPr>
              <a:t> 84 (1970):  485 – 500.</a:t>
            </a:r>
          </a:p>
        </p:txBody>
      </p:sp>
      <p:graphicFrame>
        <p:nvGraphicFramePr>
          <p:cNvPr id="8197" name="Object 36"/>
          <p:cNvGraphicFramePr>
            <a:graphicFrameLocks noChangeAspect="1"/>
          </p:cNvGraphicFramePr>
          <p:nvPr/>
        </p:nvGraphicFramePr>
        <p:xfrm>
          <a:off x="5562600" y="3505200"/>
          <a:ext cx="1830388" cy="325438"/>
        </p:xfrm>
        <a:graphic>
          <a:graphicData uri="http://schemas.openxmlformats.org/presentationml/2006/ole">
            <mc:AlternateContent xmlns:mc="http://schemas.openxmlformats.org/markup-compatibility/2006">
              <mc:Choice xmlns:v="urn:schemas-microsoft-com:vml" Requires="v">
                <p:oleObj spid="_x0000_s3090" name="Equation" r:id="rId9" imgW="1358640" imgH="241200" progId="Equation.3">
                  <p:embed/>
                </p:oleObj>
              </mc:Choice>
              <mc:Fallback>
                <p:oleObj name="Equation" r:id="rId9" imgW="135864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62600" y="3505200"/>
                        <a:ext cx="1830388" cy="325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8" name="Object 37"/>
          <p:cNvGraphicFramePr>
            <a:graphicFrameLocks noChangeAspect="1"/>
          </p:cNvGraphicFramePr>
          <p:nvPr/>
        </p:nvGraphicFramePr>
        <p:xfrm>
          <a:off x="6934200" y="1219200"/>
          <a:ext cx="1916113" cy="290513"/>
        </p:xfrm>
        <a:graphic>
          <a:graphicData uri="http://schemas.openxmlformats.org/presentationml/2006/ole">
            <mc:AlternateContent xmlns:mc="http://schemas.openxmlformats.org/markup-compatibility/2006">
              <mc:Choice xmlns:v="urn:schemas-microsoft-com:vml" Requires="v">
                <p:oleObj spid="_x0000_s3091" name="Equation" r:id="rId11" imgW="1422360" imgH="215640" progId="Equation.3">
                  <p:embed/>
                </p:oleObj>
              </mc:Choice>
              <mc:Fallback>
                <p:oleObj name="Equation" r:id="rId11" imgW="1422360" imgH="2156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934200" y="1219200"/>
                        <a:ext cx="1916113" cy="290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9" name="Object 38"/>
          <p:cNvGraphicFramePr>
            <a:graphicFrameLocks noChangeAspect="1"/>
          </p:cNvGraphicFramePr>
          <p:nvPr/>
        </p:nvGraphicFramePr>
        <p:xfrm>
          <a:off x="5257800" y="4876800"/>
          <a:ext cx="1863725" cy="290513"/>
        </p:xfrm>
        <a:graphic>
          <a:graphicData uri="http://schemas.openxmlformats.org/presentationml/2006/ole">
            <mc:AlternateContent xmlns:mc="http://schemas.openxmlformats.org/markup-compatibility/2006">
              <mc:Choice xmlns:v="urn:schemas-microsoft-com:vml" Requires="v">
                <p:oleObj spid="_x0000_s3092" name="Equation" r:id="rId13" imgW="1384200" imgH="215640" progId="Equation.3">
                  <p:embed/>
                </p:oleObj>
              </mc:Choice>
              <mc:Fallback>
                <p:oleObj name="Equation" r:id="rId13" imgW="1384200" imgH="2156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257800" y="4876800"/>
                        <a:ext cx="1863725" cy="290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00" name="Object 41"/>
          <p:cNvGraphicFramePr>
            <a:graphicFrameLocks noChangeAspect="1"/>
          </p:cNvGraphicFramePr>
          <p:nvPr/>
        </p:nvGraphicFramePr>
        <p:xfrm>
          <a:off x="838200" y="4191000"/>
          <a:ext cx="736600" cy="215900"/>
        </p:xfrm>
        <a:graphic>
          <a:graphicData uri="http://schemas.openxmlformats.org/presentationml/2006/ole">
            <mc:AlternateContent xmlns:mc="http://schemas.openxmlformats.org/markup-compatibility/2006">
              <mc:Choice xmlns:v="urn:schemas-microsoft-com:vml" Requires="v">
                <p:oleObj spid="_x0000_s3093" name="Equation" r:id="rId15" imgW="736560" imgH="215640" progId="Equation.3">
                  <p:embed/>
                </p:oleObj>
              </mc:Choice>
              <mc:Fallback>
                <p:oleObj name="Equation" r:id="rId15" imgW="736560" imgH="21564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38200" y="4191000"/>
                        <a:ext cx="7366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35" name="Straight Connector 34"/>
          <p:cNvCxnSpPr/>
          <p:nvPr/>
        </p:nvCxnSpPr>
        <p:spPr>
          <a:xfrm rot="10800000">
            <a:off x="1600200" y="2438400"/>
            <a:ext cx="2819400" cy="1588"/>
          </a:xfrm>
          <a:prstGeom prst="line">
            <a:avLst/>
          </a:prstGeom>
          <a:ln>
            <a:solidFill>
              <a:srgbClr val="C00000"/>
            </a:solidFill>
            <a:prstDash val="sys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3009901" y="3848100"/>
            <a:ext cx="2819400" cy="3175"/>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216" name="Line 12"/>
          <p:cNvSpPr>
            <a:spLocks noChangeShapeType="1"/>
          </p:cNvSpPr>
          <p:nvPr/>
        </p:nvSpPr>
        <p:spPr bwMode="auto">
          <a:xfrm>
            <a:off x="3352800" y="1295400"/>
            <a:ext cx="2209800" cy="2362200"/>
          </a:xfrm>
          <a:prstGeom prst="line">
            <a:avLst/>
          </a:prstGeom>
          <a:noFill/>
          <a:ln w="9525">
            <a:solidFill>
              <a:srgbClr val="C00000"/>
            </a:solidFill>
            <a:round/>
            <a:headEnd/>
            <a:tailEnd/>
          </a:ln>
        </p:spPr>
        <p:txBody>
          <a:bodyPr/>
          <a:lstStyle/>
          <a:p>
            <a:endParaRPr lang="en-US"/>
          </a:p>
        </p:txBody>
      </p:sp>
      <p:sp>
        <p:nvSpPr>
          <p:cNvPr id="8217" name="Line 13"/>
          <p:cNvSpPr>
            <a:spLocks noChangeShapeType="1"/>
          </p:cNvSpPr>
          <p:nvPr/>
        </p:nvSpPr>
        <p:spPr bwMode="auto">
          <a:xfrm flipV="1">
            <a:off x="1752600" y="1371600"/>
            <a:ext cx="3733800" cy="3733800"/>
          </a:xfrm>
          <a:prstGeom prst="line">
            <a:avLst/>
          </a:prstGeom>
          <a:noFill/>
          <a:ln w="9525">
            <a:solidFill>
              <a:srgbClr val="C00000"/>
            </a:solidFill>
            <a:round/>
            <a:headEnd/>
            <a:tailEnd/>
          </a:ln>
        </p:spPr>
        <p:txBody>
          <a:bodyPr/>
          <a:lstStyle/>
          <a:p>
            <a:endParaRPr lang="en-US"/>
          </a:p>
        </p:txBody>
      </p:sp>
      <p:sp>
        <p:nvSpPr>
          <p:cNvPr id="8218" name="Line 12"/>
          <p:cNvSpPr>
            <a:spLocks noChangeShapeType="1"/>
          </p:cNvSpPr>
          <p:nvPr/>
        </p:nvSpPr>
        <p:spPr bwMode="auto">
          <a:xfrm>
            <a:off x="2971800" y="2819400"/>
            <a:ext cx="2286000" cy="2286000"/>
          </a:xfrm>
          <a:prstGeom prst="line">
            <a:avLst/>
          </a:prstGeom>
          <a:noFill/>
          <a:ln w="9525">
            <a:solidFill>
              <a:srgbClr val="3333FF"/>
            </a:solidFill>
            <a:round/>
            <a:headEnd/>
            <a:tailEnd/>
          </a:ln>
        </p:spPr>
        <p:txBody>
          <a:bodyPr/>
          <a:lstStyle/>
          <a:p>
            <a:endParaRPr lang="en-US"/>
          </a:p>
        </p:txBody>
      </p:sp>
      <p:sp>
        <p:nvSpPr>
          <p:cNvPr id="8219" name="Line 13"/>
          <p:cNvSpPr>
            <a:spLocks noChangeShapeType="1"/>
          </p:cNvSpPr>
          <p:nvPr/>
        </p:nvSpPr>
        <p:spPr bwMode="auto">
          <a:xfrm flipV="1">
            <a:off x="3581400" y="1524000"/>
            <a:ext cx="3657600" cy="3581400"/>
          </a:xfrm>
          <a:prstGeom prst="line">
            <a:avLst/>
          </a:prstGeom>
          <a:noFill/>
          <a:ln w="9525">
            <a:solidFill>
              <a:srgbClr val="3333FF"/>
            </a:solidFill>
            <a:round/>
            <a:headEnd/>
            <a:tailEnd/>
          </a:ln>
        </p:spPr>
        <p:txBody>
          <a:bodyPr/>
          <a:lstStyle/>
          <a:p>
            <a:endParaRPr lang="en-US"/>
          </a:p>
        </p:txBody>
      </p:sp>
      <p:cxnSp>
        <p:nvCxnSpPr>
          <p:cNvPr id="41" name="Straight Connector 40"/>
          <p:cNvCxnSpPr/>
          <p:nvPr/>
        </p:nvCxnSpPr>
        <p:spPr>
          <a:xfrm rot="10800000">
            <a:off x="1600200" y="4267200"/>
            <a:ext cx="2819400" cy="1588"/>
          </a:xfrm>
          <a:prstGeom prst="line">
            <a:avLst/>
          </a:prstGeom>
          <a:ln>
            <a:solidFill>
              <a:srgbClr val="3333FF"/>
            </a:solidFill>
            <a:prstDash val="sysDash"/>
          </a:ln>
        </p:spPr>
        <p:style>
          <a:lnRef idx="1">
            <a:schemeClr val="accent1"/>
          </a:lnRef>
          <a:fillRef idx="0">
            <a:schemeClr val="accent1"/>
          </a:fillRef>
          <a:effectRef idx="0">
            <a:schemeClr val="accent1"/>
          </a:effectRef>
          <a:fontRef idx="minor">
            <a:schemeClr val="tx1"/>
          </a:fontRef>
        </p:style>
      </p:cxnSp>
      <p:sp>
        <p:nvSpPr>
          <p:cNvPr id="8221" name="Line 15"/>
          <p:cNvSpPr>
            <a:spLocks noChangeShapeType="1"/>
          </p:cNvSpPr>
          <p:nvPr/>
        </p:nvSpPr>
        <p:spPr bwMode="auto">
          <a:xfrm>
            <a:off x="3200400" y="2133600"/>
            <a:ext cx="2286000" cy="2286000"/>
          </a:xfrm>
          <a:prstGeom prst="line">
            <a:avLst/>
          </a:prstGeom>
          <a:noFill/>
          <a:ln w="9525">
            <a:solidFill>
              <a:schemeClr val="tx1">
                <a:lumMod val="65000"/>
                <a:lumOff val="35000"/>
              </a:schemeClr>
            </a:solidFill>
            <a:prstDash val="sysDot"/>
            <a:round/>
            <a:headEnd/>
            <a:tailEnd/>
          </a:ln>
        </p:spPr>
        <p:txBody>
          <a:bodyPr/>
          <a:lstStyle/>
          <a:p>
            <a:pPr>
              <a:defRPr/>
            </a:pPr>
            <a:endParaRPr lang="en-US"/>
          </a:p>
        </p:txBody>
      </p:sp>
      <p:graphicFrame>
        <p:nvGraphicFramePr>
          <p:cNvPr id="8201" name="Object 14"/>
          <p:cNvGraphicFramePr>
            <a:graphicFrameLocks noChangeAspect="1"/>
          </p:cNvGraphicFramePr>
          <p:nvPr/>
        </p:nvGraphicFramePr>
        <p:xfrm>
          <a:off x="5486400" y="4114800"/>
          <a:ext cx="3429000" cy="631825"/>
        </p:xfrm>
        <a:graphic>
          <a:graphicData uri="http://schemas.openxmlformats.org/presentationml/2006/ole">
            <mc:AlternateContent xmlns:mc="http://schemas.openxmlformats.org/markup-compatibility/2006">
              <mc:Choice xmlns:v="urn:schemas-microsoft-com:vml" Requires="v">
                <p:oleObj spid="_x0000_s3094" name="Equation" r:id="rId17" imgW="2489040" imgH="419040" progId="Equation.3">
                  <p:embed/>
                </p:oleObj>
              </mc:Choice>
              <mc:Fallback>
                <p:oleObj name="Equation" r:id="rId17" imgW="2489040" imgH="41904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486400" y="4114800"/>
                        <a:ext cx="3429000" cy="631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57"/>
          <p:cNvGrpSpPr>
            <a:grpSpLocks/>
          </p:cNvGrpSpPr>
          <p:nvPr/>
        </p:nvGrpSpPr>
        <p:grpSpPr bwMode="auto">
          <a:xfrm>
            <a:off x="838200" y="2743200"/>
            <a:ext cx="4203700" cy="3124200"/>
            <a:chOff x="838200" y="2743200"/>
            <a:chExt cx="4203700" cy="3124200"/>
          </a:xfrm>
        </p:grpSpPr>
        <p:graphicFrame>
          <p:nvGraphicFramePr>
            <p:cNvPr id="8203" name="Object 24"/>
            <p:cNvGraphicFramePr>
              <a:graphicFrameLocks noChangeAspect="1"/>
            </p:cNvGraphicFramePr>
            <p:nvPr/>
          </p:nvGraphicFramePr>
          <p:xfrm>
            <a:off x="838200" y="3657600"/>
            <a:ext cx="736600" cy="241300"/>
          </p:xfrm>
          <a:graphic>
            <a:graphicData uri="http://schemas.openxmlformats.org/presentationml/2006/ole">
              <mc:AlternateContent xmlns:mc="http://schemas.openxmlformats.org/markup-compatibility/2006">
                <mc:Choice xmlns:v="urn:schemas-microsoft-com:vml" Requires="v">
                  <p:oleObj spid="_x0000_s3095" name="Equation" r:id="rId19" imgW="736560" imgH="241200" progId="Equation.3">
                    <p:embed/>
                  </p:oleObj>
                </mc:Choice>
                <mc:Fallback>
                  <p:oleObj name="Equation" r:id="rId19" imgW="736560" imgH="24120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838200" y="3657600"/>
                          <a:ext cx="736600"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04" name="Object 40"/>
            <p:cNvGraphicFramePr>
              <a:graphicFrameLocks noChangeAspect="1"/>
            </p:cNvGraphicFramePr>
            <p:nvPr/>
          </p:nvGraphicFramePr>
          <p:xfrm>
            <a:off x="838200" y="2743200"/>
            <a:ext cx="711200" cy="254000"/>
          </p:xfrm>
          <a:graphic>
            <a:graphicData uri="http://schemas.openxmlformats.org/presentationml/2006/ole">
              <mc:AlternateContent xmlns:mc="http://schemas.openxmlformats.org/markup-compatibility/2006">
                <mc:Choice xmlns:v="urn:schemas-microsoft-com:vml" Requires="v">
                  <p:oleObj spid="_x0000_s3096" name="Equation" r:id="rId21" imgW="711000" imgH="253800" progId="Equation.3">
                    <p:embed/>
                  </p:oleObj>
                </mc:Choice>
                <mc:Fallback>
                  <p:oleObj name="Equation" r:id="rId21" imgW="711000" imgH="25380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838200" y="2743200"/>
                          <a:ext cx="711200" cy="25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05" name="Object 42"/>
            <p:cNvGraphicFramePr>
              <a:graphicFrameLocks noChangeAspect="1"/>
            </p:cNvGraphicFramePr>
            <p:nvPr/>
          </p:nvGraphicFramePr>
          <p:xfrm>
            <a:off x="4648200" y="5257800"/>
            <a:ext cx="393700" cy="584200"/>
          </p:xfrm>
          <a:graphic>
            <a:graphicData uri="http://schemas.openxmlformats.org/presentationml/2006/ole">
              <mc:AlternateContent xmlns:mc="http://schemas.openxmlformats.org/markup-compatibility/2006">
                <mc:Choice xmlns:v="urn:schemas-microsoft-com:vml" Requires="v">
                  <p:oleObj spid="_x0000_s3097" name="Equation" r:id="rId23" imgW="393480" imgH="583920" progId="Equation.3">
                    <p:embed/>
                  </p:oleObj>
                </mc:Choice>
                <mc:Fallback>
                  <p:oleObj name="Equation" r:id="rId23" imgW="393480" imgH="583920"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648200" y="5257800"/>
                          <a:ext cx="393700" cy="584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06" name="Object 43"/>
            <p:cNvGraphicFramePr>
              <a:graphicFrameLocks noChangeAspect="1"/>
            </p:cNvGraphicFramePr>
            <p:nvPr/>
          </p:nvGraphicFramePr>
          <p:xfrm>
            <a:off x="3733800" y="5257800"/>
            <a:ext cx="368300" cy="609600"/>
          </p:xfrm>
          <a:graphic>
            <a:graphicData uri="http://schemas.openxmlformats.org/presentationml/2006/ole">
              <mc:AlternateContent xmlns:mc="http://schemas.openxmlformats.org/markup-compatibility/2006">
                <mc:Choice xmlns:v="urn:schemas-microsoft-com:vml" Requires="v">
                  <p:oleObj spid="_x0000_s3098" name="Equation" r:id="rId25" imgW="368280" imgH="609480" progId="Equation.3">
                    <p:embed/>
                  </p:oleObj>
                </mc:Choice>
                <mc:Fallback>
                  <p:oleObj name="Equation" r:id="rId25" imgW="368280" imgH="609480" progId="Equation.3">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3733800" y="5257800"/>
                          <a:ext cx="3683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3" name="Straight Connector 42"/>
            <p:cNvCxnSpPr/>
            <p:nvPr/>
          </p:nvCxnSpPr>
          <p:spPr>
            <a:xfrm rot="10800000">
              <a:off x="1600200" y="2895600"/>
              <a:ext cx="2362200" cy="1588"/>
            </a:xfrm>
            <a:prstGeom prst="line">
              <a:avLst/>
            </a:prstGeom>
            <a:ln>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0800000">
              <a:off x="1600200" y="3810000"/>
              <a:ext cx="3276600" cy="1588"/>
            </a:xfrm>
            <a:prstGeom prst="line">
              <a:avLst/>
            </a:prstGeom>
            <a:ln>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2782094" y="4075906"/>
              <a:ext cx="2362200" cy="1588"/>
            </a:xfrm>
            <a:prstGeom prst="line">
              <a:avLst/>
            </a:prstGeom>
            <a:ln>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4153694" y="4534694"/>
              <a:ext cx="1447800" cy="1588"/>
            </a:xfrm>
            <a:prstGeom prst="line">
              <a:avLst/>
            </a:prstGeom>
            <a:ln>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grpSp>
      <p:graphicFrame>
        <p:nvGraphicFramePr>
          <p:cNvPr id="72718" name="Object 14"/>
          <p:cNvGraphicFramePr>
            <a:graphicFrameLocks noChangeAspect="1"/>
          </p:cNvGraphicFramePr>
          <p:nvPr/>
        </p:nvGraphicFramePr>
        <p:xfrm>
          <a:off x="5181600" y="5257800"/>
          <a:ext cx="3429000" cy="631825"/>
        </p:xfrm>
        <a:graphic>
          <a:graphicData uri="http://schemas.openxmlformats.org/presentationml/2006/ole">
            <mc:AlternateContent xmlns:mc="http://schemas.openxmlformats.org/markup-compatibility/2006">
              <mc:Choice xmlns:v="urn:schemas-microsoft-com:vml" Requires="v">
                <p:oleObj spid="_x0000_s3099" name="Equation" r:id="rId27" imgW="2489040" imgH="419040" progId="Equation.3">
                  <p:embed/>
                </p:oleObj>
              </mc:Choice>
              <mc:Fallback>
                <p:oleObj name="Equation" r:id="rId27" imgW="2489040" imgH="41904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181600" y="5257800"/>
                        <a:ext cx="3429000" cy="631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69576472"/>
      </p:ext>
    </p:extLst>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8201"/>
                                        </p:tgtEl>
                                        <p:attrNameLst>
                                          <p:attrName>style.visibility</p:attrName>
                                        </p:attrNameLst>
                                      </p:cBhvr>
                                      <p:to>
                                        <p:strVal val="visible"/>
                                      </p:to>
                                    </p:set>
                                    <p:animEffect transition="in" filter="fade">
                                      <p:cBhvr>
                                        <p:cTn id="10" dur="2000"/>
                                        <p:tgtEl>
                                          <p:spTgt spid="8201"/>
                                        </p:tgtEl>
                                      </p:cBhvr>
                                    </p:animEffect>
                                  </p:childTnLst>
                                </p:cTn>
                              </p:par>
                              <p:par>
                                <p:cTn id="11" presetID="10" presetClass="entr" presetSubtype="0" fill="hold" nodeType="withEffect">
                                  <p:stCondLst>
                                    <p:cond delay="0"/>
                                  </p:stCondLst>
                                  <p:childTnLst>
                                    <p:set>
                                      <p:cBhvr>
                                        <p:cTn id="12" dur="1" fill="hold">
                                          <p:stCondLst>
                                            <p:cond delay="0"/>
                                          </p:stCondLst>
                                        </p:cTn>
                                        <p:tgtEl>
                                          <p:spTgt spid="8221"/>
                                        </p:tgtEl>
                                        <p:attrNameLst>
                                          <p:attrName>style.visibility</p:attrName>
                                        </p:attrNameLst>
                                      </p:cBhvr>
                                      <p:to>
                                        <p:strVal val="visible"/>
                                      </p:to>
                                    </p:set>
                                    <p:animEffect transition="in" filter="fade">
                                      <p:cBhvr>
                                        <p:cTn id="13" dur="2000"/>
                                        <p:tgtEl>
                                          <p:spTgt spid="822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nodeType="clickEffect">
                                  <p:stCondLst>
                                    <p:cond delay="0"/>
                                  </p:stCondLst>
                                  <p:childTnLst>
                                    <p:animEffect transition="out" filter="fade">
                                      <p:cBhvr>
                                        <p:cTn id="17" dur="2000"/>
                                        <p:tgtEl>
                                          <p:spTgt spid="2"/>
                                        </p:tgtEl>
                                      </p:cBhvr>
                                    </p:animEffect>
                                    <p:set>
                                      <p:cBhvr>
                                        <p:cTn id="18" dur="1" fill="hold">
                                          <p:stCondLst>
                                            <p:cond delay="1999"/>
                                          </p:stCondLst>
                                        </p:cTn>
                                        <p:tgtEl>
                                          <p:spTgt spid="2"/>
                                        </p:tgtEl>
                                        <p:attrNameLst>
                                          <p:attrName>style.visibility</p:attrName>
                                        </p:attrNameLst>
                                      </p:cBhvr>
                                      <p:to>
                                        <p:strVal val="hidden"/>
                                      </p:to>
                                    </p:set>
                                  </p:childTnLst>
                                </p:cTn>
                              </p:par>
                              <p:par>
                                <p:cTn id="19" presetID="0" presetClass="path" presetSubtype="0" accel="50000" decel="50000" fill="hold" nodeType="withEffect">
                                  <p:stCondLst>
                                    <p:cond delay="0"/>
                                  </p:stCondLst>
                                  <p:childTnLst>
                                    <p:animMotion origin="layout" path="M 0 0 L 0 0.13317 " pathEditMode="relative" ptsTypes="AA">
                                      <p:cBhvr>
                                        <p:cTn id="20" dur="2000" fill="hold"/>
                                        <p:tgtEl>
                                          <p:spTgt spid="8221"/>
                                        </p:tgtEl>
                                        <p:attrNameLst>
                                          <p:attrName>ppt_x</p:attrName>
                                          <p:attrName>ppt_y</p:attrName>
                                        </p:attrNameLst>
                                      </p:cBhvr>
                                    </p:animMotion>
                                  </p:childTnLst>
                                </p:cTn>
                              </p:par>
                              <p:par>
                                <p:cTn id="21" presetID="10" presetClass="entr" presetSubtype="0" fill="hold" nodeType="withEffect">
                                  <p:stCondLst>
                                    <p:cond delay="0"/>
                                  </p:stCondLst>
                                  <p:childTnLst>
                                    <p:set>
                                      <p:cBhvr>
                                        <p:cTn id="22" dur="1" fill="hold">
                                          <p:stCondLst>
                                            <p:cond delay="0"/>
                                          </p:stCondLst>
                                        </p:cTn>
                                        <p:tgtEl>
                                          <p:spTgt spid="72718"/>
                                        </p:tgtEl>
                                        <p:attrNameLst>
                                          <p:attrName>style.visibility</p:attrName>
                                        </p:attrNameLst>
                                      </p:cBhvr>
                                      <p:to>
                                        <p:strVal val="visible"/>
                                      </p:to>
                                    </p:set>
                                    <p:animEffect transition="in" filter="fade">
                                      <p:cBhvr>
                                        <p:cTn id="23" dur="2000"/>
                                        <p:tgtEl>
                                          <p:spTgt spid="72718"/>
                                        </p:tgtEl>
                                      </p:cBhvr>
                                    </p:animEffect>
                                  </p:childTnLst>
                                </p:cTn>
                              </p:par>
                              <p:par>
                                <p:cTn id="24" presetID="10" presetClass="exit" presetSubtype="0" fill="hold" nodeType="withEffect">
                                  <p:stCondLst>
                                    <p:cond delay="0"/>
                                  </p:stCondLst>
                                  <p:childTnLst>
                                    <p:animEffect transition="out" filter="fade">
                                      <p:cBhvr>
                                        <p:cTn id="25" dur="2000"/>
                                        <p:tgtEl>
                                          <p:spTgt spid="8201"/>
                                        </p:tgtEl>
                                      </p:cBhvr>
                                    </p:animEffect>
                                    <p:set>
                                      <p:cBhvr>
                                        <p:cTn id="26" dur="1" fill="hold">
                                          <p:stCondLst>
                                            <p:cond delay="1999"/>
                                          </p:stCondLst>
                                        </p:cTn>
                                        <p:tgtEl>
                                          <p:spTgt spid="8201"/>
                                        </p:tgtEl>
                                        <p:attrNameLst>
                                          <p:attrName>style.visibility</p:attrName>
                                        </p:attrNameLst>
                                      </p:cBhvr>
                                      <p:to>
                                        <p:strVal val="hidden"/>
                                      </p:to>
                                    </p:set>
                                  </p:childTnLst>
                                </p:cTn>
                              </p:par>
                              <p:par>
                                <p:cTn id="27" presetID="10" presetClass="entr" presetSubtype="0" fill="hold" nodeType="withEffect">
                                  <p:stCondLst>
                                    <p:cond delay="0"/>
                                  </p:stCondLst>
                                  <p:childTnLst>
                                    <p:set>
                                      <p:cBhvr>
                                        <p:cTn id="28" dur="1" fill="hold">
                                          <p:stCondLst>
                                            <p:cond delay="0"/>
                                          </p:stCondLst>
                                        </p:cTn>
                                        <p:tgtEl>
                                          <p:spTgt spid="72718"/>
                                        </p:tgtEl>
                                        <p:attrNameLst>
                                          <p:attrName>style.visibility</p:attrName>
                                        </p:attrNameLst>
                                      </p:cBhvr>
                                      <p:to>
                                        <p:strVal val="visible"/>
                                      </p:to>
                                    </p:set>
                                    <p:animEffect transition="in" filter="fade">
                                      <p:cBhvr>
                                        <p:cTn id="29" dur="2000"/>
                                        <p:tgtEl>
                                          <p:spTgt spid="727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0" y="0"/>
            <a:ext cx="7543800" cy="462307"/>
          </a:xfrm>
          <a:prstGeom prst="rect">
            <a:avLst/>
          </a:prstGeom>
          <a:noFill/>
          <a:ln w="9525">
            <a:noFill/>
            <a:miter lim="800000"/>
            <a:headEnd/>
            <a:tailEnd/>
          </a:ln>
        </p:spPr>
        <p:txBody>
          <a:bodyPr lIns="92075" tIns="46038" rIns="92075" bIns="46038">
            <a:spAutoFit/>
          </a:bodyPr>
          <a:lstStyle/>
          <a:p>
            <a:pPr eaLnBrk="0" hangingPunct="0"/>
            <a:r>
              <a:rPr lang="en-US" sz="2400" b="1" dirty="0">
                <a:latin typeface="Times New Roman" pitchFamily="18" charset="0"/>
              </a:rPr>
              <a:t>A Methodological Approach …</a:t>
            </a:r>
          </a:p>
        </p:txBody>
      </p:sp>
      <p:sp>
        <p:nvSpPr>
          <p:cNvPr id="64515" name="AutoShape 3"/>
          <p:cNvSpPr>
            <a:spLocks noChangeArrowheads="1"/>
          </p:cNvSpPr>
          <p:nvPr/>
        </p:nvSpPr>
        <p:spPr bwMode="auto">
          <a:xfrm>
            <a:off x="457200" y="1219200"/>
            <a:ext cx="3352800" cy="2590800"/>
          </a:xfrm>
          <a:prstGeom prst="roundRect">
            <a:avLst>
              <a:gd name="adj" fmla="val 16667"/>
            </a:avLst>
          </a:prstGeom>
          <a:solidFill>
            <a:srgbClr val="003366"/>
          </a:solidFill>
          <a:ln w="12700">
            <a:noFill/>
            <a:round/>
            <a:headEnd type="none" w="sm" len="sm"/>
            <a:tailEnd type="none" w="sm" len="sm"/>
          </a:ln>
        </p:spPr>
        <p:txBody>
          <a:bodyPr wrap="none" anchor="ctr"/>
          <a:lstStyle/>
          <a:p>
            <a:endParaRPr lang="en-US"/>
          </a:p>
        </p:txBody>
      </p:sp>
      <p:sp>
        <p:nvSpPr>
          <p:cNvPr id="64516" name="Text Box 4"/>
          <p:cNvSpPr txBox="1">
            <a:spLocks noChangeArrowheads="1"/>
          </p:cNvSpPr>
          <p:nvPr/>
        </p:nvSpPr>
        <p:spPr bwMode="auto">
          <a:xfrm>
            <a:off x="533400" y="1676400"/>
            <a:ext cx="3016250" cy="1555750"/>
          </a:xfrm>
          <a:prstGeom prst="rect">
            <a:avLst/>
          </a:prstGeom>
          <a:noFill/>
          <a:ln w="12700">
            <a:noFill/>
            <a:miter lim="800000"/>
            <a:headEnd type="none" w="sm" len="sm"/>
            <a:tailEnd type="none" w="sm" len="sm"/>
          </a:ln>
        </p:spPr>
        <p:txBody>
          <a:bodyPr wrap="none">
            <a:spAutoFit/>
          </a:bodyPr>
          <a:lstStyle/>
          <a:p>
            <a:pPr algn="ctr" eaLnBrk="0" hangingPunct="0"/>
            <a:r>
              <a:rPr lang="en-US" sz="4800" b="1">
                <a:solidFill>
                  <a:srgbClr val="FFF0D2"/>
                </a:solidFill>
                <a:latin typeface="Comic Sans MS" pitchFamily="66" charset="0"/>
              </a:rPr>
              <a:t>Individual</a:t>
            </a:r>
          </a:p>
          <a:p>
            <a:pPr algn="ctr" eaLnBrk="0" hangingPunct="0"/>
            <a:r>
              <a:rPr lang="en-US" sz="4800" b="1">
                <a:solidFill>
                  <a:srgbClr val="FFF0D2"/>
                </a:solidFill>
                <a:latin typeface="Comic Sans MS" pitchFamily="66" charset="0"/>
              </a:rPr>
              <a:t>Choices</a:t>
            </a:r>
          </a:p>
        </p:txBody>
      </p:sp>
      <p:sp>
        <p:nvSpPr>
          <p:cNvPr id="64517" name="AutoShape 5"/>
          <p:cNvSpPr>
            <a:spLocks noChangeArrowheads="1"/>
          </p:cNvSpPr>
          <p:nvPr/>
        </p:nvSpPr>
        <p:spPr bwMode="auto">
          <a:xfrm>
            <a:off x="5105400" y="1219200"/>
            <a:ext cx="3581400" cy="2590800"/>
          </a:xfrm>
          <a:prstGeom prst="roundRect">
            <a:avLst>
              <a:gd name="adj" fmla="val 16667"/>
            </a:avLst>
          </a:prstGeom>
          <a:solidFill>
            <a:srgbClr val="003366"/>
          </a:solidFill>
          <a:ln w="12700">
            <a:noFill/>
            <a:round/>
            <a:headEnd type="none" w="sm" len="sm"/>
            <a:tailEnd type="none" w="sm" len="sm"/>
          </a:ln>
        </p:spPr>
        <p:txBody>
          <a:bodyPr wrap="none" anchor="ctr"/>
          <a:lstStyle/>
          <a:p>
            <a:endParaRPr lang="en-US"/>
          </a:p>
        </p:txBody>
      </p:sp>
      <p:sp>
        <p:nvSpPr>
          <p:cNvPr id="64518" name="Text Box 6"/>
          <p:cNvSpPr txBox="1">
            <a:spLocks noChangeArrowheads="1"/>
          </p:cNvSpPr>
          <p:nvPr/>
        </p:nvSpPr>
        <p:spPr bwMode="auto">
          <a:xfrm>
            <a:off x="5334000" y="1295400"/>
            <a:ext cx="3203575" cy="2287588"/>
          </a:xfrm>
          <a:prstGeom prst="rect">
            <a:avLst/>
          </a:prstGeom>
          <a:noFill/>
          <a:ln w="12700">
            <a:noFill/>
            <a:miter lim="800000"/>
            <a:headEnd type="none" w="sm" len="sm"/>
            <a:tailEnd type="none" w="sm" len="sm"/>
          </a:ln>
        </p:spPr>
        <p:txBody>
          <a:bodyPr wrap="none">
            <a:spAutoFit/>
          </a:bodyPr>
          <a:lstStyle/>
          <a:p>
            <a:pPr algn="ctr" eaLnBrk="0" hangingPunct="0"/>
            <a:r>
              <a:rPr lang="en-US" sz="4800" b="1">
                <a:solidFill>
                  <a:srgbClr val="FFF0D2"/>
                </a:solidFill>
                <a:latin typeface="Comic Sans MS" pitchFamily="66" charset="0"/>
              </a:rPr>
              <a:t>Observed</a:t>
            </a:r>
          </a:p>
          <a:p>
            <a:pPr algn="ctr" eaLnBrk="0" hangingPunct="0"/>
            <a:r>
              <a:rPr lang="en-US" sz="4800" b="1">
                <a:solidFill>
                  <a:srgbClr val="FFF0D2"/>
                </a:solidFill>
                <a:latin typeface="Comic Sans MS" pitchFamily="66" charset="0"/>
              </a:rPr>
              <a:t>Aggregate</a:t>
            </a:r>
          </a:p>
          <a:p>
            <a:pPr algn="ctr" eaLnBrk="0" hangingPunct="0"/>
            <a:r>
              <a:rPr lang="en-US" sz="4800" b="1">
                <a:solidFill>
                  <a:srgbClr val="FFF0D2"/>
                </a:solidFill>
                <a:latin typeface="Comic Sans MS" pitchFamily="66" charset="0"/>
              </a:rPr>
              <a:t>Outcomes</a:t>
            </a:r>
          </a:p>
        </p:txBody>
      </p:sp>
      <p:sp>
        <p:nvSpPr>
          <p:cNvPr id="64519" name="AutoShape 7"/>
          <p:cNvSpPr>
            <a:spLocks noChangeArrowheads="1"/>
          </p:cNvSpPr>
          <p:nvPr/>
        </p:nvSpPr>
        <p:spPr bwMode="auto">
          <a:xfrm rot="-5400000">
            <a:off x="3848100" y="2019300"/>
            <a:ext cx="1219200" cy="990600"/>
          </a:xfrm>
          <a:prstGeom prst="downArrow">
            <a:avLst>
              <a:gd name="adj1" fmla="val 50000"/>
              <a:gd name="adj2" fmla="val 25000"/>
            </a:avLst>
          </a:prstGeom>
          <a:solidFill>
            <a:srgbClr val="003366"/>
          </a:solidFill>
          <a:ln w="12700">
            <a:noFill/>
            <a:miter lim="800000"/>
            <a:headEnd type="none" w="sm" len="sm"/>
            <a:tailEnd type="none" w="sm" len="sm"/>
          </a:ln>
        </p:spPr>
        <p:txBody>
          <a:bodyPr wrap="none" anchor="ctr"/>
          <a:lstStyle/>
          <a:p>
            <a:endParaRPr lang="en-US"/>
          </a:p>
        </p:txBody>
      </p:sp>
      <p:sp>
        <p:nvSpPr>
          <p:cNvPr id="8" name="TextBox 7"/>
          <p:cNvSpPr txBox="1"/>
          <p:nvPr/>
        </p:nvSpPr>
        <p:spPr>
          <a:xfrm>
            <a:off x="457200" y="4114800"/>
            <a:ext cx="8229600" cy="2616101"/>
          </a:xfrm>
          <a:prstGeom prst="rect">
            <a:avLst/>
          </a:prstGeom>
          <a:noFill/>
        </p:spPr>
        <p:txBody>
          <a:bodyPr wrap="square" rtlCol="0">
            <a:spAutoFit/>
          </a:bodyPr>
          <a:lstStyle/>
          <a:p>
            <a:r>
              <a:rPr lang="en-US" sz="3200" i="1" dirty="0" smtClean="0">
                <a:latin typeface="Garamond" pitchFamily="18" charset="0"/>
              </a:rPr>
              <a:t>Are the individuals “humans” or are they “</a:t>
            </a:r>
            <a:r>
              <a:rPr lang="en-US" sz="3200" i="1" dirty="0" err="1" smtClean="0">
                <a:latin typeface="Garamond" pitchFamily="18" charset="0"/>
              </a:rPr>
              <a:t>econs</a:t>
            </a:r>
            <a:r>
              <a:rPr lang="en-US" sz="3200" i="1" dirty="0" smtClean="0">
                <a:latin typeface="Garamond" pitchFamily="18" charset="0"/>
              </a:rPr>
              <a:t>”?*</a:t>
            </a:r>
          </a:p>
          <a:p>
            <a:endParaRPr lang="en-US" sz="3200" i="1" dirty="0" smtClean="0">
              <a:latin typeface="Garamond" pitchFamily="18" charset="0"/>
            </a:endParaRPr>
          </a:p>
          <a:p>
            <a:endParaRPr lang="en-US" sz="3200" i="1" dirty="0" smtClean="0">
              <a:latin typeface="Garamond" pitchFamily="18" charset="0"/>
            </a:endParaRPr>
          </a:p>
          <a:p>
            <a:endParaRPr lang="en-US" sz="3200" i="1" dirty="0">
              <a:latin typeface="Garamond" pitchFamily="18" charset="0"/>
            </a:endParaRPr>
          </a:p>
          <a:p>
            <a:r>
              <a:rPr lang="en-US" i="1" dirty="0" smtClean="0">
                <a:latin typeface="Garamond" pitchFamily="18" charset="0"/>
              </a:rPr>
              <a:t>* This distinction between the way psychologists and economists model the agents in their models was originally suggested by Richard </a:t>
            </a:r>
            <a:r>
              <a:rPr lang="en-US" i="1" dirty="0" err="1" smtClean="0">
                <a:latin typeface="Garamond" pitchFamily="18" charset="0"/>
              </a:rPr>
              <a:t>Thaler</a:t>
            </a:r>
            <a:r>
              <a:rPr lang="en-US" i="1" dirty="0" smtClean="0">
                <a:latin typeface="Garamond" pitchFamily="18" charset="0"/>
              </a:rPr>
              <a:t> (see </a:t>
            </a:r>
            <a:r>
              <a:rPr lang="en-US" i="1" dirty="0" err="1" smtClean="0">
                <a:latin typeface="Garamond" pitchFamily="18" charset="0"/>
              </a:rPr>
              <a:t>Kahneman</a:t>
            </a:r>
            <a:r>
              <a:rPr lang="en-US" i="1" dirty="0" smtClean="0">
                <a:latin typeface="Garamond" pitchFamily="18" charset="0"/>
              </a:rPr>
              <a:t>, 2011, p269).</a:t>
            </a:r>
            <a:endParaRPr lang="en-US" i="1" dirty="0">
              <a:latin typeface="Garamond" pitchFamily="18" charset="0"/>
            </a:endParaRPr>
          </a:p>
        </p:txBody>
      </p:sp>
    </p:spTree>
    <p:extLst>
      <p:ext uri="{BB962C8B-B14F-4D97-AF65-F5344CB8AC3E}">
        <p14:creationId xmlns:p14="http://schemas.microsoft.com/office/powerpoint/2010/main" val="260810002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4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7" name="Text Box 2"/>
          <p:cNvSpPr txBox="1">
            <a:spLocks noChangeArrowheads="1"/>
          </p:cNvSpPr>
          <p:nvPr/>
        </p:nvSpPr>
        <p:spPr bwMode="auto">
          <a:xfrm>
            <a:off x="0" y="0"/>
            <a:ext cx="5294313" cy="461963"/>
          </a:xfrm>
          <a:prstGeom prst="rect">
            <a:avLst/>
          </a:prstGeom>
          <a:noFill/>
          <a:ln w="9525">
            <a:noFill/>
            <a:miter lim="800000"/>
            <a:headEnd/>
            <a:tailEnd/>
          </a:ln>
        </p:spPr>
        <p:txBody>
          <a:bodyPr wrap="none">
            <a:spAutoFit/>
          </a:bodyPr>
          <a:lstStyle/>
          <a:p>
            <a:r>
              <a:rPr lang="en-US" sz="2400" b="1" dirty="0">
                <a:latin typeface="Times New Roman" pitchFamily="18" charset="0"/>
              </a:rPr>
              <a:t>Markets with asymmetric information </a:t>
            </a:r>
          </a:p>
        </p:txBody>
      </p:sp>
      <p:sp>
        <p:nvSpPr>
          <p:cNvPr id="8208" name="Text Box 3"/>
          <p:cNvSpPr txBox="1">
            <a:spLocks noChangeArrowheads="1"/>
          </p:cNvSpPr>
          <p:nvPr/>
        </p:nvSpPr>
        <p:spPr bwMode="auto">
          <a:xfrm>
            <a:off x="2642388" y="565150"/>
            <a:ext cx="3743332" cy="369332"/>
          </a:xfrm>
          <a:prstGeom prst="rect">
            <a:avLst/>
          </a:prstGeom>
          <a:noFill/>
          <a:ln w="9525">
            <a:noFill/>
            <a:miter lim="800000"/>
            <a:headEnd/>
            <a:tailEnd/>
          </a:ln>
        </p:spPr>
        <p:txBody>
          <a:bodyPr wrap="none">
            <a:spAutoFit/>
          </a:bodyPr>
          <a:lstStyle/>
          <a:p>
            <a:pPr algn="ctr"/>
            <a:r>
              <a:rPr lang="en-US" b="1" dirty="0" smtClean="0">
                <a:latin typeface="Verdana" pitchFamily="34" charset="0"/>
              </a:rPr>
              <a:t>Signaling in a Labor Market</a:t>
            </a:r>
            <a:endParaRPr lang="en-US" b="1" dirty="0">
              <a:latin typeface="Verdana" pitchFamily="34" charset="0"/>
            </a:endParaRPr>
          </a:p>
        </p:txBody>
      </p:sp>
      <p:sp>
        <p:nvSpPr>
          <p:cNvPr id="8209" name="Line 4"/>
          <p:cNvSpPr>
            <a:spLocks noChangeShapeType="1"/>
          </p:cNvSpPr>
          <p:nvPr/>
        </p:nvSpPr>
        <p:spPr bwMode="auto">
          <a:xfrm>
            <a:off x="1600200" y="1371600"/>
            <a:ext cx="0" cy="3886200"/>
          </a:xfrm>
          <a:prstGeom prst="line">
            <a:avLst/>
          </a:prstGeom>
          <a:noFill/>
          <a:ln w="19050">
            <a:solidFill>
              <a:schemeClr val="tx1"/>
            </a:solidFill>
            <a:round/>
            <a:headEnd/>
            <a:tailEnd/>
          </a:ln>
        </p:spPr>
        <p:txBody>
          <a:bodyPr/>
          <a:lstStyle/>
          <a:p>
            <a:endParaRPr lang="en-US"/>
          </a:p>
        </p:txBody>
      </p:sp>
      <p:sp>
        <p:nvSpPr>
          <p:cNvPr id="8210" name="Line 5"/>
          <p:cNvSpPr>
            <a:spLocks noChangeShapeType="1"/>
          </p:cNvSpPr>
          <p:nvPr/>
        </p:nvSpPr>
        <p:spPr bwMode="auto">
          <a:xfrm>
            <a:off x="1600200" y="5257800"/>
            <a:ext cx="4876800" cy="0"/>
          </a:xfrm>
          <a:prstGeom prst="line">
            <a:avLst/>
          </a:prstGeom>
          <a:noFill/>
          <a:ln w="19050">
            <a:solidFill>
              <a:schemeClr val="tx1"/>
            </a:solidFill>
            <a:round/>
            <a:headEnd/>
            <a:tailEnd/>
          </a:ln>
        </p:spPr>
        <p:txBody>
          <a:bodyPr/>
          <a:lstStyle/>
          <a:p>
            <a:endParaRPr lang="en-US"/>
          </a:p>
        </p:txBody>
      </p:sp>
      <p:sp>
        <p:nvSpPr>
          <p:cNvPr id="8211" name="Text Box 32"/>
          <p:cNvSpPr txBox="1">
            <a:spLocks noChangeArrowheads="1"/>
          </p:cNvSpPr>
          <p:nvPr/>
        </p:nvSpPr>
        <p:spPr bwMode="auto">
          <a:xfrm>
            <a:off x="6536323" y="5060950"/>
            <a:ext cx="338555" cy="369332"/>
          </a:xfrm>
          <a:prstGeom prst="rect">
            <a:avLst/>
          </a:prstGeom>
          <a:noFill/>
          <a:ln w="9525">
            <a:noFill/>
            <a:miter lim="800000"/>
            <a:headEnd/>
            <a:tailEnd/>
          </a:ln>
        </p:spPr>
        <p:txBody>
          <a:bodyPr wrap="none">
            <a:spAutoFit/>
          </a:bodyPr>
          <a:lstStyle/>
          <a:p>
            <a:pPr algn="ctr"/>
            <a:r>
              <a:rPr lang="en-US" b="1" i="1" dirty="0">
                <a:latin typeface="Verdana" pitchFamily="34" charset="0"/>
              </a:rPr>
              <a:t>e</a:t>
            </a:r>
          </a:p>
        </p:txBody>
      </p:sp>
      <p:sp>
        <p:nvSpPr>
          <p:cNvPr id="8212" name="Text Box 33"/>
          <p:cNvSpPr txBox="1">
            <a:spLocks noChangeArrowheads="1"/>
          </p:cNvSpPr>
          <p:nvPr/>
        </p:nvSpPr>
        <p:spPr bwMode="auto">
          <a:xfrm>
            <a:off x="1355167" y="990600"/>
            <a:ext cx="410690" cy="369332"/>
          </a:xfrm>
          <a:prstGeom prst="rect">
            <a:avLst/>
          </a:prstGeom>
          <a:noFill/>
          <a:ln w="9525">
            <a:noFill/>
            <a:miter lim="800000"/>
            <a:headEnd/>
            <a:tailEnd/>
          </a:ln>
        </p:spPr>
        <p:txBody>
          <a:bodyPr wrap="none">
            <a:spAutoFit/>
          </a:bodyPr>
          <a:lstStyle/>
          <a:p>
            <a:pPr algn="ctr"/>
            <a:r>
              <a:rPr lang="en-US" b="1" i="1" dirty="0">
                <a:latin typeface="Verdana" pitchFamily="34" charset="0"/>
              </a:rPr>
              <a:t>w</a:t>
            </a:r>
          </a:p>
        </p:txBody>
      </p:sp>
      <p:sp>
        <p:nvSpPr>
          <p:cNvPr id="8213" name="Text Box 34"/>
          <p:cNvSpPr txBox="1">
            <a:spLocks noChangeArrowheads="1"/>
          </p:cNvSpPr>
          <p:nvPr/>
        </p:nvSpPr>
        <p:spPr bwMode="auto">
          <a:xfrm>
            <a:off x="0" y="6400800"/>
            <a:ext cx="9144000" cy="457200"/>
          </a:xfrm>
          <a:prstGeom prst="rect">
            <a:avLst/>
          </a:prstGeom>
          <a:noFill/>
          <a:ln w="9525">
            <a:noFill/>
            <a:miter lim="800000"/>
            <a:headEnd/>
            <a:tailEnd/>
          </a:ln>
        </p:spPr>
        <p:txBody>
          <a:bodyPr>
            <a:spAutoFit/>
          </a:bodyPr>
          <a:lstStyle/>
          <a:p>
            <a:r>
              <a:rPr lang="en-US" sz="1200" dirty="0">
                <a:latin typeface="Times New Roman" pitchFamily="18" charset="0"/>
              </a:rPr>
              <a:t>Adapted from Varian, </a:t>
            </a:r>
            <a:r>
              <a:rPr lang="en-US" sz="1200" i="1" dirty="0">
                <a:latin typeface="Times New Roman" pitchFamily="18" charset="0"/>
              </a:rPr>
              <a:t>Intermediate Microeconomics</a:t>
            </a:r>
            <a:r>
              <a:rPr lang="en-US" sz="1200" dirty="0">
                <a:latin typeface="Times New Roman" pitchFamily="18" charset="0"/>
              </a:rPr>
              <a:t>, </a:t>
            </a:r>
            <a:r>
              <a:rPr lang="en-US" sz="1200" dirty="0" smtClean="0">
                <a:latin typeface="Times New Roman" pitchFamily="18" charset="0"/>
              </a:rPr>
              <a:t>8</a:t>
            </a:r>
            <a:r>
              <a:rPr lang="en-US" sz="1200" baseline="30000" dirty="0" smtClean="0">
                <a:latin typeface="Times New Roman" pitchFamily="18" charset="0"/>
              </a:rPr>
              <a:t>th</a:t>
            </a:r>
            <a:r>
              <a:rPr lang="en-US" sz="1200" dirty="0" smtClean="0">
                <a:latin typeface="Times New Roman" pitchFamily="18" charset="0"/>
              </a:rPr>
              <a:t> </a:t>
            </a:r>
            <a:r>
              <a:rPr lang="en-US" sz="1200" dirty="0">
                <a:latin typeface="Times New Roman" pitchFamily="18" charset="0"/>
              </a:rPr>
              <a:t>ed., </a:t>
            </a:r>
            <a:r>
              <a:rPr lang="en-US" sz="1200" dirty="0" smtClean="0">
                <a:latin typeface="Times New Roman" pitchFamily="18" charset="0"/>
              </a:rPr>
              <a:t>726 </a:t>
            </a:r>
            <a:r>
              <a:rPr lang="en-US" sz="1200" dirty="0">
                <a:latin typeface="Times New Roman" pitchFamily="18" charset="0"/>
              </a:rPr>
              <a:t>– </a:t>
            </a:r>
            <a:r>
              <a:rPr lang="en-US" sz="1200" dirty="0" smtClean="0">
                <a:latin typeface="Times New Roman" pitchFamily="18" charset="0"/>
              </a:rPr>
              <a:t>730.  </a:t>
            </a:r>
            <a:r>
              <a:rPr lang="en-US" sz="1200" dirty="0">
                <a:latin typeface="Times New Roman" pitchFamily="18" charset="0"/>
              </a:rPr>
              <a:t>His example is itself an adaptation from a famous paper by </a:t>
            </a:r>
            <a:r>
              <a:rPr lang="en-US" sz="1200" dirty="0" smtClean="0">
                <a:latin typeface="Times New Roman" pitchFamily="18" charset="0"/>
              </a:rPr>
              <a:t>Michael </a:t>
            </a:r>
            <a:r>
              <a:rPr lang="en-US" sz="1200" dirty="0" err="1" smtClean="0">
                <a:latin typeface="Times New Roman" pitchFamily="18" charset="0"/>
              </a:rPr>
              <a:t>Spense</a:t>
            </a:r>
            <a:r>
              <a:rPr lang="en-US" sz="1200" dirty="0" smtClean="0">
                <a:latin typeface="Times New Roman" pitchFamily="18" charset="0"/>
              </a:rPr>
              <a:t>, “Job Market Signaling.”  </a:t>
            </a:r>
            <a:r>
              <a:rPr lang="en-US" sz="1200" i="1" dirty="0">
                <a:latin typeface="Times New Roman" pitchFamily="18" charset="0"/>
              </a:rPr>
              <a:t>Quarterly Journal of Economics</a:t>
            </a:r>
            <a:r>
              <a:rPr lang="en-US" sz="1200" dirty="0">
                <a:latin typeface="Times New Roman" pitchFamily="18" charset="0"/>
              </a:rPr>
              <a:t> </a:t>
            </a:r>
            <a:r>
              <a:rPr lang="en-US" sz="1200" dirty="0" smtClean="0">
                <a:latin typeface="Times New Roman" pitchFamily="18" charset="0"/>
              </a:rPr>
              <a:t>87 </a:t>
            </a:r>
            <a:r>
              <a:rPr lang="en-US" sz="1200" dirty="0">
                <a:latin typeface="Times New Roman" pitchFamily="18" charset="0"/>
              </a:rPr>
              <a:t>(</a:t>
            </a:r>
            <a:r>
              <a:rPr lang="en-US" sz="1200" dirty="0" smtClean="0">
                <a:latin typeface="Times New Roman" pitchFamily="18" charset="0"/>
              </a:rPr>
              <a:t>1973):  355 </a:t>
            </a:r>
            <a:r>
              <a:rPr lang="en-US" sz="1200" dirty="0">
                <a:latin typeface="Times New Roman" pitchFamily="18" charset="0"/>
              </a:rPr>
              <a:t>– </a:t>
            </a:r>
            <a:r>
              <a:rPr lang="en-US" sz="1200" dirty="0" smtClean="0">
                <a:latin typeface="Times New Roman" pitchFamily="18" charset="0"/>
              </a:rPr>
              <a:t>374.</a:t>
            </a:r>
            <a:endParaRPr lang="en-US" sz="1200" dirty="0">
              <a:latin typeface="Times New Roman" pitchFamily="18" charset="0"/>
            </a:endParaRPr>
          </a:p>
        </p:txBody>
      </p:sp>
      <p:cxnSp>
        <p:nvCxnSpPr>
          <p:cNvPr id="38" name="Elbow Connector 37"/>
          <p:cNvCxnSpPr/>
          <p:nvPr/>
        </p:nvCxnSpPr>
        <p:spPr>
          <a:xfrm flipV="1">
            <a:off x="1600200" y="2667000"/>
            <a:ext cx="4114800" cy="1263134"/>
          </a:xfrm>
          <a:prstGeom prst="bentConnector3">
            <a:avLst>
              <a:gd name="adj1" fmla="val 50000"/>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0" name="Text Box 32"/>
          <p:cNvSpPr txBox="1">
            <a:spLocks noChangeArrowheads="1"/>
          </p:cNvSpPr>
          <p:nvPr/>
        </p:nvSpPr>
        <p:spPr bwMode="auto">
          <a:xfrm>
            <a:off x="5715000" y="2514600"/>
            <a:ext cx="764954" cy="369332"/>
          </a:xfrm>
          <a:prstGeom prst="rect">
            <a:avLst/>
          </a:prstGeom>
          <a:noFill/>
          <a:ln w="9525">
            <a:noFill/>
            <a:miter lim="800000"/>
            <a:headEnd/>
            <a:tailEnd/>
          </a:ln>
        </p:spPr>
        <p:txBody>
          <a:bodyPr wrap="none">
            <a:spAutoFit/>
          </a:bodyPr>
          <a:lstStyle/>
          <a:p>
            <a:pPr algn="ctr"/>
            <a:r>
              <a:rPr lang="en-US" b="1" i="1" dirty="0" smtClean="0">
                <a:latin typeface="Verdana" pitchFamily="34" charset="0"/>
              </a:rPr>
              <a:t>b</a:t>
            </a:r>
            <a:r>
              <a:rPr lang="en-US" b="1" dirty="0" smtClean="0">
                <a:latin typeface="Verdana" pitchFamily="34" charset="0"/>
              </a:rPr>
              <a:t>(</a:t>
            </a:r>
            <a:r>
              <a:rPr lang="en-US" b="1" i="1" dirty="0" smtClean="0">
                <a:latin typeface="Verdana" pitchFamily="34" charset="0"/>
              </a:rPr>
              <a:t>e</a:t>
            </a:r>
            <a:r>
              <a:rPr lang="en-US" b="1" dirty="0" smtClean="0">
                <a:latin typeface="Verdana" pitchFamily="34" charset="0"/>
              </a:rPr>
              <a:t>)</a:t>
            </a:r>
            <a:endParaRPr lang="en-US" b="1" dirty="0">
              <a:latin typeface="Verdana" pitchFamily="34" charset="0"/>
            </a:endParaRPr>
          </a:p>
        </p:txBody>
      </p:sp>
      <p:cxnSp>
        <p:nvCxnSpPr>
          <p:cNvPr id="44" name="Straight Connector 43"/>
          <p:cNvCxnSpPr>
            <a:endCxn id="45" idx="1"/>
          </p:cNvCxnSpPr>
          <p:nvPr/>
        </p:nvCxnSpPr>
        <p:spPr>
          <a:xfrm flipV="1">
            <a:off x="1600200" y="1708666"/>
            <a:ext cx="3657600" cy="225373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 Box 32"/>
          <p:cNvSpPr txBox="1">
            <a:spLocks noChangeArrowheads="1"/>
          </p:cNvSpPr>
          <p:nvPr/>
        </p:nvSpPr>
        <p:spPr bwMode="auto">
          <a:xfrm>
            <a:off x="5257800" y="1524000"/>
            <a:ext cx="833883" cy="369332"/>
          </a:xfrm>
          <a:prstGeom prst="rect">
            <a:avLst/>
          </a:prstGeom>
          <a:noFill/>
          <a:ln w="9525">
            <a:noFill/>
            <a:miter lim="800000"/>
            <a:headEnd/>
            <a:tailEnd/>
          </a:ln>
        </p:spPr>
        <p:txBody>
          <a:bodyPr wrap="none">
            <a:spAutoFit/>
          </a:bodyPr>
          <a:lstStyle/>
          <a:p>
            <a:pPr algn="ctr"/>
            <a:r>
              <a:rPr lang="en-US" b="1" i="1" dirty="0" err="1" smtClean="0">
                <a:latin typeface="Verdana" pitchFamily="34" charset="0"/>
              </a:rPr>
              <a:t>c</a:t>
            </a:r>
            <a:r>
              <a:rPr lang="en-US" b="1" i="1" baseline="-25000" dirty="0" err="1" smtClean="0">
                <a:latin typeface="Verdana" pitchFamily="34" charset="0"/>
              </a:rPr>
              <a:t>h</a:t>
            </a:r>
            <a:r>
              <a:rPr lang="en-US" b="1" dirty="0" smtClean="0">
                <a:latin typeface="Verdana" pitchFamily="34" charset="0"/>
              </a:rPr>
              <a:t>(</a:t>
            </a:r>
            <a:r>
              <a:rPr lang="en-US" b="1" i="1" dirty="0" smtClean="0">
                <a:latin typeface="Verdana" pitchFamily="34" charset="0"/>
              </a:rPr>
              <a:t>e</a:t>
            </a:r>
            <a:r>
              <a:rPr lang="en-US" b="1" dirty="0" smtClean="0">
                <a:latin typeface="Verdana" pitchFamily="34" charset="0"/>
              </a:rPr>
              <a:t>)</a:t>
            </a:r>
            <a:endParaRPr lang="en-US" b="1" dirty="0">
              <a:latin typeface="Verdana" pitchFamily="34" charset="0"/>
            </a:endParaRPr>
          </a:p>
        </p:txBody>
      </p:sp>
      <p:cxnSp>
        <p:nvCxnSpPr>
          <p:cNvPr id="47" name="Straight Connector 46"/>
          <p:cNvCxnSpPr/>
          <p:nvPr/>
        </p:nvCxnSpPr>
        <p:spPr>
          <a:xfrm flipV="1">
            <a:off x="1600200" y="1447800"/>
            <a:ext cx="2971800" cy="2514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 Box 32"/>
          <p:cNvSpPr txBox="1">
            <a:spLocks noChangeArrowheads="1"/>
          </p:cNvSpPr>
          <p:nvPr/>
        </p:nvSpPr>
        <p:spPr bwMode="auto">
          <a:xfrm>
            <a:off x="4523853" y="1143000"/>
            <a:ext cx="777777" cy="369332"/>
          </a:xfrm>
          <a:prstGeom prst="rect">
            <a:avLst/>
          </a:prstGeom>
          <a:noFill/>
          <a:ln w="9525">
            <a:noFill/>
            <a:miter lim="800000"/>
            <a:headEnd/>
            <a:tailEnd/>
          </a:ln>
        </p:spPr>
        <p:txBody>
          <a:bodyPr wrap="none">
            <a:spAutoFit/>
          </a:bodyPr>
          <a:lstStyle/>
          <a:p>
            <a:pPr algn="ctr"/>
            <a:r>
              <a:rPr lang="en-US" b="1" i="1" dirty="0" err="1" smtClean="0">
                <a:latin typeface="Verdana" pitchFamily="34" charset="0"/>
              </a:rPr>
              <a:t>c</a:t>
            </a:r>
            <a:r>
              <a:rPr lang="en-US" b="1" i="1" baseline="-25000" dirty="0" err="1" smtClean="0">
                <a:latin typeface="Verdana" pitchFamily="34" charset="0"/>
              </a:rPr>
              <a:t>l</a:t>
            </a:r>
            <a:r>
              <a:rPr lang="en-US" b="1" dirty="0" smtClean="0">
                <a:latin typeface="Verdana" pitchFamily="34" charset="0"/>
              </a:rPr>
              <a:t>(</a:t>
            </a:r>
            <a:r>
              <a:rPr lang="en-US" b="1" i="1" dirty="0" smtClean="0">
                <a:latin typeface="Verdana" pitchFamily="34" charset="0"/>
              </a:rPr>
              <a:t>e</a:t>
            </a:r>
            <a:r>
              <a:rPr lang="en-US" b="1" dirty="0" smtClean="0">
                <a:latin typeface="Verdana" pitchFamily="34" charset="0"/>
              </a:rPr>
              <a:t>)</a:t>
            </a:r>
            <a:endParaRPr lang="en-US" b="1" dirty="0">
              <a:latin typeface="Verdana" pitchFamily="34" charset="0"/>
            </a:endParaRPr>
          </a:p>
        </p:txBody>
      </p:sp>
      <p:cxnSp>
        <p:nvCxnSpPr>
          <p:cNvPr id="53" name="Straight Connector 52"/>
          <p:cNvCxnSpPr/>
          <p:nvPr/>
        </p:nvCxnSpPr>
        <p:spPr>
          <a:xfrm rot="5400000" flipH="1" flipV="1">
            <a:off x="3009900" y="4610100"/>
            <a:ext cx="1295400"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8" name="Text Box 32"/>
          <p:cNvSpPr txBox="1">
            <a:spLocks noChangeArrowheads="1"/>
          </p:cNvSpPr>
          <p:nvPr/>
        </p:nvSpPr>
        <p:spPr bwMode="auto">
          <a:xfrm>
            <a:off x="3423448" y="5257800"/>
            <a:ext cx="502061" cy="369332"/>
          </a:xfrm>
          <a:prstGeom prst="rect">
            <a:avLst/>
          </a:prstGeom>
          <a:noFill/>
          <a:ln w="9525">
            <a:noFill/>
            <a:miter lim="800000"/>
            <a:headEnd/>
            <a:tailEnd/>
          </a:ln>
        </p:spPr>
        <p:txBody>
          <a:bodyPr wrap="none">
            <a:spAutoFit/>
          </a:bodyPr>
          <a:lstStyle/>
          <a:p>
            <a:pPr algn="ctr"/>
            <a:r>
              <a:rPr lang="en-US" b="1" i="1" dirty="0" smtClean="0">
                <a:latin typeface="Verdana" pitchFamily="34" charset="0"/>
              </a:rPr>
              <a:t>e*</a:t>
            </a:r>
            <a:endParaRPr lang="en-US" b="1" i="1" dirty="0">
              <a:latin typeface="Verdana" pitchFamily="34" charset="0"/>
            </a:endParaRPr>
          </a:p>
        </p:txBody>
      </p:sp>
      <p:cxnSp>
        <p:nvCxnSpPr>
          <p:cNvPr id="59" name="Straight Connector 58"/>
          <p:cNvCxnSpPr/>
          <p:nvPr/>
        </p:nvCxnSpPr>
        <p:spPr>
          <a:xfrm>
            <a:off x="1600200" y="2667000"/>
            <a:ext cx="2057400"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62" name="Text Box 32"/>
          <p:cNvSpPr txBox="1">
            <a:spLocks noChangeArrowheads="1"/>
          </p:cNvSpPr>
          <p:nvPr/>
        </p:nvSpPr>
        <p:spPr bwMode="auto">
          <a:xfrm>
            <a:off x="1066800" y="2438400"/>
            <a:ext cx="519694" cy="369332"/>
          </a:xfrm>
          <a:prstGeom prst="rect">
            <a:avLst/>
          </a:prstGeom>
          <a:noFill/>
          <a:ln w="9525">
            <a:noFill/>
            <a:miter lim="800000"/>
            <a:headEnd/>
            <a:tailEnd/>
          </a:ln>
        </p:spPr>
        <p:txBody>
          <a:bodyPr wrap="none">
            <a:spAutoFit/>
          </a:bodyPr>
          <a:lstStyle/>
          <a:p>
            <a:pPr algn="ctr"/>
            <a:r>
              <a:rPr lang="en-US" b="1" i="1" dirty="0" err="1" smtClean="0">
                <a:latin typeface="Verdana" pitchFamily="34" charset="0"/>
              </a:rPr>
              <a:t>w</a:t>
            </a:r>
            <a:r>
              <a:rPr lang="en-US" b="1" i="1" baseline="-25000" dirty="0" err="1" smtClean="0">
                <a:latin typeface="Verdana" pitchFamily="34" charset="0"/>
              </a:rPr>
              <a:t>h</a:t>
            </a:r>
            <a:endParaRPr lang="en-US" b="1" dirty="0">
              <a:latin typeface="Verdana" pitchFamily="34" charset="0"/>
            </a:endParaRPr>
          </a:p>
        </p:txBody>
      </p:sp>
      <p:sp>
        <p:nvSpPr>
          <p:cNvPr id="63" name="Text Box 32"/>
          <p:cNvSpPr txBox="1">
            <a:spLocks noChangeArrowheads="1"/>
          </p:cNvSpPr>
          <p:nvPr/>
        </p:nvSpPr>
        <p:spPr bwMode="auto">
          <a:xfrm>
            <a:off x="1094852" y="3733800"/>
            <a:ext cx="463589" cy="369332"/>
          </a:xfrm>
          <a:prstGeom prst="rect">
            <a:avLst/>
          </a:prstGeom>
          <a:noFill/>
          <a:ln w="9525">
            <a:noFill/>
            <a:miter lim="800000"/>
            <a:headEnd/>
            <a:tailEnd/>
          </a:ln>
        </p:spPr>
        <p:txBody>
          <a:bodyPr wrap="none">
            <a:spAutoFit/>
          </a:bodyPr>
          <a:lstStyle/>
          <a:p>
            <a:pPr algn="ctr"/>
            <a:r>
              <a:rPr lang="en-US" b="1" i="1" dirty="0" err="1" smtClean="0">
                <a:latin typeface="Verdana" pitchFamily="34" charset="0"/>
              </a:rPr>
              <a:t>w</a:t>
            </a:r>
            <a:r>
              <a:rPr lang="en-US" b="1" i="1" baseline="-25000" dirty="0" err="1" smtClean="0">
                <a:latin typeface="Verdana" pitchFamily="34" charset="0"/>
              </a:rPr>
              <a:t>l</a:t>
            </a:r>
            <a:endParaRPr lang="en-US" b="1" dirty="0">
              <a:latin typeface="Verdana" pitchFamily="34" charset="0"/>
            </a:endParaRPr>
          </a:p>
        </p:txBody>
      </p:sp>
    </p:spTree>
    <p:extLst>
      <p:ext uri="{BB962C8B-B14F-4D97-AF65-F5344CB8AC3E}">
        <p14:creationId xmlns:p14="http://schemas.microsoft.com/office/powerpoint/2010/main" val="3876217309"/>
      </p:ext>
    </p:extLst>
  </p:cSld>
  <p:clrMapOvr>
    <a:masterClrMapping/>
  </p:clrMapOvr>
  <p:transition spd="med">
    <p:cover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0" y="0"/>
            <a:ext cx="5308600" cy="523875"/>
          </a:xfrm>
          <a:prstGeom prst="rect">
            <a:avLst/>
          </a:prstGeom>
          <a:noFill/>
          <a:ln w="9525">
            <a:noFill/>
            <a:miter lim="800000"/>
            <a:headEnd/>
            <a:tailEnd/>
          </a:ln>
        </p:spPr>
        <p:txBody>
          <a:bodyPr wrap="none">
            <a:spAutoFit/>
          </a:bodyPr>
          <a:lstStyle/>
          <a:p>
            <a:r>
              <a:rPr lang="en-US" sz="2400" b="1">
                <a:latin typeface="Times New Roman" pitchFamily="18" charset="0"/>
              </a:rPr>
              <a:t>Markets with asymmetric information</a:t>
            </a:r>
            <a:r>
              <a:rPr lang="en-US" sz="2800">
                <a:latin typeface="Times New Roman" pitchFamily="18" charset="0"/>
              </a:rPr>
              <a:t> </a:t>
            </a:r>
          </a:p>
        </p:txBody>
      </p:sp>
      <p:sp>
        <p:nvSpPr>
          <p:cNvPr id="38915" name="Text Box 3"/>
          <p:cNvSpPr txBox="1">
            <a:spLocks noChangeArrowheads="1"/>
          </p:cNvSpPr>
          <p:nvPr/>
        </p:nvSpPr>
        <p:spPr bwMode="auto">
          <a:xfrm>
            <a:off x="152400" y="457200"/>
            <a:ext cx="8686800" cy="2441575"/>
          </a:xfrm>
          <a:prstGeom prst="rect">
            <a:avLst/>
          </a:prstGeom>
          <a:noFill/>
          <a:ln w="9525">
            <a:noFill/>
            <a:miter lim="800000"/>
            <a:headEnd/>
            <a:tailEnd/>
          </a:ln>
        </p:spPr>
        <p:txBody>
          <a:bodyPr>
            <a:spAutoFit/>
          </a:bodyPr>
          <a:lstStyle/>
          <a:p>
            <a:pPr marL="234950" indent="-234950">
              <a:tabLst>
                <a:tab pos="457200" algn="l"/>
                <a:tab pos="692150" algn="l"/>
              </a:tabLst>
            </a:pPr>
            <a:r>
              <a:rPr lang="en-US" sz="2000" b="1">
                <a:latin typeface="Times New Roman" pitchFamily="18" charset="0"/>
              </a:rPr>
              <a:t>General categories of problems of asymmetric information:</a:t>
            </a:r>
          </a:p>
          <a:p>
            <a:pPr marL="234950" indent="-234950">
              <a:tabLst>
                <a:tab pos="457200" algn="l"/>
                <a:tab pos="692150" algn="l"/>
              </a:tabLst>
            </a:pPr>
            <a:endParaRPr lang="en-US" sz="800" b="1">
              <a:latin typeface="Times New Roman" pitchFamily="18" charset="0"/>
            </a:endParaRPr>
          </a:p>
          <a:p>
            <a:pPr marL="234950" indent="-234950">
              <a:buSzPct val="80000"/>
              <a:buFont typeface="Wingdings" pitchFamily="2" charset="2"/>
              <a:buChar char="q"/>
              <a:tabLst>
                <a:tab pos="457200" algn="l"/>
                <a:tab pos="692150" algn="l"/>
              </a:tabLst>
            </a:pPr>
            <a:r>
              <a:rPr lang="en-US" u="sng">
                <a:latin typeface="Times New Roman" pitchFamily="18" charset="0"/>
              </a:rPr>
              <a:t>Adverse Selection</a:t>
            </a:r>
            <a:r>
              <a:rPr lang="en-US">
                <a:latin typeface="Times New Roman" pitchFamily="18" charset="0"/>
              </a:rPr>
              <a:t>:  A situation in which individuals possess </a:t>
            </a:r>
            <a:r>
              <a:rPr lang="en-US" i="1">
                <a:latin typeface="Times New Roman" pitchFamily="18" charset="0"/>
              </a:rPr>
              <a:t>hidden information</a:t>
            </a:r>
            <a:r>
              <a:rPr lang="en-US">
                <a:latin typeface="Times New Roman" pitchFamily="18" charset="0"/>
              </a:rPr>
              <a:t>, leading to a market selection process that results in a pool of individuals with economically undesirable characteristics.</a:t>
            </a:r>
          </a:p>
          <a:p>
            <a:pPr marL="234950" indent="-234950">
              <a:buSzPct val="80000"/>
              <a:buFont typeface="Wingdings" pitchFamily="2" charset="2"/>
              <a:buChar char="q"/>
              <a:tabLst>
                <a:tab pos="457200" algn="l"/>
                <a:tab pos="692150" algn="l"/>
              </a:tabLst>
            </a:pPr>
            <a:endParaRPr lang="en-US" sz="800">
              <a:latin typeface="Times New Roman" pitchFamily="18" charset="0"/>
            </a:endParaRPr>
          </a:p>
          <a:p>
            <a:pPr marL="234950" indent="-234950">
              <a:buSzPct val="80000"/>
              <a:buFont typeface="Wingdings" pitchFamily="2" charset="2"/>
              <a:buChar char="q"/>
              <a:tabLst>
                <a:tab pos="457200" algn="l"/>
                <a:tab pos="692150" algn="l"/>
              </a:tabLst>
            </a:pPr>
            <a:r>
              <a:rPr lang="en-US" u="sng">
                <a:latin typeface="Times New Roman" pitchFamily="18" charset="0"/>
              </a:rPr>
              <a:t>Moral Hazard</a:t>
            </a:r>
            <a:r>
              <a:rPr lang="en-US">
                <a:latin typeface="Times New Roman" pitchFamily="18" charset="0"/>
              </a:rPr>
              <a:t>:  A situation in which one party to a contact takes a </a:t>
            </a:r>
            <a:r>
              <a:rPr lang="en-US" i="1">
                <a:latin typeface="Times New Roman" pitchFamily="18" charset="0"/>
              </a:rPr>
              <a:t>hidden action</a:t>
            </a:r>
            <a:r>
              <a:rPr lang="en-US">
                <a:latin typeface="Times New Roman" pitchFamily="18" charset="0"/>
              </a:rPr>
              <a:t> that creates benefits at the expense of another party to the contract.</a:t>
            </a:r>
          </a:p>
          <a:p>
            <a:pPr marL="234950" indent="-234950">
              <a:tabLst>
                <a:tab pos="457200" algn="l"/>
                <a:tab pos="692150" algn="l"/>
              </a:tabLst>
            </a:pPr>
            <a:endParaRPr lang="en-US" sz="800">
              <a:latin typeface="Times New Roman" pitchFamily="18" charset="0"/>
            </a:endParaRPr>
          </a:p>
          <a:p>
            <a:pPr marL="234950" indent="-234950">
              <a:tabLst>
                <a:tab pos="457200" algn="l"/>
                <a:tab pos="692150" algn="l"/>
              </a:tabLst>
            </a:pPr>
            <a:r>
              <a:rPr lang="en-US" sz="2000" b="1">
                <a:latin typeface="Times New Roman" pitchFamily="18" charset="0"/>
              </a:rPr>
              <a:t>Social institutions that help solve these market inefficiencies:</a:t>
            </a:r>
          </a:p>
        </p:txBody>
      </p:sp>
      <p:sp>
        <p:nvSpPr>
          <p:cNvPr id="38916" name="Text Box 5"/>
          <p:cNvSpPr txBox="1">
            <a:spLocks noChangeArrowheads="1"/>
          </p:cNvSpPr>
          <p:nvPr/>
        </p:nvSpPr>
        <p:spPr bwMode="auto">
          <a:xfrm>
            <a:off x="381000" y="2971800"/>
            <a:ext cx="8382000" cy="3357563"/>
          </a:xfrm>
          <a:prstGeom prst="rect">
            <a:avLst/>
          </a:prstGeom>
          <a:noFill/>
          <a:ln w="9525">
            <a:noFill/>
            <a:miter lim="800000"/>
            <a:headEnd/>
            <a:tailEnd/>
          </a:ln>
        </p:spPr>
        <p:txBody>
          <a:bodyPr>
            <a:spAutoFit/>
          </a:bodyPr>
          <a:lstStyle/>
          <a:p>
            <a:pPr marL="234950" indent="-234950">
              <a:tabLst>
                <a:tab pos="457200" algn="l"/>
                <a:tab pos="692150" algn="l"/>
              </a:tabLst>
            </a:pPr>
            <a:r>
              <a:rPr lang="en-US" sz="2000" b="1">
                <a:latin typeface="Times New Roman" pitchFamily="18" charset="0"/>
              </a:rPr>
              <a:t>Private agent responses to problems of asymmetric information:</a:t>
            </a:r>
          </a:p>
          <a:p>
            <a:pPr marL="234950" indent="-234950">
              <a:tabLst>
                <a:tab pos="457200" algn="l"/>
                <a:tab pos="692150" algn="l"/>
              </a:tabLst>
            </a:pPr>
            <a:endParaRPr lang="en-US" sz="800" b="1">
              <a:latin typeface="Times New Roman" pitchFamily="18" charset="0"/>
            </a:endParaRPr>
          </a:p>
          <a:p>
            <a:pPr marL="234950" indent="-234950">
              <a:buSzPct val="80000"/>
              <a:buFont typeface="Wingdings" pitchFamily="2" charset="2"/>
              <a:buChar char="q"/>
              <a:tabLst>
                <a:tab pos="457200" algn="l"/>
                <a:tab pos="692150" algn="l"/>
              </a:tabLst>
            </a:pPr>
            <a:r>
              <a:rPr lang="en-US" u="sng">
                <a:latin typeface="Times New Roman" pitchFamily="18" charset="0"/>
              </a:rPr>
              <a:t>Signaling</a:t>
            </a:r>
            <a:r>
              <a:rPr lang="en-US">
                <a:latin typeface="Times New Roman" pitchFamily="18" charset="0"/>
              </a:rPr>
              <a:t> – the party possessing private information takes action to generate a credible signal, such as </a:t>
            </a:r>
            <a:r>
              <a:rPr lang="en-US" u="sng">
                <a:latin typeface="Times New Roman" pitchFamily="18" charset="0"/>
              </a:rPr>
              <a:t>warranties or guarantees</a:t>
            </a:r>
            <a:r>
              <a:rPr lang="en-US">
                <a:latin typeface="Times New Roman" pitchFamily="18" charset="0"/>
              </a:rPr>
              <a:t>.</a:t>
            </a:r>
          </a:p>
          <a:p>
            <a:pPr marL="234950" indent="-234950">
              <a:buSzPct val="80000"/>
              <a:buFont typeface="Wingdings" pitchFamily="2" charset="2"/>
              <a:buNone/>
              <a:tabLst>
                <a:tab pos="457200" algn="l"/>
                <a:tab pos="692150" algn="l"/>
              </a:tabLst>
            </a:pPr>
            <a:endParaRPr lang="en-US" sz="800">
              <a:latin typeface="Times New Roman" pitchFamily="18" charset="0"/>
            </a:endParaRPr>
          </a:p>
          <a:p>
            <a:pPr marL="234950" indent="-234950">
              <a:buSzPct val="80000"/>
              <a:buFont typeface="Wingdings" pitchFamily="2" charset="2"/>
              <a:buChar char="q"/>
              <a:tabLst>
                <a:tab pos="457200" algn="l"/>
                <a:tab pos="692150" algn="l"/>
              </a:tabLst>
            </a:pPr>
            <a:r>
              <a:rPr lang="en-US" u="sng">
                <a:latin typeface="Times New Roman" pitchFamily="18" charset="0"/>
              </a:rPr>
              <a:t>Screening</a:t>
            </a:r>
            <a:r>
              <a:rPr lang="en-US">
                <a:latin typeface="Times New Roman" pitchFamily="18" charset="0"/>
              </a:rPr>
              <a:t> – the party with imperfect information takes action to induce a advantageous sorting of the market, such as an incentive-driven menu of options.</a:t>
            </a:r>
          </a:p>
          <a:p>
            <a:pPr marL="234950" indent="-234950">
              <a:tabLst>
                <a:tab pos="457200" algn="l"/>
                <a:tab pos="692150" algn="l"/>
              </a:tabLst>
            </a:pPr>
            <a:endParaRPr lang="en-US" sz="800">
              <a:latin typeface="Times New Roman" pitchFamily="18" charset="0"/>
            </a:endParaRPr>
          </a:p>
          <a:p>
            <a:pPr marL="234950" indent="-234950">
              <a:tabLst>
                <a:tab pos="457200" algn="l"/>
                <a:tab pos="692150" algn="l"/>
              </a:tabLst>
            </a:pPr>
            <a:r>
              <a:rPr lang="en-US" sz="2000" b="1">
                <a:latin typeface="Times New Roman" pitchFamily="18" charset="0"/>
              </a:rPr>
              <a:t>Public / Private sector responses to problems of asymmetric information:</a:t>
            </a:r>
          </a:p>
          <a:p>
            <a:pPr marL="234950" indent="-234950">
              <a:tabLst>
                <a:tab pos="457200" algn="l"/>
                <a:tab pos="692150" algn="l"/>
              </a:tabLst>
            </a:pPr>
            <a:endParaRPr lang="en-US" sz="800" b="1">
              <a:latin typeface="Times New Roman" pitchFamily="18" charset="0"/>
            </a:endParaRPr>
          </a:p>
          <a:p>
            <a:pPr marL="234950" indent="-234950">
              <a:buSzPct val="80000"/>
              <a:buFont typeface="Wingdings" pitchFamily="2" charset="2"/>
              <a:buChar char="q"/>
              <a:tabLst>
                <a:tab pos="457200" algn="l"/>
                <a:tab pos="692150" algn="l"/>
              </a:tabLst>
            </a:pPr>
            <a:r>
              <a:rPr lang="en-US">
                <a:latin typeface="Times New Roman" pitchFamily="18" charset="0"/>
              </a:rPr>
              <a:t>Compulsory purchase plans (insurance markets)</a:t>
            </a:r>
          </a:p>
          <a:p>
            <a:pPr marL="234950" indent="-234950">
              <a:buSzPct val="80000"/>
              <a:buFont typeface="Wingdings" pitchFamily="2" charset="2"/>
              <a:buNone/>
              <a:tabLst>
                <a:tab pos="457200" algn="l"/>
                <a:tab pos="692150" algn="l"/>
              </a:tabLst>
            </a:pPr>
            <a:endParaRPr lang="en-US" sz="800">
              <a:latin typeface="Times New Roman" pitchFamily="18" charset="0"/>
            </a:endParaRPr>
          </a:p>
          <a:p>
            <a:pPr marL="234950" indent="-234950">
              <a:buSzPct val="80000"/>
              <a:buFont typeface="Wingdings" pitchFamily="2" charset="2"/>
              <a:buChar char="q"/>
              <a:tabLst>
                <a:tab pos="457200" algn="l"/>
                <a:tab pos="692150" algn="l"/>
              </a:tabLst>
            </a:pPr>
            <a:r>
              <a:rPr lang="en-US">
                <a:latin typeface="Times New Roman" pitchFamily="18" charset="0"/>
              </a:rPr>
              <a:t>Licensing and certification (note that this may also be done by private agents).</a:t>
            </a:r>
          </a:p>
          <a:p>
            <a:pPr marL="234950" indent="-234950">
              <a:buSzPct val="80000"/>
              <a:buFont typeface="Wingdings" pitchFamily="2" charset="2"/>
              <a:buChar char="q"/>
              <a:tabLst>
                <a:tab pos="457200" algn="l"/>
                <a:tab pos="692150" algn="l"/>
              </a:tabLst>
            </a:pPr>
            <a:endParaRPr lang="en-US" sz="800">
              <a:latin typeface="Times New Roman" pitchFamily="18" charset="0"/>
            </a:endParaRPr>
          </a:p>
          <a:p>
            <a:pPr marL="234950" indent="-234950">
              <a:buSzPct val="80000"/>
              <a:buFont typeface="Wingdings" pitchFamily="2" charset="2"/>
              <a:buChar char="q"/>
              <a:tabLst>
                <a:tab pos="457200" algn="l"/>
                <a:tab pos="692150" algn="l"/>
              </a:tabLst>
            </a:pPr>
            <a:r>
              <a:rPr lang="en-US">
                <a:latin typeface="Times New Roman" pitchFamily="18" charset="0"/>
              </a:rPr>
              <a:t>Market regulation, including “truth” laws and “insider trading” laws.</a:t>
            </a:r>
          </a:p>
        </p:txBody>
      </p:sp>
    </p:spTree>
    <p:extLst>
      <p:ext uri="{BB962C8B-B14F-4D97-AF65-F5344CB8AC3E}">
        <p14:creationId xmlns:p14="http://schemas.microsoft.com/office/powerpoint/2010/main" val="1153306895"/>
      </p:ext>
    </p:extLst>
  </p:cSld>
  <p:clrMapOvr>
    <a:masterClrMapping/>
  </p:clrMapOvr>
  <p:transition spd="med">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0" y="0"/>
            <a:ext cx="1870075" cy="461963"/>
          </a:xfrm>
          <a:prstGeom prst="rect">
            <a:avLst/>
          </a:prstGeom>
          <a:noFill/>
          <a:ln w="9525">
            <a:noFill/>
            <a:miter lim="800000"/>
            <a:headEnd/>
            <a:tailEnd/>
          </a:ln>
        </p:spPr>
        <p:txBody>
          <a:bodyPr wrap="none">
            <a:spAutoFit/>
          </a:bodyPr>
          <a:lstStyle/>
          <a:p>
            <a:r>
              <a:rPr lang="en-US" sz="2400" b="1">
                <a:latin typeface="Times New Roman" pitchFamily="18" charset="0"/>
              </a:rPr>
              <a:t>Agency costs</a:t>
            </a:r>
          </a:p>
        </p:txBody>
      </p:sp>
      <p:sp>
        <p:nvSpPr>
          <p:cNvPr id="39939" name="Text Box 3"/>
          <p:cNvSpPr txBox="1">
            <a:spLocks noChangeArrowheads="1"/>
          </p:cNvSpPr>
          <p:nvPr/>
        </p:nvSpPr>
        <p:spPr bwMode="auto">
          <a:xfrm>
            <a:off x="1357313" y="615950"/>
            <a:ext cx="6019800" cy="304800"/>
          </a:xfrm>
          <a:prstGeom prst="rect">
            <a:avLst/>
          </a:prstGeom>
          <a:noFill/>
          <a:ln w="9525">
            <a:noFill/>
            <a:miter lim="800000"/>
            <a:headEnd/>
            <a:tailEnd/>
          </a:ln>
        </p:spPr>
        <p:txBody>
          <a:bodyPr wrap="none">
            <a:spAutoFit/>
          </a:bodyPr>
          <a:lstStyle/>
          <a:p>
            <a:pPr algn="ctr"/>
            <a:r>
              <a:rPr lang="en-US" sz="1400" b="1">
                <a:latin typeface="Verdana" pitchFamily="34" charset="0"/>
              </a:rPr>
              <a:t>What is the “agency problem” and what are agency costs?</a:t>
            </a:r>
          </a:p>
        </p:txBody>
      </p:sp>
      <p:sp>
        <p:nvSpPr>
          <p:cNvPr id="39940" name="Text Box 4"/>
          <p:cNvSpPr txBox="1">
            <a:spLocks noChangeArrowheads="1"/>
          </p:cNvSpPr>
          <p:nvPr/>
        </p:nvSpPr>
        <p:spPr bwMode="auto">
          <a:xfrm>
            <a:off x="304800" y="990600"/>
            <a:ext cx="8305800" cy="5203825"/>
          </a:xfrm>
          <a:prstGeom prst="rect">
            <a:avLst/>
          </a:prstGeom>
          <a:noFill/>
          <a:ln w="12700">
            <a:noFill/>
            <a:miter lim="800000"/>
            <a:headEnd type="none" w="sm" len="sm"/>
            <a:tailEnd type="none" w="sm" len="sm"/>
          </a:ln>
        </p:spPr>
        <p:txBody>
          <a:bodyPr>
            <a:spAutoFit/>
          </a:bodyPr>
          <a:lstStyle/>
          <a:p>
            <a:pPr marL="342900" indent="-342900" eaLnBrk="0" hangingPunct="0">
              <a:buSzPct val="90000"/>
              <a:buFont typeface="Wingdings" pitchFamily="2" charset="2"/>
              <a:buChar char="q"/>
            </a:pPr>
            <a:r>
              <a:rPr lang="en-US" sz="2400">
                <a:latin typeface="Times New Roman" pitchFamily="18" charset="0"/>
              </a:rPr>
              <a:t>Efficiency costs which arise when there is a divergence of interests between parties to a transaction.</a:t>
            </a:r>
          </a:p>
          <a:p>
            <a:pPr marL="342900" indent="-342900" eaLnBrk="0" hangingPunct="0">
              <a:buSzPct val="90000"/>
              <a:buFont typeface="Wingdings" pitchFamily="2" charset="2"/>
              <a:buNone/>
            </a:pPr>
            <a:endParaRPr lang="en-US" sz="2400">
              <a:latin typeface="Times New Roman" pitchFamily="18" charset="0"/>
            </a:endParaRPr>
          </a:p>
          <a:p>
            <a:pPr marL="342900" indent="-342900" eaLnBrk="0" hangingPunct="0">
              <a:buSzPct val="90000"/>
              <a:buFont typeface="Wingdings" pitchFamily="2" charset="2"/>
              <a:buChar char="q"/>
            </a:pPr>
            <a:r>
              <a:rPr lang="en-US" sz="2400">
                <a:latin typeface="Times New Roman" pitchFamily="18" charset="0"/>
              </a:rPr>
              <a:t>When one party to a transaction cannot observe the effort of another party, upon whose effort the value of the transaction depends, we say there is a </a:t>
            </a:r>
            <a:r>
              <a:rPr lang="en-US" sz="2400" i="1">
                <a:latin typeface="Times New Roman" pitchFamily="18" charset="0"/>
              </a:rPr>
              <a:t>principal-agent problem</a:t>
            </a:r>
            <a:r>
              <a:rPr lang="en-US" sz="2400">
                <a:latin typeface="Times New Roman" pitchFamily="18" charset="0"/>
              </a:rPr>
              <a:t>.  Examples:</a:t>
            </a:r>
          </a:p>
          <a:p>
            <a:pPr marL="342900" indent="-342900" eaLnBrk="0" hangingPunct="0">
              <a:buSzPct val="90000"/>
              <a:buFont typeface="Wingdings" pitchFamily="2" charset="2"/>
              <a:buNone/>
            </a:pPr>
            <a:endParaRPr lang="en-US" sz="2400">
              <a:latin typeface="Times New Roman" pitchFamily="18" charset="0"/>
            </a:endParaRPr>
          </a:p>
          <a:p>
            <a:pPr marL="342900" indent="-342900" eaLnBrk="0" hangingPunct="0">
              <a:buSzPct val="90000"/>
              <a:buFont typeface="Wingdings" pitchFamily="2" charset="2"/>
              <a:buNone/>
            </a:pPr>
            <a:endParaRPr lang="en-US" sz="2400">
              <a:latin typeface="Times New Roman" pitchFamily="18" charset="0"/>
            </a:endParaRPr>
          </a:p>
          <a:p>
            <a:pPr marL="342900" indent="-342900" eaLnBrk="0" hangingPunct="0">
              <a:buSzPct val="90000"/>
              <a:buFont typeface="Wingdings" pitchFamily="2" charset="2"/>
              <a:buNone/>
            </a:pPr>
            <a:endParaRPr lang="en-US" sz="2400">
              <a:latin typeface="Times New Roman" pitchFamily="18" charset="0"/>
            </a:endParaRPr>
          </a:p>
          <a:p>
            <a:pPr marL="342900" indent="-342900" eaLnBrk="0" hangingPunct="0">
              <a:buSzPct val="90000"/>
              <a:buFont typeface="Wingdings" pitchFamily="2" charset="2"/>
              <a:buNone/>
            </a:pPr>
            <a:endParaRPr lang="en-US" sz="2400">
              <a:latin typeface="Times New Roman" pitchFamily="18" charset="0"/>
            </a:endParaRPr>
          </a:p>
          <a:p>
            <a:pPr marL="342900" indent="-342900" eaLnBrk="0" hangingPunct="0">
              <a:buSzPct val="90000"/>
              <a:buFont typeface="Wingdings" pitchFamily="2" charset="2"/>
              <a:buNone/>
            </a:pPr>
            <a:endParaRPr lang="en-US" sz="2400">
              <a:latin typeface="Times New Roman" pitchFamily="18" charset="0"/>
            </a:endParaRPr>
          </a:p>
          <a:p>
            <a:pPr marL="342900" indent="-342900" eaLnBrk="0" hangingPunct="0">
              <a:buSzPct val="90000"/>
              <a:buFont typeface="Wingdings" pitchFamily="2" charset="2"/>
              <a:buChar char="q"/>
            </a:pPr>
            <a:r>
              <a:rPr lang="en-US" sz="2400">
                <a:latin typeface="Times New Roman" pitchFamily="18" charset="0"/>
              </a:rPr>
              <a:t>In such cases, the principal cannot determine whether a bad outcome was the result of the agent’s low effort or due to bad luck.</a:t>
            </a:r>
            <a:endParaRPr lang="en-US" sz="2800">
              <a:latin typeface="Times New Roman" pitchFamily="18" charset="0"/>
            </a:endParaRPr>
          </a:p>
        </p:txBody>
      </p:sp>
      <p:sp>
        <p:nvSpPr>
          <p:cNvPr id="39941" name="Text Box 5"/>
          <p:cNvSpPr txBox="1">
            <a:spLocks noChangeArrowheads="1"/>
          </p:cNvSpPr>
          <p:nvPr/>
        </p:nvSpPr>
        <p:spPr bwMode="auto">
          <a:xfrm>
            <a:off x="1066800" y="3352800"/>
            <a:ext cx="6705600" cy="1616075"/>
          </a:xfrm>
          <a:prstGeom prst="rect">
            <a:avLst/>
          </a:prstGeom>
          <a:noFill/>
          <a:ln w="9525">
            <a:noFill/>
            <a:miter lim="800000"/>
            <a:headEnd/>
            <a:tailEnd/>
          </a:ln>
        </p:spPr>
        <p:txBody>
          <a:bodyPr>
            <a:spAutoFit/>
          </a:bodyPr>
          <a:lstStyle/>
          <a:p>
            <a:pPr marL="342900" indent="-342900">
              <a:buFontTx/>
              <a:buChar char="•"/>
            </a:pPr>
            <a:r>
              <a:rPr lang="en-US" sz="2000">
                <a:latin typeface="Times New Roman" pitchFamily="18" charset="0"/>
              </a:rPr>
              <a:t>Shareholders (principal) cannot perfectly monitor the efforts of a CEO (agent)</a:t>
            </a:r>
          </a:p>
          <a:p>
            <a:pPr marL="342900" indent="-342900">
              <a:buFontTx/>
              <a:buChar char="•"/>
            </a:pPr>
            <a:endParaRPr lang="en-US" sz="2000">
              <a:latin typeface="Times New Roman" pitchFamily="18" charset="0"/>
            </a:endParaRPr>
          </a:p>
          <a:p>
            <a:pPr marL="342900" indent="-342900">
              <a:buFontTx/>
              <a:buChar char="•"/>
            </a:pPr>
            <a:r>
              <a:rPr lang="en-US" sz="2000">
                <a:latin typeface="Times New Roman" pitchFamily="18" charset="0"/>
              </a:rPr>
              <a:t>CEO (principal) cannot perfectly monitor the efforts of managers (agent)</a:t>
            </a:r>
          </a:p>
        </p:txBody>
      </p:sp>
    </p:spTree>
    <p:extLst>
      <p:ext uri="{BB962C8B-B14F-4D97-AF65-F5344CB8AC3E}">
        <p14:creationId xmlns:p14="http://schemas.microsoft.com/office/powerpoint/2010/main" val="1240159454"/>
      </p:ext>
    </p:extLst>
  </p:cSld>
  <p:clrMapOvr>
    <a:masterClrMapping/>
  </p:clrMapOvr>
  <p:transition>
    <p:newsfla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0" y="-50800"/>
            <a:ext cx="4067175" cy="523875"/>
          </a:xfrm>
          <a:prstGeom prst="rect">
            <a:avLst/>
          </a:prstGeom>
          <a:noFill/>
          <a:ln w="9525">
            <a:noFill/>
            <a:miter lim="800000"/>
            <a:headEnd/>
            <a:tailEnd/>
          </a:ln>
        </p:spPr>
        <p:txBody>
          <a:bodyPr wrap="none">
            <a:spAutoFit/>
          </a:bodyPr>
          <a:lstStyle/>
          <a:p>
            <a:r>
              <a:rPr lang="en-US" sz="2400" b="1">
                <a:latin typeface="Times New Roman" pitchFamily="18" charset="0"/>
              </a:rPr>
              <a:t>Basic Principal-Agent Model</a:t>
            </a:r>
            <a:r>
              <a:rPr lang="en-US" sz="2800">
                <a:latin typeface="Times New Roman" pitchFamily="18" charset="0"/>
              </a:rPr>
              <a:t> </a:t>
            </a:r>
          </a:p>
        </p:txBody>
      </p:sp>
      <p:sp>
        <p:nvSpPr>
          <p:cNvPr id="55299" name="Rectangle 3"/>
          <p:cNvSpPr>
            <a:spLocks noChangeArrowheads="1"/>
          </p:cNvSpPr>
          <p:nvPr/>
        </p:nvSpPr>
        <p:spPr bwMode="auto">
          <a:xfrm>
            <a:off x="403225" y="869950"/>
            <a:ext cx="2286000" cy="609600"/>
          </a:xfrm>
          <a:prstGeom prst="rect">
            <a:avLst/>
          </a:prstGeom>
          <a:no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en-US"/>
          </a:p>
        </p:txBody>
      </p:sp>
      <p:sp>
        <p:nvSpPr>
          <p:cNvPr id="40964" name="Text Box 4"/>
          <p:cNvSpPr txBox="1">
            <a:spLocks noChangeArrowheads="1"/>
          </p:cNvSpPr>
          <p:nvPr/>
        </p:nvSpPr>
        <p:spPr bwMode="auto">
          <a:xfrm>
            <a:off x="836613" y="944563"/>
            <a:ext cx="1471612" cy="396875"/>
          </a:xfrm>
          <a:prstGeom prst="rect">
            <a:avLst/>
          </a:prstGeom>
          <a:noFill/>
          <a:ln w="9525">
            <a:noFill/>
            <a:miter lim="800000"/>
            <a:headEnd/>
            <a:tailEnd/>
          </a:ln>
        </p:spPr>
        <p:txBody>
          <a:bodyPr wrap="none">
            <a:spAutoFit/>
          </a:bodyPr>
          <a:lstStyle/>
          <a:p>
            <a:pPr algn="ctr"/>
            <a:r>
              <a:rPr lang="en-US" sz="2000" b="1">
                <a:latin typeface="Batang" pitchFamily="18" charset="-127"/>
              </a:rPr>
              <a:t>Uncertainty</a:t>
            </a:r>
          </a:p>
        </p:txBody>
      </p:sp>
      <p:sp>
        <p:nvSpPr>
          <p:cNvPr id="55301" name="Rectangle 5"/>
          <p:cNvSpPr>
            <a:spLocks noChangeArrowheads="1"/>
          </p:cNvSpPr>
          <p:nvPr/>
        </p:nvSpPr>
        <p:spPr bwMode="auto">
          <a:xfrm>
            <a:off x="403225" y="2546350"/>
            <a:ext cx="2286000" cy="609600"/>
          </a:xfrm>
          <a:prstGeom prst="rect">
            <a:avLst/>
          </a:prstGeom>
          <a:no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en-US"/>
          </a:p>
        </p:txBody>
      </p:sp>
      <p:sp>
        <p:nvSpPr>
          <p:cNvPr id="40966" name="Text Box 6"/>
          <p:cNvSpPr txBox="1">
            <a:spLocks noChangeArrowheads="1"/>
          </p:cNvSpPr>
          <p:nvPr/>
        </p:nvSpPr>
        <p:spPr bwMode="auto">
          <a:xfrm>
            <a:off x="603250" y="2620963"/>
            <a:ext cx="1939925" cy="396875"/>
          </a:xfrm>
          <a:prstGeom prst="rect">
            <a:avLst/>
          </a:prstGeom>
          <a:noFill/>
          <a:ln w="9525">
            <a:noFill/>
            <a:miter lim="800000"/>
            <a:headEnd/>
            <a:tailEnd/>
          </a:ln>
        </p:spPr>
        <p:txBody>
          <a:bodyPr wrap="none">
            <a:spAutoFit/>
          </a:bodyPr>
          <a:lstStyle/>
          <a:p>
            <a:pPr algn="ctr"/>
            <a:r>
              <a:rPr lang="en-US" sz="2000" b="1">
                <a:latin typeface="Batang" pitchFamily="18" charset="-127"/>
              </a:rPr>
              <a:t>Agent’s Actions</a:t>
            </a:r>
          </a:p>
        </p:txBody>
      </p:sp>
      <p:sp>
        <p:nvSpPr>
          <p:cNvPr id="40967" name="Text Box 7"/>
          <p:cNvSpPr txBox="1">
            <a:spLocks noChangeArrowheads="1"/>
          </p:cNvSpPr>
          <p:nvPr/>
        </p:nvSpPr>
        <p:spPr bwMode="auto">
          <a:xfrm>
            <a:off x="2197100" y="1828800"/>
            <a:ext cx="2406650" cy="366713"/>
          </a:xfrm>
          <a:prstGeom prst="rect">
            <a:avLst/>
          </a:prstGeom>
          <a:noFill/>
          <a:ln w="9525">
            <a:noFill/>
            <a:miter lim="800000"/>
            <a:headEnd/>
            <a:tailEnd/>
          </a:ln>
        </p:spPr>
        <p:txBody>
          <a:bodyPr wrap="none">
            <a:spAutoFit/>
          </a:bodyPr>
          <a:lstStyle/>
          <a:p>
            <a:pPr algn="ctr"/>
            <a:r>
              <a:rPr lang="en-US" i="1">
                <a:latin typeface="Batang" pitchFamily="18" charset="-127"/>
              </a:rPr>
              <a:t>Observable Outcome </a:t>
            </a:r>
          </a:p>
        </p:txBody>
      </p:sp>
      <p:sp>
        <p:nvSpPr>
          <p:cNvPr id="40968" name="Text Box 8"/>
          <p:cNvSpPr txBox="1">
            <a:spLocks noChangeArrowheads="1"/>
          </p:cNvSpPr>
          <p:nvPr/>
        </p:nvSpPr>
        <p:spPr bwMode="auto">
          <a:xfrm>
            <a:off x="5402263" y="1804988"/>
            <a:ext cx="1073150" cy="366712"/>
          </a:xfrm>
          <a:prstGeom prst="rect">
            <a:avLst/>
          </a:prstGeom>
          <a:noFill/>
          <a:ln w="9525">
            <a:noFill/>
            <a:miter lim="800000"/>
            <a:headEnd/>
            <a:tailEnd/>
          </a:ln>
        </p:spPr>
        <p:txBody>
          <a:bodyPr wrap="none">
            <a:spAutoFit/>
          </a:bodyPr>
          <a:lstStyle/>
          <a:p>
            <a:pPr algn="ctr"/>
            <a:r>
              <a:rPr lang="en-US" i="1">
                <a:latin typeface="Batang" pitchFamily="18" charset="-127"/>
              </a:rPr>
              <a:t>Payoffs  </a:t>
            </a:r>
          </a:p>
        </p:txBody>
      </p:sp>
      <p:sp>
        <p:nvSpPr>
          <p:cNvPr id="55305" name="Rectangle 9"/>
          <p:cNvSpPr>
            <a:spLocks noChangeArrowheads="1"/>
          </p:cNvSpPr>
          <p:nvPr/>
        </p:nvSpPr>
        <p:spPr bwMode="auto">
          <a:xfrm>
            <a:off x="6324600" y="838200"/>
            <a:ext cx="2286000" cy="609600"/>
          </a:xfrm>
          <a:prstGeom prst="rect">
            <a:avLst/>
          </a:prstGeom>
          <a:no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en-US"/>
          </a:p>
        </p:txBody>
      </p:sp>
      <p:sp>
        <p:nvSpPr>
          <p:cNvPr id="40970" name="Text Box 10"/>
          <p:cNvSpPr txBox="1">
            <a:spLocks noChangeArrowheads="1"/>
          </p:cNvSpPr>
          <p:nvPr/>
        </p:nvSpPr>
        <p:spPr bwMode="auto">
          <a:xfrm>
            <a:off x="6394450" y="912813"/>
            <a:ext cx="2093913" cy="396875"/>
          </a:xfrm>
          <a:prstGeom prst="rect">
            <a:avLst/>
          </a:prstGeom>
          <a:noFill/>
          <a:ln w="9525">
            <a:noFill/>
            <a:miter lim="800000"/>
            <a:headEnd/>
            <a:tailEnd/>
          </a:ln>
        </p:spPr>
        <p:txBody>
          <a:bodyPr wrap="none">
            <a:spAutoFit/>
          </a:bodyPr>
          <a:lstStyle/>
          <a:p>
            <a:pPr algn="ctr"/>
            <a:r>
              <a:rPr lang="en-US" sz="2000" b="1">
                <a:latin typeface="Batang" pitchFamily="18" charset="-127"/>
              </a:rPr>
              <a:t>Principal’s Share</a:t>
            </a:r>
          </a:p>
        </p:txBody>
      </p:sp>
      <p:sp>
        <p:nvSpPr>
          <p:cNvPr id="55307" name="Rectangle 11"/>
          <p:cNvSpPr>
            <a:spLocks noChangeArrowheads="1"/>
          </p:cNvSpPr>
          <p:nvPr/>
        </p:nvSpPr>
        <p:spPr bwMode="auto">
          <a:xfrm>
            <a:off x="6324600" y="2514600"/>
            <a:ext cx="2286000" cy="609600"/>
          </a:xfrm>
          <a:prstGeom prst="rect">
            <a:avLst/>
          </a:prstGeom>
          <a:no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en-US"/>
          </a:p>
        </p:txBody>
      </p:sp>
      <p:sp>
        <p:nvSpPr>
          <p:cNvPr id="40972" name="Text Box 12"/>
          <p:cNvSpPr txBox="1">
            <a:spLocks noChangeArrowheads="1"/>
          </p:cNvSpPr>
          <p:nvPr/>
        </p:nvSpPr>
        <p:spPr bwMode="auto">
          <a:xfrm>
            <a:off x="6546850" y="2589213"/>
            <a:ext cx="1782763" cy="396875"/>
          </a:xfrm>
          <a:prstGeom prst="rect">
            <a:avLst/>
          </a:prstGeom>
          <a:noFill/>
          <a:ln w="9525">
            <a:noFill/>
            <a:miter lim="800000"/>
            <a:headEnd/>
            <a:tailEnd/>
          </a:ln>
        </p:spPr>
        <p:txBody>
          <a:bodyPr wrap="none">
            <a:spAutoFit/>
          </a:bodyPr>
          <a:lstStyle/>
          <a:p>
            <a:pPr algn="ctr"/>
            <a:r>
              <a:rPr lang="en-US" sz="2000" b="1">
                <a:latin typeface="Batang" pitchFamily="18" charset="-127"/>
              </a:rPr>
              <a:t>Agent’s Share</a:t>
            </a:r>
          </a:p>
        </p:txBody>
      </p:sp>
      <p:sp>
        <p:nvSpPr>
          <p:cNvPr id="40973" name="Arc 13"/>
          <p:cNvSpPr>
            <a:spLocks/>
          </p:cNvSpPr>
          <p:nvPr/>
        </p:nvSpPr>
        <p:spPr bwMode="auto">
          <a:xfrm flipV="1">
            <a:off x="2689225" y="2262188"/>
            <a:ext cx="762000" cy="6096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type="triangle" w="med" len="med"/>
          </a:ln>
        </p:spPr>
        <p:txBody>
          <a:bodyPr wrap="none" anchor="ctr"/>
          <a:lstStyle/>
          <a:p>
            <a:endParaRPr lang="en-US"/>
          </a:p>
        </p:txBody>
      </p:sp>
      <p:sp>
        <p:nvSpPr>
          <p:cNvPr id="40974" name="Arc 14"/>
          <p:cNvSpPr>
            <a:spLocks/>
          </p:cNvSpPr>
          <p:nvPr/>
        </p:nvSpPr>
        <p:spPr bwMode="auto">
          <a:xfrm>
            <a:off x="2689225" y="1119188"/>
            <a:ext cx="762000" cy="6096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type="triangle" w="med" len="med"/>
          </a:ln>
        </p:spPr>
        <p:txBody>
          <a:bodyPr wrap="none" anchor="ctr"/>
          <a:lstStyle/>
          <a:p>
            <a:endParaRPr lang="en-US"/>
          </a:p>
        </p:txBody>
      </p:sp>
      <p:sp>
        <p:nvSpPr>
          <p:cNvPr id="40975" name="AutoShape 15"/>
          <p:cNvSpPr>
            <a:spLocks noChangeArrowheads="1"/>
          </p:cNvSpPr>
          <p:nvPr/>
        </p:nvSpPr>
        <p:spPr bwMode="auto">
          <a:xfrm>
            <a:off x="4594225" y="1881188"/>
            <a:ext cx="838200" cy="304800"/>
          </a:xfrm>
          <a:prstGeom prst="rightArrow">
            <a:avLst>
              <a:gd name="adj1" fmla="val 50000"/>
              <a:gd name="adj2" fmla="val 68750"/>
            </a:avLst>
          </a:prstGeom>
          <a:noFill/>
          <a:ln w="9525">
            <a:solidFill>
              <a:schemeClr val="tx1"/>
            </a:solidFill>
            <a:miter lim="800000"/>
            <a:headEnd/>
            <a:tailEnd/>
          </a:ln>
        </p:spPr>
        <p:txBody>
          <a:bodyPr wrap="none" anchor="ctr"/>
          <a:lstStyle/>
          <a:p>
            <a:endParaRPr lang="en-US"/>
          </a:p>
        </p:txBody>
      </p:sp>
      <p:sp>
        <p:nvSpPr>
          <p:cNvPr id="40976" name="Arc 16"/>
          <p:cNvSpPr>
            <a:spLocks/>
          </p:cNvSpPr>
          <p:nvPr/>
        </p:nvSpPr>
        <p:spPr bwMode="auto">
          <a:xfrm flipH="1">
            <a:off x="5791200" y="1143000"/>
            <a:ext cx="533400" cy="6858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type="triangle" w="med" len="med"/>
            <a:tailEnd/>
          </a:ln>
        </p:spPr>
        <p:txBody>
          <a:bodyPr wrap="none" anchor="ctr"/>
          <a:lstStyle/>
          <a:p>
            <a:endParaRPr lang="en-US"/>
          </a:p>
        </p:txBody>
      </p:sp>
      <p:sp>
        <p:nvSpPr>
          <p:cNvPr id="40977" name="Arc 17"/>
          <p:cNvSpPr>
            <a:spLocks/>
          </p:cNvSpPr>
          <p:nvPr/>
        </p:nvSpPr>
        <p:spPr bwMode="auto">
          <a:xfrm flipH="1" flipV="1">
            <a:off x="5791200" y="2209800"/>
            <a:ext cx="533400" cy="6096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type="triangle" w="med" len="med"/>
            <a:tailEnd/>
          </a:ln>
        </p:spPr>
        <p:txBody>
          <a:bodyPr wrap="none" anchor="ctr"/>
          <a:lstStyle/>
          <a:p>
            <a:endParaRPr lang="en-US"/>
          </a:p>
        </p:txBody>
      </p:sp>
      <p:sp>
        <p:nvSpPr>
          <p:cNvPr id="40978" name="Line 18"/>
          <p:cNvSpPr>
            <a:spLocks noChangeShapeType="1"/>
          </p:cNvSpPr>
          <p:nvPr/>
        </p:nvSpPr>
        <p:spPr bwMode="auto">
          <a:xfrm>
            <a:off x="8610600" y="1143000"/>
            <a:ext cx="228600" cy="0"/>
          </a:xfrm>
          <a:prstGeom prst="line">
            <a:avLst/>
          </a:prstGeom>
          <a:noFill/>
          <a:ln w="9525">
            <a:solidFill>
              <a:schemeClr val="tx1"/>
            </a:solidFill>
            <a:round/>
            <a:headEnd/>
            <a:tailEnd/>
          </a:ln>
        </p:spPr>
        <p:txBody>
          <a:bodyPr/>
          <a:lstStyle/>
          <a:p>
            <a:endParaRPr lang="en-US"/>
          </a:p>
        </p:txBody>
      </p:sp>
      <p:sp>
        <p:nvSpPr>
          <p:cNvPr id="40979" name="Line 19"/>
          <p:cNvSpPr>
            <a:spLocks noChangeShapeType="1"/>
          </p:cNvSpPr>
          <p:nvPr/>
        </p:nvSpPr>
        <p:spPr bwMode="auto">
          <a:xfrm>
            <a:off x="8610600" y="2819400"/>
            <a:ext cx="228600" cy="0"/>
          </a:xfrm>
          <a:prstGeom prst="line">
            <a:avLst/>
          </a:prstGeom>
          <a:noFill/>
          <a:ln w="9525">
            <a:solidFill>
              <a:schemeClr val="tx1"/>
            </a:solidFill>
            <a:round/>
            <a:headEnd/>
            <a:tailEnd/>
          </a:ln>
        </p:spPr>
        <p:txBody>
          <a:bodyPr/>
          <a:lstStyle/>
          <a:p>
            <a:endParaRPr lang="en-US"/>
          </a:p>
        </p:txBody>
      </p:sp>
      <p:sp>
        <p:nvSpPr>
          <p:cNvPr id="40980" name="Line 20"/>
          <p:cNvSpPr>
            <a:spLocks noChangeShapeType="1"/>
          </p:cNvSpPr>
          <p:nvPr/>
        </p:nvSpPr>
        <p:spPr bwMode="auto">
          <a:xfrm>
            <a:off x="8839200" y="1143000"/>
            <a:ext cx="0" cy="2971800"/>
          </a:xfrm>
          <a:prstGeom prst="line">
            <a:avLst/>
          </a:prstGeom>
          <a:noFill/>
          <a:ln w="9525">
            <a:solidFill>
              <a:schemeClr val="tx1"/>
            </a:solidFill>
            <a:round/>
            <a:headEnd/>
            <a:tailEnd/>
          </a:ln>
        </p:spPr>
        <p:txBody>
          <a:bodyPr/>
          <a:lstStyle/>
          <a:p>
            <a:endParaRPr lang="en-US"/>
          </a:p>
        </p:txBody>
      </p:sp>
      <p:sp>
        <p:nvSpPr>
          <p:cNvPr id="40981" name="Line 21"/>
          <p:cNvSpPr>
            <a:spLocks noChangeShapeType="1"/>
          </p:cNvSpPr>
          <p:nvPr/>
        </p:nvSpPr>
        <p:spPr bwMode="auto">
          <a:xfrm flipH="1">
            <a:off x="6096000" y="4114800"/>
            <a:ext cx="2743200" cy="0"/>
          </a:xfrm>
          <a:prstGeom prst="line">
            <a:avLst/>
          </a:prstGeom>
          <a:noFill/>
          <a:ln w="9525">
            <a:solidFill>
              <a:schemeClr val="tx1"/>
            </a:solidFill>
            <a:round/>
            <a:headEnd/>
            <a:tailEnd/>
          </a:ln>
        </p:spPr>
        <p:txBody>
          <a:bodyPr/>
          <a:lstStyle/>
          <a:p>
            <a:endParaRPr lang="en-US"/>
          </a:p>
        </p:txBody>
      </p:sp>
      <p:sp>
        <p:nvSpPr>
          <p:cNvPr id="40982" name="Line 22"/>
          <p:cNvSpPr>
            <a:spLocks noChangeShapeType="1"/>
          </p:cNvSpPr>
          <p:nvPr/>
        </p:nvSpPr>
        <p:spPr bwMode="auto">
          <a:xfrm flipV="1">
            <a:off x="1447800" y="3124200"/>
            <a:ext cx="0" cy="990600"/>
          </a:xfrm>
          <a:prstGeom prst="line">
            <a:avLst/>
          </a:prstGeom>
          <a:noFill/>
          <a:ln w="9525">
            <a:solidFill>
              <a:schemeClr val="tx1"/>
            </a:solidFill>
            <a:round/>
            <a:headEnd/>
            <a:tailEnd type="triangle" w="med" len="med"/>
          </a:ln>
        </p:spPr>
        <p:txBody>
          <a:bodyPr/>
          <a:lstStyle/>
          <a:p>
            <a:endParaRPr lang="en-US"/>
          </a:p>
        </p:txBody>
      </p:sp>
      <p:sp>
        <p:nvSpPr>
          <p:cNvPr id="55319" name="Rectangle 23"/>
          <p:cNvSpPr>
            <a:spLocks noChangeArrowheads="1"/>
          </p:cNvSpPr>
          <p:nvPr/>
        </p:nvSpPr>
        <p:spPr bwMode="auto">
          <a:xfrm>
            <a:off x="3810000" y="3810000"/>
            <a:ext cx="2286000" cy="609600"/>
          </a:xfrm>
          <a:prstGeom prst="rect">
            <a:avLst/>
          </a:prstGeom>
          <a:no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en-US"/>
          </a:p>
        </p:txBody>
      </p:sp>
      <p:sp>
        <p:nvSpPr>
          <p:cNvPr id="40984" name="Text Box 24"/>
          <p:cNvSpPr txBox="1">
            <a:spLocks noChangeArrowheads="1"/>
          </p:cNvSpPr>
          <p:nvPr/>
        </p:nvSpPr>
        <p:spPr bwMode="auto">
          <a:xfrm>
            <a:off x="4352925" y="3884613"/>
            <a:ext cx="1146175" cy="396875"/>
          </a:xfrm>
          <a:prstGeom prst="rect">
            <a:avLst/>
          </a:prstGeom>
          <a:noFill/>
          <a:ln w="9525">
            <a:noFill/>
            <a:miter lim="800000"/>
            <a:headEnd/>
            <a:tailEnd/>
          </a:ln>
        </p:spPr>
        <p:txBody>
          <a:bodyPr wrap="none">
            <a:spAutoFit/>
          </a:bodyPr>
          <a:lstStyle/>
          <a:p>
            <a:pPr algn="ctr"/>
            <a:r>
              <a:rPr lang="en-US" sz="2000" b="1">
                <a:latin typeface="Batang" pitchFamily="18" charset="-127"/>
              </a:rPr>
              <a:t>Contract</a:t>
            </a:r>
          </a:p>
        </p:txBody>
      </p:sp>
      <p:sp>
        <p:nvSpPr>
          <p:cNvPr id="40985" name="Line 25"/>
          <p:cNvSpPr>
            <a:spLocks noChangeShapeType="1"/>
          </p:cNvSpPr>
          <p:nvPr/>
        </p:nvSpPr>
        <p:spPr bwMode="auto">
          <a:xfrm flipH="1">
            <a:off x="1447800" y="4114800"/>
            <a:ext cx="2362200" cy="0"/>
          </a:xfrm>
          <a:prstGeom prst="line">
            <a:avLst/>
          </a:prstGeom>
          <a:noFill/>
          <a:ln w="9525">
            <a:solidFill>
              <a:schemeClr val="tx1"/>
            </a:solidFill>
            <a:round/>
            <a:headEnd/>
            <a:tailEnd/>
          </a:ln>
        </p:spPr>
        <p:txBody>
          <a:bodyPr/>
          <a:lstStyle/>
          <a:p>
            <a:endParaRPr lang="en-US"/>
          </a:p>
        </p:txBody>
      </p:sp>
      <p:sp>
        <p:nvSpPr>
          <p:cNvPr id="40986" name="Text Box 26"/>
          <p:cNvSpPr txBox="1">
            <a:spLocks noChangeArrowheads="1"/>
          </p:cNvSpPr>
          <p:nvPr/>
        </p:nvSpPr>
        <p:spPr bwMode="auto">
          <a:xfrm>
            <a:off x="381000" y="4572000"/>
            <a:ext cx="8245475" cy="915988"/>
          </a:xfrm>
          <a:prstGeom prst="rect">
            <a:avLst/>
          </a:prstGeom>
          <a:noFill/>
          <a:ln w="9525">
            <a:noFill/>
            <a:miter lim="800000"/>
            <a:headEnd/>
            <a:tailEnd/>
          </a:ln>
        </p:spPr>
        <p:txBody>
          <a:bodyPr>
            <a:spAutoFit/>
          </a:bodyPr>
          <a:lstStyle/>
          <a:p>
            <a:r>
              <a:rPr lang="en-US" b="1" i="1" u="sng">
                <a:latin typeface="Times New Roman" pitchFamily="18" charset="0"/>
              </a:rPr>
              <a:t>The Agency Challenge</a:t>
            </a:r>
            <a:r>
              <a:rPr lang="en-US">
                <a:latin typeface="Times New Roman" pitchFamily="18" charset="0"/>
              </a:rPr>
              <a:t>.  To structure a contract that specifies division of payoffs in such a way that the agent’s actions will maximize those payoffs, given two complicating factors:</a:t>
            </a:r>
          </a:p>
        </p:txBody>
      </p:sp>
      <p:sp>
        <p:nvSpPr>
          <p:cNvPr id="40987" name="Text Box 27"/>
          <p:cNvSpPr txBox="1">
            <a:spLocks noChangeArrowheads="1"/>
          </p:cNvSpPr>
          <p:nvPr/>
        </p:nvSpPr>
        <p:spPr bwMode="auto">
          <a:xfrm>
            <a:off x="2362200" y="5410200"/>
            <a:ext cx="3657600" cy="641350"/>
          </a:xfrm>
          <a:prstGeom prst="rect">
            <a:avLst/>
          </a:prstGeom>
          <a:noFill/>
          <a:ln w="9525">
            <a:noFill/>
            <a:miter lim="800000"/>
            <a:headEnd/>
            <a:tailEnd/>
          </a:ln>
        </p:spPr>
        <p:txBody>
          <a:bodyPr>
            <a:spAutoFit/>
          </a:bodyPr>
          <a:lstStyle/>
          <a:p>
            <a:pPr marL="347663" indent="-347663">
              <a:buSzPct val="90000"/>
              <a:buFont typeface="Wingdings" pitchFamily="2" charset="2"/>
              <a:buChar char="q"/>
            </a:pPr>
            <a:r>
              <a:rPr lang="en-US">
                <a:latin typeface="Times New Roman" pitchFamily="18" charset="0"/>
              </a:rPr>
              <a:t>Uncertainty</a:t>
            </a:r>
          </a:p>
          <a:p>
            <a:pPr marL="347663" indent="-347663">
              <a:buSzPct val="90000"/>
              <a:buFont typeface="Wingdings" pitchFamily="2" charset="2"/>
              <a:buChar char="q"/>
            </a:pPr>
            <a:r>
              <a:rPr lang="en-US">
                <a:latin typeface="Times New Roman" pitchFamily="18" charset="0"/>
              </a:rPr>
              <a:t>Unobservability of effort</a:t>
            </a:r>
          </a:p>
        </p:txBody>
      </p:sp>
    </p:spTree>
    <p:extLst>
      <p:ext uri="{BB962C8B-B14F-4D97-AF65-F5344CB8AC3E}">
        <p14:creationId xmlns:p14="http://schemas.microsoft.com/office/powerpoint/2010/main" val="2676813344"/>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457200" y="1219200"/>
            <a:ext cx="8001000" cy="3786188"/>
          </a:xfrm>
          <a:prstGeom prst="rect">
            <a:avLst/>
          </a:prstGeom>
          <a:noFill/>
          <a:ln w="9525">
            <a:noFill/>
            <a:miter lim="800000"/>
            <a:headEnd/>
            <a:tailEnd/>
          </a:ln>
        </p:spPr>
        <p:txBody>
          <a:bodyPr>
            <a:spAutoFit/>
          </a:bodyPr>
          <a:lstStyle/>
          <a:p>
            <a:pPr marL="457200" indent="-457200">
              <a:buSzPct val="90000"/>
              <a:buFont typeface="Wingdings" pitchFamily="2" charset="2"/>
              <a:buChar char="q"/>
            </a:pPr>
            <a:r>
              <a:rPr lang="en-US" sz="2400">
                <a:latin typeface="Times New Roman" pitchFamily="18" charset="0"/>
              </a:rPr>
              <a:t>There is an implicit tradeoff between efficient risk bearing and creation of incentive effects.</a:t>
            </a:r>
          </a:p>
          <a:p>
            <a:pPr marL="457200" indent="-457200">
              <a:buSzPct val="90000"/>
              <a:buFont typeface="Wingdings" pitchFamily="2" charset="2"/>
              <a:buChar char="q"/>
            </a:pPr>
            <a:endParaRPr lang="en-US" sz="2400">
              <a:latin typeface="Times New Roman" pitchFamily="18" charset="0"/>
            </a:endParaRPr>
          </a:p>
          <a:p>
            <a:pPr marL="457200" indent="-457200">
              <a:buSzPct val="90000"/>
              <a:buFont typeface="Wingdings" pitchFamily="2" charset="2"/>
              <a:buChar char="q"/>
            </a:pPr>
            <a:r>
              <a:rPr lang="en-US" sz="2400">
                <a:latin typeface="Times New Roman" pitchFamily="18" charset="0"/>
              </a:rPr>
              <a:t>The difference in utility outcomes may be interpreted as the cost of inducing a risk-averse agent to accept some risk</a:t>
            </a:r>
          </a:p>
          <a:p>
            <a:pPr marL="457200" indent="-457200">
              <a:buSzPct val="90000"/>
              <a:buFont typeface="Wingdings" pitchFamily="2" charset="2"/>
              <a:buChar char="q"/>
            </a:pPr>
            <a:endParaRPr lang="en-US" sz="2400">
              <a:latin typeface="Times New Roman" pitchFamily="18" charset="0"/>
            </a:endParaRPr>
          </a:p>
          <a:p>
            <a:pPr marL="457200" indent="-457200">
              <a:buSzPct val="90000"/>
              <a:buFont typeface="Wingdings" pitchFamily="2" charset="2"/>
              <a:buChar char="q"/>
            </a:pPr>
            <a:r>
              <a:rPr lang="en-US" sz="2400">
                <a:latin typeface="Times New Roman" pitchFamily="18" charset="0"/>
              </a:rPr>
              <a:t>Inability to observe effort entails efficiency costs (in terms of lower utility or surplus generated from the transaction.</a:t>
            </a:r>
          </a:p>
          <a:p>
            <a:pPr marL="457200" indent="-457200">
              <a:buSzPct val="90000"/>
              <a:buFont typeface="Wingdings" pitchFamily="2" charset="2"/>
              <a:buChar char="q"/>
            </a:pPr>
            <a:endParaRPr lang="en-US" sz="2400">
              <a:latin typeface="Times New Roman" pitchFamily="18" charset="0"/>
            </a:endParaRPr>
          </a:p>
          <a:p>
            <a:pPr marL="457200" indent="-457200">
              <a:buSzPct val="90000"/>
              <a:buFont typeface="Wingdings" pitchFamily="2" charset="2"/>
              <a:buChar char="q"/>
            </a:pPr>
            <a:endParaRPr lang="en-US" sz="2400">
              <a:latin typeface="Times New Roman" pitchFamily="18" charset="0"/>
            </a:endParaRPr>
          </a:p>
        </p:txBody>
      </p:sp>
      <p:sp>
        <p:nvSpPr>
          <p:cNvPr id="41987" name="Text Box 3"/>
          <p:cNvSpPr txBox="1">
            <a:spLocks noChangeArrowheads="1"/>
          </p:cNvSpPr>
          <p:nvPr/>
        </p:nvSpPr>
        <p:spPr bwMode="auto">
          <a:xfrm>
            <a:off x="0" y="-50800"/>
            <a:ext cx="4311650" cy="523875"/>
          </a:xfrm>
          <a:prstGeom prst="rect">
            <a:avLst/>
          </a:prstGeom>
          <a:noFill/>
          <a:ln w="9525">
            <a:noFill/>
            <a:miter lim="800000"/>
            <a:headEnd/>
            <a:tailEnd/>
          </a:ln>
        </p:spPr>
        <p:txBody>
          <a:bodyPr wrap="none">
            <a:spAutoFit/>
          </a:bodyPr>
          <a:lstStyle/>
          <a:p>
            <a:r>
              <a:rPr lang="en-US" sz="2400" b="1">
                <a:latin typeface="Times New Roman" pitchFamily="18" charset="0"/>
              </a:rPr>
              <a:t>Implications of Agency Theory</a:t>
            </a:r>
            <a:r>
              <a:rPr lang="en-US" sz="2800">
                <a:latin typeface="Times New Roman" pitchFamily="18" charset="0"/>
              </a:rPr>
              <a:t> </a:t>
            </a:r>
          </a:p>
        </p:txBody>
      </p:sp>
      <p:sp>
        <p:nvSpPr>
          <p:cNvPr id="41988" name="Text Box 4"/>
          <p:cNvSpPr txBox="1">
            <a:spLocks noChangeArrowheads="1"/>
          </p:cNvSpPr>
          <p:nvPr/>
        </p:nvSpPr>
        <p:spPr bwMode="auto">
          <a:xfrm>
            <a:off x="3868738" y="565150"/>
            <a:ext cx="1408112" cy="366713"/>
          </a:xfrm>
          <a:prstGeom prst="rect">
            <a:avLst/>
          </a:prstGeom>
          <a:noFill/>
          <a:ln w="9525">
            <a:noFill/>
            <a:miter lim="800000"/>
            <a:headEnd/>
            <a:tailEnd/>
          </a:ln>
        </p:spPr>
        <p:txBody>
          <a:bodyPr wrap="none">
            <a:spAutoFit/>
          </a:bodyPr>
          <a:lstStyle/>
          <a:p>
            <a:pPr algn="ctr"/>
            <a:r>
              <a:rPr lang="en-US" b="1">
                <a:latin typeface="Verdana" pitchFamily="34" charset="0"/>
              </a:rPr>
              <a:t>Summary</a:t>
            </a:r>
          </a:p>
        </p:txBody>
      </p:sp>
    </p:spTree>
    <p:extLst>
      <p:ext uri="{BB962C8B-B14F-4D97-AF65-F5344CB8AC3E}">
        <p14:creationId xmlns:p14="http://schemas.microsoft.com/office/powerpoint/2010/main" val="333134768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7" name="Picture 6" descr="http://nootropics.com/memory/smart-monkey.jpg"/>
          <p:cNvPicPr>
            <a:picLocks noChangeAspect="1" noChangeArrowheads="1"/>
          </p:cNvPicPr>
          <p:nvPr/>
        </p:nvPicPr>
        <p:blipFill>
          <a:blip r:embed="rId2" cstate="print"/>
          <a:srcRect/>
          <a:stretch>
            <a:fillRect/>
          </a:stretch>
        </p:blipFill>
        <p:spPr bwMode="auto">
          <a:xfrm>
            <a:off x="4191000" y="914400"/>
            <a:ext cx="4710113" cy="5486400"/>
          </a:xfrm>
          <a:prstGeom prst="rect">
            <a:avLst/>
          </a:prstGeom>
          <a:noFill/>
          <a:ln w="9525">
            <a:noFill/>
            <a:miter lim="800000"/>
            <a:headEnd/>
            <a:tailEnd/>
          </a:ln>
        </p:spPr>
      </p:pic>
      <p:sp>
        <p:nvSpPr>
          <p:cNvPr id="67588" name="TextBox 3"/>
          <p:cNvSpPr txBox="1">
            <a:spLocks noChangeArrowheads="1"/>
          </p:cNvSpPr>
          <p:nvPr/>
        </p:nvSpPr>
        <p:spPr bwMode="auto">
          <a:xfrm>
            <a:off x="762000" y="2362200"/>
            <a:ext cx="3570288" cy="3046413"/>
          </a:xfrm>
          <a:prstGeom prst="rect">
            <a:avLst/>
          </a:prstGeom>
          <a:noFill/>
          <a:ln w="9525">
            <a:noFill/>
            <a:miter lim="800000"/>
            <a:headEnd/>
            <a:tailEnd/>
          </a:ln>
        </p:spPr>
        <p:txBody>
          <a:bodyPr wrap="none">
            <a:spAutoFit/>
          </a:bodyPr>
          <a:lstStyle/>
          <a:p>
            <a:r>
              <a:rPr lang="en-US" sz="2400" u="sng">
                <a:latin typeface="Times New Roman" pitchFamily="18" charset="0"/>
                <a:cs typeface="Times New Roman" pitchFamily="18" charset="0"/>
              </a:rPr>
              <a:t>Simple Ultimatum Games</a:t>
            </a:r>
          </a:p>
          <a:p>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Mean offer:  ~.37</a:t>
            </a:r>
            <a:r>
              <a:rPr lang="en-US" sz="2400" i="1">
                <a:latin typeface="Times New Roman" pitchFamily="18" charset="0"/>
                <a:cs typeface="Times New Roman" pitchFamily="18" charset="0"/>
              </a:rPr>
              <a:t>x</a:t>
            </a:r>
          </a:p>
          <a:p>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Modal offer:  .50</a:t>
            </a:r>
            <a:r>
              <a:rPr lang="en-US" sz="2400" i="1">
                <a:latin typeface="Times New Roman" pitchFamily="18" charset="0"/>
                <a:cs typeface="Times New Roman" pitchFamily="18" charset="0"/>
              </a:rPr>
              <a:t>x</a:t>
            </a:r>
          </a:p>
          <a:p>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Offers &lt; .20</a:t>
            </a:r>
            <a:r>
              <a:rPr lang="en-US" sz="2400" i="1">
                <a:latin typeface="Times New Roman" pitchFamily="18" charset="0"/>
                <a:cs typeface="Times New Roman" pitchFamily="18" charset="0"/>
              </a:rPr>
              <a:t>x</a:t>
            </a:r>
            <a:r>
              <a:rPr lang="en-US" sz="2400">
                <a:latin typeface="Times New Roman" pitchFamily="18" charset="0"/>
                <a:cs typeface="Times New Roman" pitchFamily="18" charset="0"/>
              </a:rPr>
              <a:t> often rejected</a:t>
            </a:r>
          </a:p>
          <a:p>
            <a:endParaRPr lang="en-US" sz="2400"/>
          </a:p>
        </p:txBody>
      </p:sp>
      <p:sp>
        <p:nvSpPr>
          <p:cNvPr id="34" name="Text Box 2"/>
          <p:cNvSpPr txBox="1">
            <a:spLocks noChangeArrowheads="1"/>
          </p:cNvSpPr>
          <p:nvPr/>
        </p:nvSpPr>
        <p:spPr bwMode="auto">
          <a:xfrm>
            <a:off x="0" y="0"/>
            <a:ext cx="5312673" cy="461665"/>
          </a:xfrm>
          <a:prstGeom prst="rect">
            <a:avLst/>
          </a:prstGeom>
          <a:noFill/>
          <a:ln w="9525">
            <a:noFill/>
            <a:miter lim="800000"/>
            <a:headEnd/>
            <a:tailEnd/>
          </a:ln>
        </p:spPr>
        <p:txBody>
          <a:bodyPr wrap="none">
            <a:spAutoFit/>
          </a:bodyPr>
          <a:lstStyle/>
          <a:p>
            <a:r>
              <a:rPr lang="en-US" sz="2400" b="1" dirty="0" smtClean="0">
                <a:latin typeface="Times New Roman" pitchFamily="18" charset="0"/>
              </a:rPr>
              <a:t>Strategic Interaction and Social Norms</a:t>
            </a:r>
            <a:endParaRPr lang="en-US" sz="2400" b="1" dirty="0">
              <a:latin typeface="Times New Roman" pitchFamily="18" charset="0"/>
            </a:endParaRPr>
          </a:p>
        </p:txBody>
      </p:sp>
    </p:spTree>
    <p:extLst>
      <p:ext uri="{BB962C8B-B14F-4D97-AF65-F5344CB8AC3E}">
        <p14:creationId xmlns:p14="http://schemas.microsoft.com/office/powerpoint/2010/main" val="2840327490"/>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228600" y="533400"/>
            <a:ext cx="8610600" cy="2316163"/>
          </a:xfrm>
          <a:prstGeom prst="rect">
            <a:avLst/>
          </a:prstGeom>
          <a:noFill/>
          <a:ln w="9525">
            <a:noFill/>
            <a:miter lim="800000"/>
            <a:headEnd/>
            <a:tailEnd/>
          </a:ln>
        </p:spPr>
        <p:txBody>
          <a:bodyPr>
            <a:spAutoFit/>
          </a:bodyPr>
          <a:lstStyle/>
          <a:p>
            <a:r>
              <a:rPr lang="en-US" sz="3600" b="1">
                <a:latin typeface="Garamond" pitchFamily="18" charset="0"/>
              </a:rPr>
              <a:t>C</a:t>
            </a:r>
            <a:r>
              <a:rPr lang="en-US" sz="2200">
                <a:latin typeface="Garamond" pitchFamily="18" charset="0"/>
              </a:rPr>
              <a:t>onsider a two-stage ultimatum game in which player 1 allocates $100 in round 1.  If player 2 accepts player 1’s offer, the game ends with the players keeping the respective amounts.  If player 2 refuses player 1’s offer in round 1, the game moves to round 2 with the player’s switching roles, and player 2 allocates $25.  The same rules apply as in round 1.  What is player 1’s optimal offer in round 1?</a:t>
            </a:r>
          </a:p>
        </p:txBody>
      </p:sp>
      <p:grpSp>
        <p:nvGrpSpPr>
          <p:cNvPr id="2" name="Group 3"/>
          <p:cNvGrpSpPr>
            <a:grpSpLocks/>
          </p:cNvGrpSpPr>
          <p:nvPr/>
        </p:nvGrpSpPr>
        <p:grpSpPr bwMode="auto">
          <a:xfrm>
            <a:off x="2895600" y="2908300"/>
            <a:ext cx="3270250" cy="3719513"/>
            <a:chOff x="1824" y="1832"/>
            <a:chExt cx="2060" cy="2343"/>
          </a:xfrm>
        </p:grpSpPr>
        <p:sp>
          <p:nvSpPr>
            <p:cNvPr id="57350" name="Line 4"/>
            <p:cNvSpPr>
              <a:spLocks noChangeShapeType="1"/>
            </p:cNvSpPr>
            <p:nvPr/>
          </p:nvSpPr>
          <p:spPr bwMode="auto">
            <a:xfrm flipH="1">
              <a:off x="1872" y="1968"/>
              <a:ext cx="1296" cy="1056"/>
            </a:xfrm>
            <a:prstGeom prst="line">
              <a:avLst/>
            </a:prstGeom>
            <a:noFill/>
            <a:ln w="9525">
              <a:solidFill>
                <a:schemeClr val="tx1"/>
              </a:solidFill>
              <a:round/>
              <a:headEnd/>
              <a:tailEnd/>
            </a:ln>
          </p:spPr>
          <p:txBody>
            <a:bodyPr/>
            <a:lstStyle/>
            <a:p>
              <a:endParaRPr lang="en-US"/>
            </a:p>
          </p:txBody>
        </p:sp>
        <p:sp>
          <p:nvSpPr>
            <p:cNvPr id="57351" name="Line 5"/>
            <p:cNvSpPr>
              <a:spLocks noChangeShapeType="1"/>
            </p:cNvSpPr>
            <p:nvPr/>
          </p:nvSpPr>
          <p:spPr bwMode="auto">
            <a:xfrm>
              <a:off x="1872" y="3024"/>
              <a:ext cx="1296" cy="1008"/>
            </a:xfrm>
            <a:prstGeom prst="line">
              <a:avLst/>
            </a:prstGeom>
            <a:noFill/>
            <a:ln w="9525">
              <a:solidFill>
                <a:schemeClr val="tx1"/>
              </a:solidFill>
              <a:round/>
              <a:headEnd/>
              <a:tailEnd/>
            </a:ln>
          </p:spPr>
          <p:txBody>
            <a:bodyPr/>
            <a:lstStyle/>
            <a:p>
              <a:endParaRPr lang="en-US"/>
            </a:p>
          </p:txBody>
        </p:sp>
        <p:sp>
          <p:nvSpPr>
            <p:cNvPr id="57352" name="Line 6"/>
            <p:cNvSpPr>
              <a:spLocks noChangeShapeType="1"/>
            </p:cNvSpPr>
            <p:nvPr/>
          </p:nvSpPr>
          <p:spPr bwMode="auto">
            <a:xfrm>
              <a:off x="2832" y="2256"/>
              <a:ext cx="336" cy="240"/>
            </a:xfrm>
            <a:prstGeom prst="line">
              <a:avLst/>
            </a:prstGeom>
            <a:noFill/>
            <a:ln w="9525">
              <a:solidFill>
                <a:schemeClr val="tx1"/>
              </a:solidFill>
              <a:round/>
              <a:headEnd/>
              <a:tailEnd/>
            </a:ln>
          </p:spPr>
          <p:txBody>
            <a:bodyPr/>
            <a:lstStyle/>
            <a:p>
              <a:endParaRPr lang="en-US"/>
            </a:p>
          </p:txBody>
        </p:sp>
        <p:sp>
          <p:nvSpPr>
            <p:cNvPr id="57353" name="Line 7"/>
            <p:cNvSpPr>
              <a:spLocks noChangeShapeType="1"/>
            </p:cNvSpPr>
            <p:nvPr/>
          </p:nvSpPr>
          <p:spPr bwMode="auto">
            <a:xfrm flipH="1">
              <a:off x="2832" y="2736"/>
              <a:ext cx="336" cy="288"/>
            </a:xfrm>
            <a:prstGeom prst="line">
              <a:avLst/>
            </a:prstGeom>
            <a:noFill/>
            <a:ln w="9525">
              <a:solidFill>
                <a:schemeClr val="tx1"/>
              </a:solidFill>
              <a:round/>
              <a:headEnd/>
              <a:tailEnd/>
            </a:ln>
          </p:spPr>
          <p:txBody>
            <a:bodyPr/>
            <a:lstStyle/>
            <a:p>
              <a:endParaRPr lang="en-US"/>
            </a:p>
          </p:txBody>
        </p:sp>
        <p:sp>
          <p:nvSpPr>
            <p:cNvPr id="57354" name="Line 8"/>
            <p:cNvSpPr>
              <a:spLocks noChangeShapeType="1"/>
            </p:cNvSpPr>
            <p:nvPr/>
          </p:nvSpPr>
          <p:spPr bwMode="auto">
            <a:xfrm>
              <a:off x="2832" y="3024"/>
              <a:ext cx="336" cy="240"/>
            </a:xfrm>
            <a:prstGeom prst="line">
              <a:avLst/>
            </a:prstGeom>
            <a:noFill/>
            <a:ln w="9525">
              <a:solidFill>
                <a:schemeClr val="tx1"/>
              </a:solidFill>
              <a:round/>
              <a:headEnd/>
              <a:tailEnd/>
            </a:ln>
          </p:spPr>
          <p:txBody>
            <a:bodyPr/>
            <a:lstStyle/>
            <a:p>
              <a:endParaRPr lang="en-US"/>
            </a:p>
          </p:txBody>
        </p:sp>
        <p:sp>
          <p:nvSpPr>
            <p:cNvPr id="57355" name="Line 9"/>
            <p:cNvSpPr>
              <a:spLocks noChangeShapeType="1"/>
            </p:cNvSpPr>
            <p:nvPr/>
          </p:nvSpPr>
          <p:spPr bwMode="auto">
            <a:xfrm flipH="1">
              <a:off x="1872" y="3024"/>
              <a:ext cx="960" cy="0"/>
            </a:xfrm>
            <a:prstGeom prst="line">
              <a:avLst/>
            </a:prstGeom>
            <a:noFill/>
            <a:ln w="9525">
              <a:solidFill>
                <a:schemeClr val="tx1"/>
              </a:solidFill>
              <a:round/>
              <a:headEnd/>
              <a:tailEnd/>
            </a:ln>
          </p:spPr>
          <p:txBody>
            <a:bodyPr/>
            <a:lstStyle/>
            <a:p>
              <a:endParaRPr lang="en-US"/>
            </a:p>
          </p:txBody>
        </p:sp>
        <p:sp>
          <p:nvSpPr>
            <p:cNvPr id="57356" name="Line 10"/>
            <p:cNvSpPr>
              <a:spLocks noChangeShapeType="1"/>
            </p:cNvSpPr>
            <p:nvPr/>
          </p:nvSpPr>
          <p:spPr bwMode="auto">
            <a:xfrm flipH="1">
              <a:off x="2832" y="3504"/>
              <a:ext cx="336" cy="288"/>
            </a:xfrm>
            <a:prstGeom prst="line">
              <a:avLst/>
            </a:prstGeom>
            <a:noFill/>
            <a:ln w="9525">
              <a:solidFill>
                <a:schemeClr val="tx1"/>
              </a:solidFill>
              <a:round/>
              <a:headEnd/>
              <a:tailEnd/>
            </a:ln>
          </p:spPr>
          <p:txBody>
            <a:bodyPr/>
            <a:lstStyle/>
            <a:p>
              <a:endParaRPr lang="en-US"/>
            </a:p>
          </p:txBody>
        </p:sp>
        <p:sp>
          <p:nvSpPr>
            <p:cNvPr id="57357" name="Oval 11"/>
            <p:cNvSpPr>
              <a:spLocks noChangeArrowheads="1"/>
            </p:cNvSpPr>
            <p:nvPr/>
          </p:nvSpPr>
          <p:spPr bwMode="auto">
            <a:xfrm>
              <a:off x="1824" y="2976"/>
              <a:ext cx="96" cy="96"/>
            </a:xfrm>
            <a:prstGeom prst="ellipse">
              <a:avLst/>
            </a:prstGeom>
            <a:solidFill>
              <a:schemeClr val="bg1"/>
            </a:solidFill>
            <a:ln w="9525">
              <a:solidFill>
                <a:schemeClr val="tx1"/>
              </a:solidFill>
              <a:round/>
              <a:headEnd/>
              <a:tailEnd/>
            </a:ln>
          </p:spPr>
          <p:txBody>
            <a:bodyPr wrap="none" anchor="ctr"/>
            <a:lstStyle/>
            <a:p>
              <a:endParaRPr lang="en-US"/>
            </a:p>
          </p:txBody>
        </p:sp>
        <p:sp>
          <p:nvSpPr>
            <p:cNvPr id="57358" name="Oval 12"/>
            <p:cNvSpPr>
              <a:spLocks noChangeArrowheads="1"/>
            </p:cNvSpPr>
            <p:nvPr/>
          </p:nvSpPr>
          <p:spPr bwMode="auto">
            <a:xfrm>
              <a:off x="2784" y="2208"/>
              <a:ext cx="96" cy="96"/>
            </a:xfrm>
            <a:prstGeom prst="ellipse">
              <a:avLst/>
            </a:prstGeom>
            <a:solidFill>
              <a:schemeClr val="bg1"/>
            </a:solidFill>
            <a:ln w="9525">
              <a:solidFill>
                <a:schemeClr val="tx1"/>
              </a:solidFill>
              <a:round/>
              <a:headEnd/>
              <a:tailEnd/>
            </a:ln>
          </p:spPr>
          <p:txBody>
            <a:bodyPr wrap="none" anchor="ctr"/>
            <a:lstStyle/>
            <a:p>
              <a:endParaRPr lang="en-US"/>
            </a:p>
          </p:txBody>
        </p:sp>
        <p:sp>
          <p:nvSpPr>
            <p:cNvPr id="57359" name="Oval 13"/>
            <p:cNvSpPr>
              <a:spLocks noChangeArrowheads="1"/>
            </p:cNvSpPr>
            <p:nvPr/>
          </p:nvSpPr>
          <p:spPr bwMode="auto">
            <a:xfrm>
              <a:off x="2784" y="2976"/>
              <a:ext cx="96" cy="96"/>
            </a:xfrm>
            <a:prstGeom prst="ellipse">
              <a:avLst/>
            </a:prstGeom>
            <a:solidFill>
              <a:schemeClr val="bg1"/>
            </a:solidFill>
            <a:ln w="9525">
              <a:solidFill>
                <a:schemeClr val="tx1"/>
              </a:solidFill>
              <a:round/>
              <a:headEnd/>
              <a:tailEnd/>
            </a:ln>
          </p:spPr>
          <p:txBody>
            <a:bodyPr wrap="none" anchor="ctr"/>
            <a:lstStyle/>
            <a:p>
              <a:endParaRPr lang="en-US"/>
            </a:p>
          </p:txBody>
        </p:sp>
        <p:sp>
          <p:nvSpPr>
            <p:cNvPr id="57360" name="Oval 14"/>
            <p:cNvSpPr>
              <a:spLocks noChangeArrowheads="1"/>
            </p:cNvSpPr>
            <p:nvPr/>
          </p:nvSpPr>
          <p:spPr bwMode="auto">
            <a:xfrm>
              <a:off x="2784" y="3744"/>
              <a:ext cx="96" cy="96"/>
            </a:xfrm>
            <a:prstGeom prst="ellipse">
              <a:avLst/>
            </a:prstGeom>
            <a:solidFill>
              <a:schemeClr val="bg1"/>
            </a:solidFill>
            <a:ln w="9525">
              <a:solidFill>
                <a:schemeClr val="tx1"/>
              </a:solidFill>
              <a:round/>
              <a:headEnd/>
              <a:tailEnd/>
            </a:ln>
          </p:spPr>
          <p:txBody>
            <a:bodyPr wrap="none" anchor="ctr"/>
            <a:lstStyle/>
            <a:p>
              <a:endParaRPr lang="en-US"/>
            </a:p>
          </p:txBody>
        </p:sp>
        <p:sp>
          <p:nvSpPr>
            <p:cNvPr id="57361" name="Text Box 15"/>
            <p:cNvSpPr txBox="1">
              <a:spLocks noChangeArrowheads="1"/>
            </p:cNvSpPr>
            <p:nvPr/>
          </p:nvSpPr>
          <p:spPr bwMode="auto">
            <a:xfrm>
              <a:off x="3216" y="1832"/>
              <a:ext cx="668" cy="231"/>
            </a:xfrm>
            <a:prstGeom prst="rect">
              <a:avLst/>
            </a:prstGeom>
            <a:noFill/>
            <a:ln w="9525">
              <a:noFill/>
              <a:miter lim="800000"/>
              <a:headEnd/>
              <a:tailEnd/>
            </a:ln>
          </p:spPr>
          <p:txBody>
            <a:bodyPr wrap="none">
              <a:spAutoFit/>
            </a:bodyPr>
            <a:lstStyle/>
            <a:p>
              <a:r>
                <a:rPr lang="en-US">
                  <a:latin typeface="Garamond" pitchFamily="18" charset="0"/>
                </a:rPr>
                <a:t>($75, $25)</a:t>
              </a:r>
            </a:p>
          </p:txBody>
        </p:sp>
        <p:sp>
          <p:nvSpPr>
            <p:cNvPr id="57362" name="Text Box 16"/>
            <p:cNvSpPr txBox="1">
              <a:spLocks noChangeArrowheads="1"/>
            </p:cNvSpPr>
            <p:nvPr/>
          </p:nvSpPr>
          <p:spPr bwMode="auto">
            <a:xfrm>
              <a:off x="3216" y="2360"/>
              <a:ext cx="600" cy="231"/>
            </a:xfrm>
            <a:prstGeom prst="rect">
              <a:avLst/>
            </a:prstGeom>
            <a:noFill/>
            <a:ln w="9525">
              <a:noFill/>
              <a:miter lim="800000"/>
              <a:headEnd/>
              <a:tailEnd/>
            </a:ln>
          </p:spPr>
          <p:txBody>
            <a:bodyPr wrap="none">
              <a:spAutoFit/>
            </a:bodyPr>
            <a:lstStyle/>
            <a:p>
              <a:r>
                <a:rPr lang="en-US">
                  <a:latin typeface="Garamond" pitchFamily="18" charset="0"/>
                </a:rPr>
                <a:t>($1, $24)</a:t>
              </a:r>
            </a:p>
          </p:txBody>
        </p:sp>
        <p:sp>
          <p:nvSpPr>
            <p:cNvPr id="57363" name="Text Box 17"/>
            <p:cNvSpPr txBox="1">
              <a:spLocks noChangeArrowheads="1"/>
            </p:cNvSpPr>
            <p:nvPr/>
          </p:nvSpPr>
          <p:spPr bwMode="auto">
            <a:xfrm>
              <a:off x="3216" y="2648"/>
              <a:ext cx="668" cy="231"/>
            </a:xfrm>
            <a:prstGeom prst="rect">
              <a:avLst/>
            </a:prstGeom>
            <a:noFill/>
            <a:ln w="9525">
              <a:noFill/>
              <a:miter lim="800000"/>
              <a:headEnd/>
              <a:tailEnd/>
            </a:ln>
          </p:spPr>
          <p:txBody>
            <a:bodyPr wrap="none">
              <a:spAutoFit/>
            </a:bodyPr>
            <a:lstStyle/>
            <a:p>
              <a:r>
                <a:rPr lang="en-US">
                  <a:latin typeface="Garamond" pitchFamily="18" charset="0"/>
                </a:rPr>
                <a:t>($76, $24)</a:t>
              </a:r>
            </a:p>
          </p:txBody>
        </p:sp>
        <p:sp>
          <p:nvSpPr>
            <p:cNvPr id="57364" name="Text Box 18"/>
            <p:cNvSpPr txBox="1">
              <a:spLocks noChangeArrowheads="1"/>
            </p:cNvSpPr>
            <p:nvPr/>
          </p:nvSpPr>
          <p:spPr bwMode="auto">
            <a:xfrm>
              <a:off x="3216" y="3176"/>
              <a:ext cx="600" cy="231"/>
            </a:xfrm>
            <a:prstGeom prst="rect">
              <a:avLst/>
            </a:prstGeom>
            <a:noFill/>
            <a:ln w="9525">
              <a:noFill/>
              <a:miter lim="800000"/>
              <a:headEnd/>
              <a:tailEnd/>
            </a:ln>
          </p:spPr>
          <p:txBody>
            <a:bodyPr wrap="none">
              <a:spAutoFit/>
            </a:bodyPr>
            <a:lstStyle/>
            <a:p>
              <a:r>
                <a:rPr lang="en-US">
                  <a:latin typeface="Garamond" pitchFamily="18" charset="0"/>
                </a:rPr>
                <a:t>($1, $24)</a:t>
              </a:r>
            </a:p>
          </p:txBody>
        </p:sp>
        <p:sp>
          <p:nvSpPr>
            <p:cNvPr id="57365" name="Text Box 19"/>
            <p:cNvSpPr txBox="1">
              <a:spLocks noChangeArrowheads="1"/>
            </p:cNvSpPr>
            <p:nvPr/>
          </p:nvSpPr>
          <p:spPr bwMode="auto">
            <a:xfrm>
              <a:off x="3216" y="3416"/>
              <a:ext cx="668" cy="231"/>
            </a:xfrm>
            <a:prstGeom prst="rect">
              <a:avLst/>
            </a:prstGeom>
            <a:noFill/>
            <a:ln w="9525">
              <a:noFill/>
              <a:miter lim="800000"/>
              <a:headEnd/>
              <a:tailEnd/>
            </a:ln>
          </p:spPr>
          <p:txBody>
            <a:bodyPr wrap="none">
              <a:spAutoFit/>
            </a:bodyPr>
            <a:lstStyle/>
            <a:p>
              <a:r>
                <a:rPr lang="en-US">
                  <a:latin typeface="Garamond" pitchFamily="18" charset="0"/>
                </a:rPr>
                <a:t>($77, $23)</a:t>
              </a:r>
            </a:p>
          </p:txBody>
        </p:sp>
        <p:sp>
          <p:nvSpPr>
            <p:cNvPr id="57366" name="Text Box 20"/>
            <p:cNvSpPr txBox="1">
              <a:spLocks noChangeArrowheads="1"/>
            </p:cNvSpPr>
            <p:nvPr/>
          </p:nvSpPr>
          <p:spPr bwMode="auto">
            <a:xfrm>
              <a:off x="3216" y="3944"/>
              <a:ext cx="600" cy="231"/>
            </a:xfrm>
            <a:prstGeom prst="rect">
              <a:avLst/>
            </a:prstGeom>
            <a:noFill/>
            <a:ln w="9525">
              <a:noFill/>
              <a:miter lim="800000"/>
              <a:headEnd/>
              <a:tailEnd/>
            </a:ln>
          </p:spPr>
          <p:txBody>
            <a:bodyPr wrap="none">
              <a:spAutoFit/>
            </a:bodyPr>
            <a:lstStyle/>
            <a:p>
              <a:r>
                <a:rPr lang="en-US">
                  <a:latin typeface="Garamond" pitchFamily="18" charset="0"/>
                </a:rPr>
                <a:t>($1, $24)</a:t>
              </a:r>
            </a:p>
          </p:txBody>
        </p:sp>
        <p:sp>
          <p:nvSpPr>
            <p:cNvPr id="57367" name="Text Box 21"/>
            <p:cNvSpPr txBox="1">
              <a:spLocks noChangeArrowheads="1"/>
            </p:cNvSpPr>
            <p:nvPr/>
          </p:nvSpPr>
          <p:spPr bwMode="auto">
            <a:xfrm>
              <a:off x="1824" y="2400"/>
              <a:ext cx="556" cy="231"/>
            </a:xfrm>
            <a:prstGeom prst="rect">
              <a:avLst/>
            </a:prstGeom>
            <a:noFill/>
            <a:ln w="9525">
              <a:noFill/>
              <a:miter lim="800000"/>
              <a:headEnd/>
              <a:tailEnd/>
            </a:ln>
          </p:spPr>
          <p:txBody>
            <a:bodyPr wrap="none">
              <a:spAutoFit/>
            </a:bodyPr>
            <a:lstStyle/>
            <a:p>
              <a:r>
                <a:rPr lang="en-US" i="1">
                  <a:latin typeface="Garamond" pitchFamily="18" charset="0"/>
                </a:rPr>
                <a:t>x</a:t>
              </a:r>
              <a:r>
                <a:rPr lang="en-US">
                  <a:latin typeface="Garamond" pitchFamily="18" charset="0"/>
                </a:rPr>
                <a:t> = $25</a:t>
              </a:r>
            </a:p>
          </p:txBody>
        </p:sp>
        <p:sp>
          <p:nvSpPr>
            <p:cNvPr id="57368" name="Text Box 22"/>
            <p:cNvSpPr txBox="1">
              <a:spLocks noChangeArrowheads="1"/>
            </p:cNvSpPr>
            <p:nvPr/>
          </p:nvSpPr>
          <p:spPr bwMode="auto">
            <a:xfrm>
              <a:off x="2112" y="2832"/>
              <a:ext cx="556" cy="231"/>
            </a:xfrm>
            <a:prstGeom prst="rect">
              <a:avLst/>
            </a:prstGeom>
            <a:noFill/>
            <a:ln w="9525">
              <a:noFill/>
              <a:miter lim="800000"/>
              <a:headEnd/>
              <a:tailEnd/>
            </a:ln>
          </p:spPr>
          <p:txBody>
            <a:bodyPr wrap="none">
              <a:spAutoFit/>
            </a:bodyPr>
            <a:lstStyle/>
            <a:p>
              <a:r>
                <a:rPr lang="en-US" i="1">
                  <a:latin typeface="Garamond" pitchFamily="18" charset="0"/>
                </a:rPr>
                <a:t>x</a:t>
              </a:r>
              <a:r>
                <a:rPr lang="en-US">
                  <a:latin typeface="Garamond" pitchFamily="18" charset="0"/>
                </a:rPr>
                <a:t> = $24</a:t>
              </a:r>
            </a:p>
          </p:txBody>
        </p:sp>
        <p:sp>
          <p:nvSpPr>
            <p:cNvPr id="57369" name="Text Box 23"/>
            <p:cNvSpPr txBox="1">
              <a:spLocks noChangeArrowheads="1"/>
            </p:cNvSpPr>
            <p:nvPr/>
          </p:nvSpPr>
          <p:spPr bwMode="auto">
            <a:xfrm>
              <a:off x="1824" y="3360"/>
              <a:ext cx="556" cy="231"/>
            </a:xfrm>
            <a:prstGeom prst="rect">
              <a:avLst/>
            </a:prstGeom>
            <a:noFill/>
            <a:ln w="9525">
              <a:noFill/>
              <a:miter lim="800000"/>
              <a:headEnd/>
              <a:tailEnd/>
            </a:ln>
          </p:spPr>
          <p:txBody>
            <a:bodyPr wrap="none">
              <a:spAutoFit/>
            </a:bodyPr>
            <a:lstStyle/>
            <a:p>
              <a:r>
                <a:rPr lang="en-US" i="1">
                  <a:latin typeface="Garamond" pitchFamily="18" charset="0"/>
                </a:rPr>
                <a:t>x</a:t>
              </a:r>
              <a:r>
                <a:rPr lang="en-US">
                  <a:latin typeface="Garamond" pitchFamily="18" charset="0"/>
                </a:rPr>
                <a:t> = $23</a:t>
              </a:r>
            </a:p>
          </p:txBody>
        </p:sp>
      </p:grpSp>
      <p:sp>
        <p:nvSpPr>
          <p:cNvPr id="57348" name="Text Box 24"/>
          <p:cNvSpPr txBox="1">
            <a:spLocks noChangeArrowheads="1"/>
          </p:cNvSpPr>
          <p:nvPr/>
        </p:nvSpPr>
        <p:spPr bwMode="auto">
          <a:xfrm>
            <a:off x="0" y="0"/>
            <a:ext cx="4565650" cy="457200"/>
          </a:xfrm>
          <a:prstGeom prst="rect">
            <a:avLst/>
          </a:prstGeom>
          <a:noFill/>
          <a:ln w="9525">
            <a:noFill/>
            <a:miter lim="800000"/>
            <a:headEnd/>
            <a:tailEnd/>
          </a:ln>
        </p:spPr>
        <p:txBody>
          <a:bodyPr wrap="none">
            <a:spAutoFit/>
          </a:bodyPr>
          <a:lstStyle/>
          <a:p>
            <a:r>
              <a:rPr lang="en-US" sz="2400" b="1" i="1">
                <a:latin typeface="Times New Roman" pitchFamily="18" charset="0"/>
              </a:rPr>
              <a:t>Ultimatum Games and Rationality</a:t>
            </a:r>
            <a:r>
              <a:rPr lang="en-US" sz="2400" i="1">
                <a:latin typeface="Times New Roman" pitchFamily="18" charset="0"/>
              </a:rPr>
              <a:t> </a:t>
            </a:r>
          </a:p>
        </p:txBody>
      </p:sp>
      <p:sp>
        <p:nvSpPr>
          <p:cNvPr id="165913" name="Line 25"/>
          <p:cNvSpPr>
            <a:spLocks noChangeShapeType="1"/>
          </p:cNvSpPr>
          <p:nvPr/>
        </p:nvSpPr>
        <p:spPr bwMode="auto">
          <a:xfrm flipV="1">
            <a:off x="3048000" y="3124200"/>
            <a:ext cx="1981200" cy="1600200"/>
          </a:xfrm>
          <a:prstGeom prst="line">
            <a:avLst/>
          </a:prstGeom>
          <a:noFill/>
          <a:ln w="63500">
            <a:solidFill>
              <a:srgbClr val="0000FF"/>
            </a:solidFill>
            <a:round/>
            <a:headEnd/>
            <a:tailEnd/>
          </a:ln>
        </p:spPr>
        <p:txBody>
          <a:bodyPr/>
          <a:lstStyle/>
          <a:p>
            <a:endParaRPr lang="en-US"/>
          </a:p>
        </p:txBody>
      </p:sp>
    </p:spTree>
    <p:extLst>
      <p:ext uri="{BB962C8B-B14F-4D97-AF65-F5344CB8AC3E}">
        <p14:creationId xmlns:p14="http://schemas.microsoft.com/office/powerpoint/2010/main" val="2461762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5913"/>
                                        </p:tgtEl>
                                        <p:attrNameLst>
                                          <p:attrName>style.visibility</p:attrName>
                                        </p:attrNameLst>
                                      </p:cBhvr>
                                      <p:to>
                                        <p:strVal val="visible"/>
                                      </p:to>
                                    </p:set>
                                    <p:animEffect transition="in" filter="dissolve">
                                      <p:cBhvr>
                                        <p:cTn id="12" dur="500"/>
                                        <p:tgtEl>
                                          <p:spTgt spid="1659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9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0" y="0"/>
            <a:ext cx="4224490" cy="461665"/>
          </a:xfrm>
          <a:prstGeom prst="rect">
            <a:avLst/>
          </a:prstGeom>
          <a:noFill/>
          <a:ln w="9525">
            <a:noFill/>
            <a:miter lim="800000"/>
            <a:headEnd/>
            <a:tailEnd/>
          </a:ln>
        </p:spPr>
        <p:txBody>
          <a:bodyPr wrap="none">
            <a:spAutoFit/>
          </a:bodyPr>
          <a:lstStyle/>
          <a:p>
            <a:r>
              <a:rPr lang="en-US" sz="2400" b="1" dirty="0" smtClean="0">
                <a:latin typeface="Times New Roman" pitchFamily="18" charset="0"/>
              </a:rPr>
              <a:t>Uncertainty and Loss Aversion</a:t>
            </a:r>
            <a:endParaRPr lang="en-US" sz="2400" b="1" dirty="0">
              <a:latin typeface="Times New Roman" pitchFamily="18" charset="0"/>
            </a:endParaRPr>
          </a:p>
        </p:txBody>
      </p:sp>
      <p:grpSp>
        <p:nvGrpSpPr>
          <p:cNvPr id="27" name="Group 4"/>
          <p:cNvGrpSpPr>
            <a:grpSpLocks/>
          </p:cNvGrpSpPr>
          <p:nvPr/>
        </p:nvGrpSpPr>
        <p:grpSpPr bwMode="auto">
          <a:xfrm>
            <a:off x="381000" y="990600"/>
            <a:ext cx="8458200" cy="5105400"/>
            <a:chOff x="240" y="960"/>
            <a:chExt cx="5328" cy="3216"/>
          </a:xfrm>
        </p:grpSpPr>
        <p:sp>
          <p:nvSpPr>
            <p:cNvPr id="28" name="Line 5"/>
            <p:cNvSpPr>
              <a:spLocks noChangeShapeType="1"/>
            </p:cNvSpPr>
            <p:nvPr/>
          </p:nvSpPr>
          <p:spPr bwMode="auto">
            <a:xfrm>
              <a:off x="2832" y="1824"/>
              <a:ext cx="0" cy="2352"/>
            </a:xfrm>
            <a:prstGeom prst="line">
              <a:avLst/>
            </a:prstGeom>
            <a:noFill/>
            <a:ln w="31750">
              <a:solidFill>
                <a:schemeClr val="tx1"/>
              </a:solidFill>
              <a:round/>
              <a:headEnd/>
              <a:tailEnd/>
            </a:ln>
          </p:spPr>
          <p:txBody>
            <a:bodyPr/>
            <a:lstStyle/>
            <a:p>
              <a:endParaRPr lang="en-US"/>
            </a:p>
          </p:txBody>
        </p:sp>
        <p:sp>
          <p:nvSpPr>
            <p:cNvPr id="29" name="Line 6"/>
            <p:cNvSpPr>
              <a:spLocks noChangeShapeType="1"/>
            </p:cNvSpPr>
            <p:nvPr/>
          </p:nvSpPr>
          <p:spPr bwMode="auto">
            <a:xfrm>
              <a:off x="1344" y="2976"/>
              <a:ext cx="2976" cy="0"/>
            </a:xfrm>
            <a:prstGeom prst="line">
              <a:avLst/>
            </a:prstGeom>
            <a:noFill/>
            <a:ln w="31750">
              <a:solidFill>
                <a:schemeClr val="tx1"/>
              </a:solidFill>
              <a:round/>
              <a:headEnd/>
              <a:tailEnd/>
            </a:ln>
          </p:spPr>
          <p:txBody>
            <a:bodyPr/>
            <a:lstStyle/>
            <a:p>
              <a:endParaRPr lang="en-US"/>
            </a:p>
          </p:txBody>
        </p:sp>
        <p:sp>
          <p:nvSpPr>
            <p:cNvPr id="30" name="Text Box 7"/>
            <p:cNvSpPr txBox="1">
              <a:spLocks noChangeArrowheads="1"/>
            </p:cNvSpPr>
            <p:nvPr/>
          </p:nvSpPr>
          <p:spPr bwMode="auto">
            <a:xfrm>
              <a:off x="4368" y="2832"/>
              <a:ext cx="820" cy="288"/>
            </a:xfrm>
            <a:prstGeom prst="rect">
              <a:avLst/>
            </a:prstGeom>
            <a:noFill/>
            <a:ln w="9525">
              <a:noFill/>
              <a:miter lim="800000"/>
              <a:headEnd/>
              <a:tailEnd/>
            </a:ln>
          </p:spPr>
          <p:txBody>
            <a:bodyPr wrap="none">
              <a:spAutoFit/>
            </a:bodyPr>
            <a:lstStyle/>
            <a:p>
              <a:r>
                <a:rPr lang="en-US" sz="2400" b="1">
                  <a:latin typeface="Garamond" pitchFamily="18" charset="0"/>
                </a:rPr>
                <a:t>+ (Gain)</a:t>
              </a:r>
            </a:p>
          </p:txBody>
        </p:sp>
        <p:sp>
          <p:nvSpPr>
            <p:cNvPr id="31" name="Text Box 8"/>
            <p:cNvSpPr txBox="1">
              <a:spLocks noChangeArrowheads="1"/>
            </p:cNvSpPr>
            <p:nvPr/>
          </p:nvSpPr>
          <p:spPr bwMode="auto">
            <a:xfrm>
              <a:off x="528" y="2832"/>
              <a:ext cx="810" cy="288"/>
            </a:xfrm>
            <a:prstGeom prst="rect">
              <a:avLst/>
            </a:prstGeom>
            <a:noFill/>
            <a:ln w="9525">
              <a:noFill/>
              <a:miter lim="800000"/>
              <a:headEnd/>
              <a:tailEnd/>
            </a:ln>
          </p:spPr>
          <p:txBody>
            <a:bodyPr wrap="none">
              <a:spAutoFit/>
            </a:bodyPr>
            <a:lstStyle/>
            <a:p>
              <a:r>
                <a:rPr lang="en-US" sz="2400" b="1">
                  <a:latin typeface="Garamond" pitchFamily="18" charset="0"/>
                </a:rPr>
                <a:t>+ (Loss)</a:t>
              </a:r>
            </a:p>
          </p:txBody>
        </p:sp>
        <p:sp>
          <p:nvSpPr>
            <p:cNvPr id="32" name="Text Box 9"/>
            <p:cNvSpPr txBox="1">
              <a:spLocks noChangeArrowheads="1"/>
            </p:cNvSpPr>
            <p:nvPr/>
          </p:nvSpPr>
          <p:spPr bwMode="auto">
            <a:xfrm>
              <a:off x="2400" y="2160"/>
              <a:ext cx="428" cy="288"/>
            </a:xfrm>
            <a:prstGeom prst="rect">
              <a:avLst/>
            </a:prstGeom>
            <a:noFill/>
            <a:ln w="9525">
              <a:noFill/>
              <a:miter lim="800000"/>
              <a:headEnd/>
              <a:tailEnd/>
            </a:ln>
          </p:spPr>
          <p:txBody>
            <a:bodyPr wrap="none">
              <a:spAutoFit/>
            </a:bodyPr>
            <a:lstStyle/>
            <a:p>
              <a:r>
                <a:rPr lang="en-US" sz="2400" b="1">
                  <a:latin typeface="Garamond" pitchFamily="18" charset="0"/>
                </a:rPr>
                <a:t>+ </a:t>
              </a:r>
              <a:r>
                <a:rPr lang="en-US" sz="2400" b="1" i="1">
                  <a:latin typeface="Garamond" pitchFamily="18" charset="0"/>
                </a:rPr>
                <a:t>v </a:t>
              </a:r>
            </a:p>
          </p:txBody>
        </p:sp>
        <p:sp>
          <p:nvSpPr>
            <p:cNvPr id="33" name="Text Box 10"/>
            <p:cNvSpPr txBox="1">
              <a:spLocks noChangeArrowheads="1"/>
            </p:cNvSpPr>
            <p:nvPr/>
          </p:nvSpPr>
          <p:spPr bwMode="auto">
            <a:xfrm>
              <a:off x="2832" y="3504"/>
              <a:ext cx="364" cy="288"/>
            </a:xfrm>
            <a:prstGeom prst="rect">
              <a:avLst/>
            </a:prstGeom>
            <a:noFill/>
            <a:ln w="9525">
              <a:noFill/>
              <a:miter lim="800000"/>
              <a:headEnd/>
              <a:tailEnd/>
            </a:ln>
          </p:spPr>
          <p:txBody>
            <a:bodyPr wrap="none">
              <a:spAutoFit/>
            </a:bodyPr>
            <a:lstStyle/>
            <a:p>
              <a:r>
                <a:rPr lang="en-US" sz="2400" b="1">
                  <a:latin typeface="Garamond" pitchFamily="18" charset="0"/>
                </a:rPr>
                <a:t>- </a:t>
              </a:r>
              <a:r>
                <a:rPr lang="en-US" sz="2400" b="1" i="1">
                  <a:latin typeface="Garamond" pitchFamily="18" charset="0"/>
                </a:rPr>
                <a:t>v </a:t>
              </a:r>
            </a:p>
          </p:txBody>
        </p:sp>
        <p:sp>
          <p:nvSpPr>
            <p:cNvPr id="34" name="Text Box 11"/>
            <p:cNvSpPr txBox="1">
              <a:spLocks noChangeArrowheads="1"/>
            </p:cNvSpPr>
            <p:nvPr/>
          </p:nvSpPr>
          <p:spPr bwMode="auto">
            <a:xfrm>
              <a:off x="3888" y="3024"/>
              <a:ext cx="610" cy="288"/>
            </a:xfrm>
            <a:prstGeom prst="rect">
              <a:avLst/>
            </a:prstGeom>
            <a:noFill/>
            <a:ln w="9525">
              <a:noFill/>
              <a:miter lim="800000"/>
              <a:headEnd/>
              <a:tailEnd/>
            </a:ln>
          </p:spPr>
          <p:txBody>
            <a:bodyPr wrap="none">
              <a:spAutoFit/>
            </a:bodyPr>
            <a:lstStyle/>
            <a:p>
              <a:r>
                <a:rPr lang="en-US" sz="2400" b="1">
                  <a:latin typeface="Garamond" pitchFamily="18" charset="0"/>
                </a:rPr>
                <a:t>+ $30 </a:t>
              </a:r>
            </a:p>
          </p:txBody>
        </p:sp>
        <p:sp>
          <p:nvSpPr>
            <p:cNvPr id="35" name="Line 12"/>
            <p:cNvSpPr>
              <a:spLocks noChangeShapeType="1"/>
            </p:cNvSpPr>
            <p:nvPr/>
          </p:nvSpPr>
          <p:spPr bwMode="auto">
            <a:xfrm>
              <a:off x="2400" y="2976"/>
              <a:ext cx="0" cy="672"/>
            </a:xfrm>
            <a:prstGeom prst="line">
              <a:avLst/>
            </a:prstGeom>
            <a:noFill/>
            <a:ln w="25400">
              <a:solidFill>
                <a:schemeClr val="tx1"/>
              </a:solidFill>
              <a:prstDash val="sysDot"/>
              <a:round/>
              <a:headEnd/>
              <a:tailEnd/>
            </a:ln>
          </p:spPr>
          <p:txBody>
            <a:bodyPr/>
            <a:lstStyle/>
            <a:p>
              <a:endParaRPr lang="en-US"/>
            </a:p>
          </p:txBody>
        </p:sp>
        <p:sp>
          <p:nvSpPr>
            <p:cNvPr id="36" name="Text Box 13"/>
            <p:cNvSpPr txBox="1">
              <a:spLocks noChangeArrowheads="1"/>
            </p:cNvSpPr>
            <p:nvPr/>
          </p:nvSpPr>
          <p:spPr bwMode="auto">
            <a:xfrm>
              <a:off x="2112" y="2592"/>
              <a:ext cx="532" cy="288"/>
            </a:xfrm>
            <a:prstGeom prst="rect">
              <a:avLst/>
            </a:prstGeom>
            <a:noFill/>
            <a:ln w="9525">
              <a:noFill/>
              <a:miter lim="800000"/>
              <a:headEnd/>
              <a:tailEnd/>
            </a:ln>
          </p:spPr>
          <p:txBody>
            <a:bodyPr wrap="none">
              <a:spAutoFit/>
            </a:bodyPr>
            <a:lstStyle/>
            <a:p>
              <a:r>
                <a:rPr lang="en-US" sz="2400" b="1">
                  <a:latin typeface="Garamond" pitchFamily="18" charset="0"/>
                </a:rPr>
                <a:t>- $10 </a:t>
              </a:r>
            </a:p>
          </p:txBody>
        </p:sp>
        <p:sp>
          <p:nvSpPr>
            <p:cNvPr id="37" name="Line 14"/>
            <p:cNvSpPr>
              <a:spLocks noChangeShapeType="1"/>
            </p:cNvSpPr>
            <p:nvPr/>
          </p:nvSpPr>
          <p:spPr bwMode="auto">
            <a:xfrm>
              <a:off x="4128" y="2304"/>
              <a:ext cx="0" cy="672"/>
            </a:xfrm>
            <a:prstGeom prst="line">
              <a:avLst/>
            </a:prstGeom>
            <a:noFill/>
            <a:ln w="25400">
              <a:solidFill>
                <a:schemeClr val="tx1"/>
              </a:solidFill>
              <a:prstDash val="sysDot"/>
              <a:round/>
              <a:headEnd/>
              <a:tailEnd/>
            </a:ln>
          </p:spPr>
          <p:txBody>
            <a:bodyPr/>
            <a:lstStyle/>
            <a:p>
              <a:endParaRPr lang="en-US"/>
            </a:p>
          </p:txBody>
        </p:sp>
        <p:sp>
          <p:nvSpPr>
            <p:cNvPr id="38" name="Line 15"/>
            <p:cNvSpPr>
              <a:spLocks noChangeShapeType="1"/>
            </p:cNvSpPr>
            <p:nvPr/>
          </p:nvSpPr>
          <p:spPr bwMode="auto">
            <a:xfrm>
              <a:off x="2400" y="3648"/>
              <a:ext cx="432" cy="0"/>
            </a:xfrm>
            <a:prstGeom prst="line">
              <a:avLst/>
            </a:prstGeom>
            <a:noFill/>
            <a:ln w="25400">
              <a:solidFill>
                <a:schemeClr val="tx1"/>
              </a:solidFill>
              <a:prstDash val="sysDot"/>
              <a:round/>
              <a:headEnd/>
              <a:tailEnd/>
            </a:ln>
          </p:spPr>
          <p:txBody>
            <a:bodyPr/>
            <a:lstStyle/>
            <a:p>
              <a:endParaRPr lang="en-US"/>
            </a:p>
          </p:txBody>
        </p:sp>
        <p:sp>
          <p:nvSpPr>
            <p:cNvPr id="39" name="Line 16"/>
            <p:cNvSpPr>
              <a:spLocks noChangeShapeType="1"/>
            </p:cNvSpPr>
            <p:nvPr/>
          </p:nvSpPr>
          <p:spPr bwMode="auto">
            <a:xfrm>
              <a:off x="2832" y="2304"/>
              <a:ext cx="1296" cy="0"/>
            </a:xfrm>
            <a:prstGeom prst="line">
              <a:avLst/>
            </a:prstGeom>
            <a:noFill/>
            <a:ln w="25400">
              <a:solidFill>
                <a:schemeClr val="tx1"/>
              </a:solidFill>
              <a:prstDash val="sysDot"/>
              <a:round/>
              <a:headEnd/>
              <a:tailEnd/>
            </a:ln>
          </p:spPr>
          <p:txBody>
            <a:bodyPr/>
            <a:lstStyle/>
            <a:p>
              <a:endParaRPr lang="en-US"/>
            </a:p>
          </p:txBody>
        </p:sp>
        <p:sp>
          <p:nvSpPr>
            <p:cNvPr id="40" name="Arc 17"/>
            <p:cNvSpPr>
              <a:spLocks/>
            </p:cNvSpPr>
            <p:nvPr/>
          </p:nvSpPr>
          <p:spPr bwMode="auto">
            <a:xfrm flipH="1">
              <a:off x="2832" y="2304"/>
              <a:ext cx="1536" cy="6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41" name="Arc 18"/>
            <p:cNvSpPr>
              <a:spLocks/>
            </p:cNvSpPr>
            <p:nvPr/>
          </p:nvSpPr>
          <p:spPr bwMode="auto">
            <a:xfrm flipV="1">
              <a:off x="672" y="2929"/>
              <a:ext cx="2160" cy="990"/>
            </a:xfrm>
            <a:custGeom>
              <a:avLst/>
              <a:gdLst>
                <a:gd name="T0" fmla="*/ 0 w 21600"/>
                <a:gd name="T1" fmla="*/ 0 h 17129"/>
                <a:gd name="T2" fmla="*/ 0 w 21600"/>
                <a:gd name="T3" fmla="*/ 0 h 17129"/>
                <a:gd name="T4" fmla="*/ 0 w 21600"/>
                <a:gd name="T5" fmla="*/ 0 h 17129"/>
                <a:gd name="T6" fmla="*/ 0 60000 65536"/>
                <a:gd name="T7" fmla="*/ 0 60000 65536"/>
                <a:gd name="T8" fmla="*/ 0 60000 65536"/>
                <a:gd name="T9" fmla="*/ 0 w 21600"/>
                <a:gd name="T10" fmla="*/ 0 h 17129"/>
                <a:gd name="T11" fmla="*/ 21600 w 21600"/>
                <a:gd name="T12" fmla="*/ 17129 h 17129"/>
              </a:gdLst>
              <a:ahLst/>
              <a:cxnLst>
                <a:cxn ang="T6">
                  <a:pos x="T0" y="T1"/>
                </a:cxn>
                <a:cxn ang="T7">
                  <a:pos x="T2" y="T3"/>
                </a:cxn>
                <a:cxn ang="T8">
                  <a:pos x="T4" y="T5"/>
                </a:cxn>
              </a:cxnLst>
              <a:rect l="T9" t="T10" r="T11" b="T12"/>
              <a:pathLst>
                <a:path w="21600" h="17129" fill="none" extrusionOk="0">
                  <a:moveTo>
                    <a:pt x="13158" y="-1"/>
                  </a:moveTo>
                  <a:cubicBezTo>
                    <a:pt x="18480" y="4087"/>
                    <a:pt x="21600" y="10417"/>
                    <a:pt x="21600" y="17129"/>
                  </a:cubicBezTo>
                </a:path>
                <a:path w="21600" h="17129" stroke="0" extrusionOk="0">
                  <a:moveTo>
                    <a:pt x="13158" y="-1"/>
                  </a:moveTo>
                  <a:cubicBezTo>
                    <a:pt x="18480" y="4087"/>
                    <a:pt x="21600" y="10417"/>
                    <a:pt x="21600" y="17129"/>
                  </a:cubicBezTo>
                  <a:lnTo>
                    <a:pt x="0" y="17129"/>
                  </a:lnTo>
                  <a:close/>
                </a:path>
              </a:pathLst>
            </a:custGeom>
            <a:noFill/>
            <a:ln w="9525">
              <a:solidFill>
                <a:schemeClr val="tx1"/>
              </a:solidFill>
              <a:round/>
              <a:headEnd/>
              <a:tailEnd/>
            </a:ln>
          </p:spPr>
          <p:txBody>
            <a:bodyPr wrap="none" anchor="ctr"/>
            <a:lstStyle/>
            <a:p>
              <a:endParaRPr lang="en-US"/>
            </a:p>
          </p:txBody>
        </p:sp>
        <p:sp>
          <p:nvSpPr>
            <p:cNvPr id="42" name="Text Box 19"/>
            <p:cNvSpPr txBox="1">
              <a:spLocks noChangeArrowheads="1"/>
            </p:cNvSpPr>
            <p:nvPr/>
          </p:nvSpPr>
          <p:spPr bwMode="auto">
            <a:xfrm>
              <a:off x="2160" y="1536"/>
              <a:ext cx="1160" cy="288"/>
            </a:xfrm>
            <a:prstGeom prst="rect">
              <a:avLst/>
            </a:prstGeom>
            <a:noFill/>
            <a:ln w="9525">
              <a:noFill/>
              <a:miter lim="800000"/>
              <a:headEnd/>
              <a:tailEnd/>
            </a:ln>
          </p:spPr>
          <p:txBody>
            <a:bodyPr wrap="none">
              <a:spAutoFit/>
            </a:bodyPr>
            <a:lstStyle/>
            <a:p>
              <a:r>
                <a:rPr lang="en-US" sz="2400" b="1">
                  <a:latin typeface="Garamond" pitchFamily="18" charset="0"/>
                </a:rPr>
                <a:t>Value = </a:t>
              </a:r>
              <a:r>
                <a:rPr lang="en-US" sz="2400" b="1" i="1">
                  <a:latin typeface="Garamond" pitchFamily="18" charset="0"/>
                </a:rPr>
                <a:t>V</a:t>
              </a:r>
              <a:r>
                <a:rPr lang="en-US" sz="2400" b="1">
                  <a:latin typeface="Garamond" pitchFamily="18" charset="0"/>
                </a:rPr>
                <a:t>($)</a:t>
              </a:r>
            </a:p>
          </p:txBody>
        </p:sp>
        <p:sp>
          <p:nvSpPr>
            <p:cNvPr id="43" name="Text Box 20"/>
            <p:cNvSpPr txBox="1">
              <a:spLocks noChangeArrowheads="1"/>
            </p:cNvSpPr>
            <p:nvPr/>
          </p:nvSpPr>
          <p:spPr bwMode="auto">
            <a:xfrm>
              <a:off x="240" y="960"/>
              <a:ext cx="5328" cy="480"/>
            </a:xfrm>
            <a:prstGeom prst="rect">
              <a:avLst/>
            </a:prstGeom>
            <a:noFill/>
            <a:ln w="9525">
              <a:noFill/>
              <a:miter lim="800000"/>
              <a:headEnd/>
              <a:tailEnd/>
            </a:ln>
          </p:spPr>
          <p:txBody>
            <a:bodyPr>
              <a:spAutoFit/>
            </a:bodyPr>
            <a:lstStyle/>
            <a:p>
              <a:r>
                <a:rPr lang="en-US" sz="2200" dirty="0">
                  <a:latin typeface="Garamond" pitchFamily="18" charset="0"/>
                </a:rPr>
                <a:t>“Most respondents in a sample of undergraduates refused to stake $10 on the toss of a coin if they stood to win less than $30.”</a:t>
              </a:r>
            </a:p>
          </p:txBody>
        </p:sp>
      </p:grpSp>
    </p:spTree>
    <p:extLst>
      <p:ext uri="{BB962C8B-B14F-4D97-AF65-F5344CB8AC3E}">
        <p14:creationId xmlns:p14="http://schemas.microsoft.com/office/powerpoint/2010/main" val="3319102016"/>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0" y="0"/>
            <a:ext cx="4224490" cy="461665"/>
          </a:xfrm>
          <a:prstGeom prst="rect">
            <a:avLst/>
          </a:prstGeom>
          <a:noFill/>
          <a:ln w="9525">
            <a:noFill/>
            <a:miter lim="800000"/>
            <a:headEnd/>
            <a:tailEnd/>
          </a:ln>
        </p:spPr>
        <p:txBody>
          <a:bodyPr wrap="none">
            <a:spAutoFit/>
          </a:bodyPr>
          <a:lstStyle/>
          <a:p>
            <a:r>
              <a:rPr lang="en-US" sz="2400" b="1" dirty="0" smtClean="0">
                <a:latin typeface="Times New Roman" pitchFamily="18" charset="0"/>
              </a:rPr>
              <a:t>Uncertainty and Loss Aversion</a:t>
            </a:r>
            <a:endParaRPr lang="en-US" sz="2400" b="1" dirty="0">
              <a:latin typeface="Times New Roman" pitchFamily="18" charset="0"/>
            </a:endParaRPr>
          </a:p>
        </p:txBody>
      </p:sp>
      <p:grpSp>
        <p:nvGrpSpPr>
          <p:cNvPr id="27" name="Group 4"/>
          <p:cNvGrpSpPr>
            <a:grpSpLocks/>
          </p:cNvGrpSpPr>
          <p:nvPr/>
        </p:nvGrpSpPr>
        <p:grpSpPr bwMode="auto">
          <a:xfrm>
            <a:off x="381000" y="990600"/>
            <a:ext cx="8458200" cy="5105400"/>
            <a:chOff x="240" y="960"/>
            <a:chExt cx="5328" cy="3216"/>
          </a:xfrm>
        </p:grpSpPr>
        <p:sp>
          <p:nvSpPr>
            <p:cNvPr id="28" name="Line 5"/>
            <p:cNvSpPr>
              <a:spLocks noChangeShapeType="1"/>
            </p:cNvSpPr>
            <p:nvPr/>
          </p:nvSpPr>
          <p:spPr bwMode="auto">
            <a:xfrm>
              <a:off x="2832" y="1824"/>
              <a:ext cx="0" cy="2352"/>
            </a:xfrm>
            <a:prstGeom prst="line">
              <a:avLst/>
            </a:prstGeom>
            <a:noFill/>
            <a:ln w="31750">
              <a:solidFill>
                <a:schemeClr val="tx1"/>
              </a:solidFill>
              <a:round/>
              <a:headEnd/>
              <a:tailEnd/>
            </a:ln>
          </p:spPr>
          <p:txBody>
            <a:bodyPr/>
            <a:lstStyle/>
            <a:p>
              <a:endParaRPr lang="en-US"/>
            </a:p>
          </p:txBody>
        </p:sp>
        <p:sp>
          <p:nvSpPr>
            <p:cNvPr id="29" name="Line 6"/>
            <p:cNvSpPr>
              <a:spLocks noChangeShapeType="1"/>
            </p:cNvSpPr>
            <p:nvPr/>
          </p:nvSpPr>
          <p:spPr bwMode="auto">
            <a:xfrm>
              <a:off x="1344" y="2976"/>
              <a:ext cx="2976" cy="0"/>
            </a:xfrm>
            <a:prstGeom prst="line">
              <a:avLst/>
            </a:prstGeom>
            <a:noFill/>
            <a:ln w="31750">
              <a:solidFill>
                <a:schemeClr val="tx1"/>
              </a:solidFill>
              <a:round/>
              <a:headEnd/>
              <a:tailEnd/>
            </a:ln>
          </p:spPr>
          <p:txBody>
            <a:bodyPr/>
            <a:lstStyle/>
            <a:p>
              <a:endParaRPr lang="en-US"/>
            </a:p>
          </p:txBody>
        </p:sp>
        <p:sp>
          <p:nvSpPr>
            <p:cNvPr id="30" name="Text Box 7"/>
            <p:cNvSpPr txBox="1">
              <a:spLocks noChangeArrowheads="1"/>
            </p:cNvSpPr>
            <p:nvPr/>
          </p:nvSpPr>
          <p:spPr bwMode="auto">
            <a:xfrm>
              <a:off x="4368" y="2832"/>
              <a:ext cx="820" cy="288"/>
            </a:xfrm>
            <a:prstGeom prst="rect">
              <a:avLst/>
            </a:prstGeom>
            <a:noFill/>
            <a:ln w="9525">
              <a:noFill/>
              <a:miter lim="800000"/>
              <a:headEnd/>
              <a:tailEnd/>
            </a:ln>
          </p:spPr>
          <p:txBody>
            <a:bodyPr wrap="none">
              <a:spAutoFit/>
            </a:bodyPr>
            <a:lstStyle/>
            <a:p>
              <a:r>
                <a:rPr lang="en-US" sz="2400" b="1">
                  <a:latin typeface="Garamond" pitchFamily="18" charset="0"/>
                </a:rPr>
                <a:t>+ (Gain)</a:t>
              </a:r>
            </a:p>
          </p:txBody>
        </p:sp>
        <p:sp>
          <p:nvSpPr>
            <p:cNvPr id="31" name="Text Box 8"/>
            <p:cNvSpPr txBox="1">
              <a:spLocks noChangeArrowheads="1"/>
            </p:cNvSpPr>
            <p:nvPr/>
          </p:nvSpPr>
          <p:spPr bwMode="auto">
            <a:xfrm>
              <a:off x="528" y="2832"/>
              <a:ext cx="810" cy="288"/>
            </a:xfrm>
            <a:prstGeom prst="rect">
              <a:avLst/>
            </a:prstGeom>
            <a:noFill/>
            <a:ln w="9525">
              <a:noFill/>
              <a:miter lim="800000"/>
              <a:headEnd/>
              <a:tailEnd/>
            </a:ln>
          </p:spPr>
          <p:txBody>
            <a:bodyPr wrap="none">
              <a:spAutoFit/>
            </a:bodyPr>
            <a:lstStyle/>
            <a:p>
              <a:r>
                <a:rPr lang="en-US" sz="2400" b="1">
                  <a:latin typeface="Garamond" pitchFamily="18" charset="0"/>
                </a:rPr>
                <a:t>+ (Loss)</a:t>
              </a:r>
            </a:p>
          </p:txBody>
        </p:sp>
        <p:sp>
          <p:nvSpPr>
            <p:cNvPr id="32" name="Text Box 9"/>
            <p:cNvSpPr txBox="1">
              <a:spLocks noChangeArrowheads="1"/>
            </p:cNvSpPr>
            <p:nvPr/>
          </p:nvSpPr>
          <p:spPr bwMode="auto">
            <a:xfrm>
              <a:off x="2400" y="2160"/>
              <a:ext cx="428" cy="288"/>
            </a:xfrm>
            <a:prstGeom prst="rect">
              <a:avLst/>
            </a:prstGeom>
            <a:noFill/>
            <a:ln w="9525">
              <a:noFill/>
              <a:miter lim="800000"/>
              <a:headEnd/>
              <a:tailEnd/>
            </a:ln>
          </p:spPr>
          <p:txBody>
            <a:bodyPr wrap="none">
              <a:spAutoFit/>
            </a:bodyPr>
            <a:lstStyle/>
            <a:p>
              <a:r>
                <a:rPr lang="en-US" sz="2400" b="1">
                  <a:latin typeface="Garamond" pitchFamily="18" charset="0"/>
                </a:rPr>
                <a:t>+ </a:t>
              </a:r>
              <a:r>
                <a:rPr lang="en-US" sz="2400" b="1" i="1">
                  <a:latin typeface="Garamond" pitchFamily="18" charset="0"/>
                </a:rPr>
                <a:t>v </a:t>
              </a:r>
            </a:p>
          </p:txBody>
        </p:sp>
        <p:sp>
          <p:nvSpPr>
            <p:cNvPr id="33" name="Text Box 10"/>
            <p:cNvSpPr txBox="1">
              <a:spLocks noChangeArrowheads="1"/>
            </p:cNvSpPr>
            <p:nvPr/>
          </p:nvSpPr>
          <p:spPr bwMode="auto">
            <a:xfrm>
              <a:off x="2832" y="3504"/>
              <a:ext cx="364" cy="288"/>
            </a:xfrm>
            <a:prstGeom prst="rect">
              <a:avLst/>
            </a:prstGeom>
            <a:noFill/>
            <a:ln w="9525">
              <a:noFill/>
              <a:miter lim="800000"/>
              <a:headEnd/>
              <a:tailEnd/>
            </a:ln>
          </p:spPr>
          <p:txBody>
            <a:bodyPr wrap="none">
              <a:spAutoFit/>
            </a:bodyPr>
            <a:lstStyle/>
            <a:p>
              <a:r>
                <a:rPr lang="en-US" sz="2400" b="1">
                  <a:latin typeface="Garamond" pitchFamily="18" charset="0"/>
                </a:rPr>
                <a:t>- </a:t>
              </a:r>
              <a:r>
                <a:rPr lang="en-US" sz="2400" b="1" i="1">
                  <a:latin typeface="Garamond" pitchFamily="18" charset="0"/>
                </a:rPr>
                <a:t>v </a:t>
              </a:r>
            </a:p>
          </p:txBody>
        </p:sp>
        <p:sp>
          <p:nvSpPr>
            <p:cNvPr id="34" name="Text Box 11"/>
            <p:cNvSpPr txBox="1">
              <a:spLocks noChangeArrowheads="1"/>
            </p:cNvSpPr>
            <p:nvPr/>
          </p:nvSpPr>
          <p:spPr bwMode="auto">
            <a:xfrm>
              <a:off x="3888" y="3024"/>
              <a:ext cx="610" cy="288"/>
            </a:xfrm>
            <a:prstGeom prst="rect">
              <a:avLst/>
            </a:prstGeom>
            <a:noFill/>
            <a:ln w="9525">
              <a:noFill/>
              <a:miter lim="800000"/>
              <a:headEnd/>
              <a:tailEnd/>
            </a:ln>
          </p:spPr>
          <p:txBody>
            <a:bodyPr wrap="none">
              <a:spAutoFit/>
            </a:bodyPr>
            <a:lstStyle/>
            <a:p>
              <a:r>
                <a:rPr lang="en-US" sz="2400" b="1">
                  <a:latin typeface="Garamond" pitchFamily="18" charset="0"/>
                </a:rPr>
                <a:t>+ $30 </a:t>
              </a:r>
            </a:p>
          </p:txBody>
        </p:sp>
        <p:sp>
          <p:nvSpPr>
            <p:cNvPr id="35" name="Line 12"/>
            <p:cNvSpPr>
              <a:spLocks noChangeShapeType="1"/>
            </p:cNvSpPr>
            <p:nvPr/>
          </p:nvSpPr>
          <p:spPr bwMode="auto">
            <a:xfrm>
              <a:off x="2400" y="2976"/>
              <a:ext cx="0" cy="672"/>
            </a:xfrm>
            <a:prstGeom prst="line">
              <a:avLst/>
            </a:prstGeom>
            <a:noFill/>
            <a:ln w="25400">
              <a:solidFill>
                <a:schemeClr val="tx1"/>
              </a:solidFill>
              <a:prstDash val="sysDot"/>
              <a:round/>
              <a:headEnd/>
              <a:tailEnd/>
            </a:ln>
          </p:spPr>
          <p:txBody>
            <a:bodyPr/>
            <a:lstStyle/>
            <a:p>
              <a:endParaRPr lang="en-US"/>
            </a:p>
          </p:txBody>
        </p:sp>
        <p:sp>
          <p:nvSpPr>
            <p:cNvPr id="36" name="Text Box 13"/>
            <p:cNvSpPr txBox="1">
              <a:spLocks noChangeArrowheads="1"/>
            </p:cNvSpPr>
            <p:nvPr/>
          </p:nvSpPr>
          <p:spPr bwMode="auto">
            <a:xfrm>
              <a:off x="2112" y="2592"/>
              <a:ext cx="532" cy="288"/>
            </a:xfrm>
            <a:prstGeom prst="rect">
              <a:avLst/>
            </a:prstGeom>
            <a:noFill/>
            <a:ln w="9525">
              <a:noFill/>
              <a:miter lim="800000"/>
              <a:headEnd/>
              <a:tailEnd/>
            </a:ln>
          </p:spPr>
          <p:txBody>
            <a:bodyPr wrap="none">
              <a:spAutoFit/>
            </a:bodyPr>
            <a:lstStyle/>
            <a:p>
              <a:r>
                <a:rPr lang="en-US" sz="2400" b="1">
                  <a:latin typeface="Garamond" pitchFamily="18" charset="0"/>
                </a:rPr>
                <a:t>- $10 </a:t>
              </a:r>
            </a:p>
          </p:txBody>
        </p:sp>
        <p:sp>
          <p:nvSpPr>
            <p:cNvPr id="37" name="Line 14"/>
            <p:cNvSpPr>
              <a:spLocks noChangeShapeType="1"/>
            </p:cNvSpPr>
            <p:nvPr/>
          </p:nvSpPr>
          <p:spPr bwMode="auto">
            <a:xfrm>
              <a:off x="4128" y="2304"/>
              <a:ext cx="0" cy="672"/>
            </a:xfrm>
            <a:prstGeom prst="line">
              <a:avLst/>
            </a:prstGeom>
            <a:noFill/>
            <a:ln w="25400">
              <a:solidFill>
                <a:schemeClr val="tx1"/>
              </a:solidFill>
              <a:prstDash val="sysDot"/>
              <a:round/>
              <a:headEnd/>
              <a:tailEnd/>
            </a:ln>
          </p:spPr>
          <p:txBody>
            <a:bodyPr/>
            <a:lstStyle/>
            <a:p>
              <a:endParaRPr lang="en-US"/>
            </a:p>
          </p:txBody>
        </p:sp>
        <p:sp>
          <p:nvSpPr>
            <p:cNvPr id="38" name="Line 15"/>
            <p:cNvSpPr>
              <a:spLocks noChangeShapeType="1"/>
            </p:cNvSpPr>
            <p:nvPr/>
          </p:nvSpPr>
          <p:spPr bwMode="auto">
            <a:xfrm>
              <a:off x="2400" y="3648"/>
              <a:ext cx="432" cy="0"/>
            </a:xfrm>
            <a:prstGeom prst="line">
              <a:avLst/>
            </a:prstGeom>
            <a:noFill/>
            <a:ln w="25400">
              <a:solidFill>
                <a:schemeClr val="tx1"/>
              </a:solidFill>
              <a:prstDash val="sysDot"/>
              <a:round/>
              <a:headEnd/>
              <a:tailEnd/>
            </a:ln>
          </p:spPr>
          <p:txBody>
            <a:bodyPr/>
            <a:lstStyle/>
            <a:p>
              <a:endParaRPr lang="en-US"/>
            </a:p>
          </p:txBody>
        </p:sp>
        <p:sp>
          <p:nvSpPr>
            <p:cNvPr id="39" name="Line 16"/>
            <p:cNvSpPr>
              <a:spLocks noChangeShapeType="1"/>
            </p:cNvSpPr>
            <p:nvPr/>
          </p:nvSpPr>
          <p:spPr bwMode="auto">
            <a:xfrm>
              <a:off x="2832" y="2304"/>
              <a:ext cx="1296" cy="0"/>
            </a:xfrm>
            <a:prstGeom prst="line">
              <a:avLst/>
            </a:prstGeom>
            <a:noFill/>
            <a:ln w="25400">
              <a:solidFill>
                <a:schemeClr val="tx1"/>
              </a:solidFill>
              <a:prstDash val="sysDot"/>
              <a:round/>
              <a:headEnd/>
              <a:tailEnd/>
            </a:ln>
          </p:spPr>
          <p:txBody>
            <a:bodyPr/>
            <a:lstStyle/>
            <a:p>
              <a:endParaRPr lang="en-US"/>
            </a:p>
          </p:txBody>
        </p:sp>
        <p:sp>
          <p:nvSpPr>
            <p:cNvPr id="40" name="Arc 17"/>
            <p:cNvSpPr>
              <a:spLocks/>
            </p:cNvSpPr>
            <p:nvPr/>
          </p:nvSpPr>
          <p:spPr bwMode="auto">
            <a:xfrm flipH="1">
              <a:off x="2832" y="2304"/>
              <a:ext cx="1536" cy="6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41" name="Arc 18"/>
            <p:cNvSpPr>
              <a:spLocks/>
            </p:cNvSpPr>
            <p:nvPr/>
          </p:nvSpPr>
          <p:spPr bwMode="auto">
            <a:xfrm flipV="1">
              <a:off x="672" y="2929"/>
              <a:ext cx="2160" cy="990"/>
            </a:xfrm>
            <a:custGeom>
              <a:avLst/>
              <a:gdLst>
                <a:gd name="T0" fmla="*/ 0 w 21600"/>
                <a:gd name="T1" fmla="*/ 0 h 17129"/>
                <a:gd name="T2" fmla="*/ 0 w 21600"/>
                <a:gd name="T3" fmla="*/ 0 h 17129"/>
                <a:gd name="T4" fmla="*/ 0 w 21600"/>
                <a:gd name="T5" fmla="*/ 0 h 17129"/>
                <a:gd name="T6" fmla="*/ 0 60000 65536"/>
                <a:gd name="T7" fmla="*/ 0 60000 65536"/>
                <a:gd name="T8" fmla="*/ 0 60000 65536"/>
                <a:gd name="T9" fmla="*/ 0 w 21600"/>
                <a:gd name="T10" fmla="*/ 0 h 17129"/>
                <a:gd name="T11" fmla="*/ 21600 w 21600"/>
                <a:gd name="T12" fmla="*/ 17129 h 17129"/>
              </a:gdLst>
              <a:ahLst/>
              <a:cxnLst>
                <a:cxn ang="T6">
                  <a:pos x="T0" y="T1"/>
                </a:cxn>
                <a:cxn ang="T7">
                  <a:pos x="T2" y="T3"/>
                </a:cxn>
                <a:cxn ang="T8">
                  <a:pos x="T4" y="T5"/>
                </a:cxn>
              </a:cxnLst>
              <a:rect l="T9" t="T10" r="T11" b="T12"/>
              <a:pathLst>
                <a:path w="21600" h="17129" fill="none" extrusionOk="0">
                  <a:moveTo>
                    <a:pt x="13158" y="-1"/>
                  </a:moveTo>
                  <a:cubicBezTo>
                    <a:pt x="18480" y="4087"/>
                    <a:pt x="21600" y="10417"/>
                    <a:pt x="21600" y="17129"/>
                  </a:cubicBezTo>
                </a:path>
                <a:path w="21600" h="17129" stroke="0" extrusionOk="0">
                  <a:moveTo>
                    <a:pt x="13158" y="-1"/>
                  </a:moveTo>
                  <a:cubicBezTo>
                    <a:pt x="18480" y="4087"/>
                    <a:pt x="21600" y="10417"/>
                    <a:pt x="21600" y="17129"/>
                  </a:cubicBezTo>
                  <a:lnTo>
                    <a:pt x="0" y="17129"/>
                  </a:lnTo>
                  <a:close/>
                </a:path>
              </a:pathLst>
            </a:custGeom>
            <a:noFill/>
            <a:ln w="9525">
              <a:solidFill>
                <a:schemeClr val="tx1"/>
              </a:solidFill>
              <a:round/>
              <a:headEnd/>
              <a:tailEnd/>
            </a:ln>
          </p:spPr>
          <p:txBody>
            <a:bodyPr wrap="none" anchor="ctr"/>
            <a:lstStyle/>
            <a:p>
              <a:endParaRPr lang="en-US"/>
            </a:p>
          </p:txBody>
        </p:sp>
        <p:sp>
          <p:nvSpPr>
            <p:cNvPr id="42" name="Text Box 19"/>
            <p:cNvSpPr txBox="1">
              <a:spLocks noChangeArrowheads="1"/>
            </p:cNvSpPr>
            <p:nvPr/>
          </p:nvSpPr>
          <p:spPr bwMode="auto">
            <a:xfrm>
              <a:off x="2160" y="1536"/>
              <a:ext cx="1160" cy="288"/>
            </a:xfrm>
            <a:prstGeom prst="rect">
              <a:avLst/>
            </a:prstGeom>
            <a:noFill/>
            <a:ln w="9525">
              <a:noFill/>
              <a:miter lim="800000"/>
              <a:headEnd/>
              <a:tailEnd/>
            </a:ln>
          </p:spPr>
          <p:txBody>
            <a:bodyPr wrap="none">
              <a:spAutoFit/>
            </a:bodyPr>
            <a:lstStyle/>
            <a:p>
              <a:r>
                <a:rPr lang="en-US" sz="2400" b="1">
                  <a:latin typeface="Garamond" pitchFamily="18" charset="0"/>
                </a:rPr>
                <a:t>Value = </a:t>
              </a:r>
              <a:r>
                <a:rPr lang="en-US" sz="2400" b="1" i="1">
                  <a:latin typeface="Garamond" pitchFamily="18" charset="0"/>
                </a:rPr>
                <a:t>V</a:t>
              </a:r>
              <a:r>
                <a:rPr lang="en-US" sz="2400" b="1">
                  <a:latin typeface="Garamond" pitchFamily="18" charset="0"/>
                </a:rPr>
                <a:t>($)</a:t>
              </a:r>
            </a:p>
          </p:txBody>
        </p:sp>
        <p:sp>
          <p:nvSpPr>
            <p:cNvPr id="43" name="Text Box 20"/>
            <p:cNvSpPr txBox="1">
              <a:spLocks noChangeArrowheads="1"/>
            </p:cNvSpPr>
            <p:nvPr/>
          </p:nvSpPr>
          <p:spPr bwMode="auto">
            <a:xfrm>
              <a:off x="240" y="960"/>
              <a:ext cx="5328" cy="480"/>
            </a:xfrm>
            <a:prstGeom prst="rect">
              <a:avLst/>
            </a:prstGeom>
            <a:noFill/>
            <a:ln w="9525">
              <a:noFill/>
              <a:miter lim="800000"/>
              <a:headEnd/>
              <a:tailEnd/>
            </a:ln>
          </p:spPr>
          <p:txBody>
            <a:bodyPr>
              <a:spAutoFit/>
            </a:bodyPr>
            <a:lstStyle/>
            <a:p>
              <a:r>
                <a:rPr lang="en-US" sz="2200">
                  <a:latin typeface="Garamond" pitchFamily="18" charset="0"/>
                </a:rPr>
                <a:t>“Most respondents in a sample of undergraduates refused to stake $10 on the toss of a coin if they stood to win less than $30.”</a:t>
              </a:r>
            </a:p>
          </p:txBody>
        </p:sp>
      </p:grpSp>
      <p:grpSp>
        <p:nvGrpSpPr>
          <p:cNvPr id="44" name="Group 43"/>
          <p:cNvGrpSpPr/>
          <p:nvPr/>
        </p:nvGrpSpPr>
        <p:grpSpPr>
          <a:xfrm>
            <a:off x="457200" y="461665"/>
            <a:ext cx="8305800" cy="6082042"/>
            <a:chOff x="457200" y="547358"/>
            <a:chExt cx="8305800" cy="6082042"/>
          </a:xfrm>
        </p:grpSpPr>
        <p:sp>
          <p:nvSpPr>
            <p:cNvPr id="45" name="Rectangle 44"/>
            <p:cNvSpPr/>
            <p:nvPr/>
          </p:nvSpPr>
          <p:spPr>
            <a:xfrm>
              <a:off x="457200" y="838200"/>
              <a:ext cx="8305800" cy="5791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2"/>
            <p:cNvSpPr>
              <a:spLocks noChangeArrowheads="1"/>
            </p:cNvSpPr>
            <p:nvPr/>
          </p:nvSpPr>
          <p:spPr bwMode="auto">
            <a:xfrm>
              <a:off x="606422" y="547358"/>
              <a:ext cx="8004175" cy="57938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63550" marR="0" lvl="0" indent="-463550" algn="l" defTabSz="914400" rtl="0" eaLnBrk="0" fontAlgn="base" latinLnBrk="0" hangingPunct="0">
                <a:lnSpc>
                  <a:spcPct val="100000"/>
                </a:lnSpc>
                <a:spcBef>
                  <a:spcPct val="0"/>
                </a:spcBef>
                <a:spcAft>
                  <a:spcPct val="0"/>
                </a:spcAft>
                <a:buClrTx/>
                <a:buSzTx/>
                <a:tabLst/>
              </a:pPr>
              <a:endParaRPr lang="en-US"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You are offered the following bet:  A fair coin will be tossed.  If it is heads, you will win </a:t>
              </a:r>
              <a:r>
                <a:rPr lang="en-US" sz="2400" i="1" dirty="0" smtClean="0">
                  <a:latin typeface="Times New Roman" pitchFamily="18" charset="0"/>
                  <a:cs typeface="Times New Roman" pitchFamily="18" charset="0"/>
                </a:rPr>
                <a:t>x</a:t>
              </a:r>
              <a:r>
                <a:rPr lang="en-US" sz="2400" dirty="0" smtClean="0">
                  <a:latin typeface="Times New Roman" pitchFamily="18" charset="0"/>
                  <a:cs typeface="Times New Roman" pitchFamily="18" charset="0"/>
                </a:rPr>
                <a:t>, while if it is tails you will lose </a:t>
              </a:r>
              <a:r>
                <a:rPr lang="en-US" sz="2400" i="1" dirty="0" smtClean="0">
                  <a:latin typeface="Times New Roman" pitchFamily="18" charset="0"/>
                  <a:cs typeface="Times New Roman" pitchFamily="18" charset="0"/>
                </a:rPr>
                <a:t>y</a:t>
              </a:r>
              <a:r>
                <a:rPr lang="en-US" sz="2400" dirty="0" smtClean="0">
                  <a:latin typeface="Times New Roman" pitchFamily="18" charset="0"/>
                  <a:cs typeface="Times New Roman" pitchFamily="18" charset="0"/>
                </a:rPr>
                <a:t>.</a:t>
              </a:r>
            </a:p>
            <a:p>
              <a:pPr marL="463550" indent="-463550"/>
              <a:r>
                <a:rPr lang="en-US" sz="1000" dirty="0" smtClean="0">
                  <a:latin typeface="Times New Roman" pitchFamily="18" charset="0"/>
                  <a:cs typeface="Times New Roman" pitchFamily="18" charset="0"/>
                </a:rPr>
                <a:t> </a:t>
              </a:r>
            </a:p>
            <a:p>
              <a:pPr marL="465138" indent="-14288"/>
              <a:r>
                <a:rPr lang="en-US" sz="2400" dirty="0" smtClean="0">
                  <a:latin typeface="Times New Roman" pitchFamily="18" charset="0"/>
                  <a:cs typeface="Times New Roman" pitchFamily="18" charset="0"/>
                </a:rPr>
                <a:t>If </a:t>
              </a:r>
              <a:r>
                <a:rPr lang="en-US" sz="2400" i="1" dirty="0" smtClean="0">
                  <a:latin typeface="Times New Roman" pitchFamily="18" charset="0"/>
                  <a:cs typeface="Times New Roman" pitchFamily="18" charset="0"/>
                </a:rPr>
                <a:t>y</a:t>
              </a:r>
              <a:r>
                <a:rPr lang="en-US" sz="2400" dirty="0" smtClean="0">
                  <a:latin typeface="Times New Roman" pitchFamily="18" charset="0"/>
                  <a:cs typeface="Times New Roman" pitchFamily="18" charset="0"/>
                </a:rPr>
                <a:t> is $1, what value of </a:t>
              </a:r>
              <a:r>
                <a:rPr lang="en-US" sz="2400" i="1" dirty="0" smtClean="0">
                  <a:latin typeface="Times New Roman" pitchFamily="18" charset="0"/>
                  <a:cs typeface="Times New Roman" pitchFamily="18" charset="0"/>
                </a:rPr>
                <a:t>x</a:t>
              </a:r>
              <a:r>
                <a:rPr lang="en-US" sz="2400" dirty="0" smtClean="0">
                  <a:latin typeface="Times New Roman" pitchFamily="18" charset="0"/>
                  <a:cs typeface="Times New Roman" pitchFamily="18" charset="0"/>
                </a:rPr>
                <a:t> would you require to accept the bet?    ______________</a:t>
              </a:r>
            </a:p>
            <a:p>
              <a:pPr marL="914400" indent="-463550"/>
              <a:r>
                <a:rPr lang="en-US" sz="1000" dirty="0" smtClean="0">
                  <a:latin typeface="Times New Roman" pitchFamily="18" charset="0"/>
                  <a:cs typeface="Times New Roman" pitchFamily="18" charset="0"/>
                </a:rPr>
                <a:t> </a:t>
              </a:r>
            </a:p>
            <a:p>
              <a:pPr marL="465138" indent="-14288"/>
              <a:r>
                <a:rPr lang="en-US" sz="2400" dirty="0" smtClean="0">
                  <a:latin typeface="Times New Roman" pitchFamily="18" charset="0"/>
                  <a:cs typeface="Times New Roman" pitchFamily="18" charset="0"/>
                </a:rPr>
                <a:t>If </a:t>
              </a:r>
              <a:r>
                <a:rPr lang="en-US" sz="2400" i="1" dirty="0" smtClean="0">
                  <a:latin typeface="Times New Roman" pitchFamily="18" charset="0"/>
                  <a:cs typeface="Times New Roman" pitchFamily="18" charset="0"/>
                </a:rPr>
                <a:t>y</a:t>
              </a:r>
              <a:r>
                <a:rPr lang="en-US" sz="2400" dirty="0" smtClean="0">
                  <a:latin typeface="Times New Roman" pitchFamily="18" charset="0"/>
                  <a:cs typeface="Times New Roman" pitchFamily="18" charset="0"/>
                </a:rPr>
                <a:t> is $100, what value of </a:t>
              </a:r>
              <a:r>
                <a:rPr lang="en-US" sz="2400" i="1" dirty="0" smtClean="0">
                  <a:latin typeface="Times New Roman" pitchFamily="18" charset="0"/>
                  <a:cs typeface="Times New Roman" pitchFamily="18" charset="0"/>
                </a:rPr>
                <a:t>x </a:t>
              </a:r>
              <a:r>
                <a:rPr lang="en-US" sz="2400" dirty="0" smtClean="0">
                  <a:latin typeface="Times New Roman" pitchFamily="18" charset="0"/>
                  <a:cs typeface="Times New Roman" pitchFamily="18" charset="0"/>
                </a:rPr>
                <a:t>would you require to accept the bet?   ______________</a:t>
              </a:r>
            </a:p>
            <a:p>
              <a:pPr marL="914400" indent="-463550"/>
              <a:r>
                <a:rPr lang="en-US" sz="1050" dirty="0" smtClean="0">
                  <a:latin typeface="Times New Roman" pitchFamily="18" charset="0"/>
                  <a:cs typeface="Times New Roman" pitchFamily="18" charset="0"/>
                </a:rPr>
                <a:t> </a:t>
              </a:r>
            </a:p>
            <a:p>
              <a:pPr marL="450850"/>
              <a:r>
                <a:rPr lang="en-US" sz="2400" dirty="0" smtClean="0">
                  <a:latin typeface="Times New Roman" pitchFamily="18" charset="0"/>
                  <a:cs typeface="Times New Roman" pitchFamily="18" charset="0"/>
                </a:rPr>
                <a:t>If </a:t>
              </a:r>
              <a:r>
                <a:rPr lang="en-US" sz="2400" i="1" dirty="0" smtClean="0">
                  <a:latin typeface="Times New Roman" pitchFamily="18" charset="0"/>
                  <a:cs typeface="Times New Roman" pitchFamily="18" charset="0"/>
                </a:rPr>
                <a:t>y</a:t>
              </a:r>
              <a:r>
                <a:rPr lang="en-US" sz="2400" dirty="0" smtClean="0">
                  <a:latin typeface="Times New Roman" pitchFamily="18" charset="0"/>
                  <a:cs typeface="Times New Roman" pitchFamily="18" charset="0"/>
                </a:rPr>
                <a:t> is $1,000, what value of </a:t>
              </a:r>
              <a:r>
                <a:rPr lang="en-US" sz="2400" i="1" dirty="0" smtClean="0">
                  <a:latin typeface="Times New Roman" pitchFamily="18" charset="0"/>
                  <a:cs typeface="Times New Roman" pitchFamily="18" charset="0"/>
                </a:rPr>
                <a:t>x</a:t>
              </a:r>
              <a:r>
                <a:rPr lang="en-US" sz="2400" dirty="0" smtClean="0">
                  <a:latin typeface="Times New Roman" pitchFamily="18" charset="0"/>
                  <a:cs typeface="Times New Roman" pitchFamily="18" charset="0"/>
                </a:rPr>
                <a:t> would you require to accept the bet?   ______________</a:t>
              </a:r>
            </a:p>
            <a:p>
              <a:pPr marL="465138" indent="-14288"/>
              <a:endParaRPr lang="en-US" sz="1000" dirty="0" smtClean="0">
                <a:latin typeface="Times New Roman" pitchFamily="18" charset="0"/>
                <a:cs typeface="Times New Roman" pitchFamily="18" charset="0"/>
              </a:endParaRPr>
            </a:p>
            <a:p>
              <a:pPr marL="465138" indent="-14288"/>
              <a:r>
                <a:rPr lang="en-US" sz="2400" dirty="0" smtClean="0">
                  <a:latin typeface="Times New Roman" pitchFamily="18" charset="0"/>
                  <a:cs typeface="Times New Roman" pitchFamily="18" charset="0"/>
                </a:rPr>
                <a:t>If </a:t>
              </a:r>
              <a:r>
                <a:rPr lang="en-US" sz="2400" i="1" dirty="0">
                  <a:latin typeface="Times New Roman" pitchFamily="18" charset="0"/>
                  <a:cs typeface="Times New Roman" pitchFamily="18" charset="0"/>
                </a:rPr>
                <a:t>y</a:t>
              </a:r>
              <a:r>
                <a:rPr lang="en-US" sz="2400" dirty="0">
                  <a:latin typeface="Times New Roman" pitchFamily="18" charset="0"/>
                  <a:cs typeface="Times New Roman" pitchFamily="18" charset="0"/>
                </a:rPr>
                <a:t> is $</a:t>
              </a:r>
              <a:r>
                <a:rPr lang="en-US" sz="2400" dirty="0" smtClean="0">
                  <a:latin typeface="Times New Roman" pitchFamily="18" charset="0"/>
                  <a:cs typeface="Times New Roman" pitchFamily="18" charset="0"/>
                </a:rPr>
                <a:t>10,000</a:t>
              </a:r>
              <a:r>
                <a:rPr lang="en-US" sz="2400" dirty="0">
                  <a:latin typeface="Times New Roman" pitchFamily="18" charset="0"/>
                  <a:cs typeface="Times New Roman" pitchFamily="18" charset="0"/>
                </a:rPr>
                <a:t>, what value of </a:t>
              </a:r>
              <a:r>
                <a:rPr lang="en-US" sz="2400" i="1" dirty="0">
                  <a:latin typeface="Times New Roman" pitchFamily="18" charset="0"/>
                  <a:cs typeface="Times New Roman" pitchFamily="18" charset="0"/>
                </a:rPr>
                <a:t>x </a:t>
              </a:r>
              <a:r>
                <a:rPr lang="en-US" sz="2400" dirty="0">
                  <a:latin typeface="Times New Roman" pitchFamily="18" charset="0"/>
                  <a:cs typeface="Times New Roman" pitchFamily="18" charset="0"/>
                </a:rPr>
                <a:t>would you require to accept the bet?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______________</a:t>
              </a:r>
            </a:p>
            <a:p>
              <a:pPr marL="914400" indent="-463550"/>
              <a:r>
                <a:rPr lang="en-US" sz="1000" dirty="0">
                  <a:latin typeface="Times New Roman" pitchFamily="18" charset="0"/>
                  <a:cs typeface="Times New Roman" pitchFamily="18" charset="0"/>
                </a:rPr>
                <a:t> </a:t>
              </a:r>
            </a:p>
            <a:p>
              <a:pPr marL="450850"/>
              <a:r>
                <a:rPr lang="en-US" sz="2400" dirty="0">
                  <a:latin typeface="Times New Roman" pitchFamily="18" charset="0"/>
                  <a:cs typeface="Times New Roman" pitchFamily="18" charset="0"/>
                </a:rPr>
                <a:t>If </a:t>
              </a:r>
              <a:r>
                <a:rPr lang="en-US" sz="2400" i="1" dirty="0">
                  <a:latin typeface="Times New Roman" pitchFamily="18" charset="0"/>
                  <a:cs typeface="Times New Roman" pitchFamily="18" charset="0"/>
                </a:rPr>
                <a:t>y</a:t>
              </a:r>
              <a:r>
                <a:rPr lang="en-US" sz="2400" dirty="0">
                  <a:latin typeface="Times New Roman" pitchFamily="18" charset="0"/>
                  <a:cs typeface="Times New Roman" pitchFamily="18" charset="0"/>
                </a:rPr>
                <a:t> is $</a:t>
              </a:r>
              <a:r>
                <a:rPr lang="en-US" sz="2400" dirty="0" smtClean="0">
                  <a:latin typeface="Times New Roman" pitchFamily="18" charset="0"/>
                  <a:cs typeface="Times New Roman" pitchFamily="18" charset="0"/>
                </a:rPr>
                <a:t>100,000</a:t>
              </a:r>
              <a:r>
                <a:rPr lang="en-US" sz="2400" dirty="0">
                  <a:latin typeface="Times New Roman" pitchFamily="18" charset="0"/>
                  <a:cs typeface="Times New Roman" pitchFamily="18" charset="0"/>
                </a:rPr>
                <a:t>, what value of </a:t>
              </a:r>
              <a:r>
                <a:rPr lang="en-US" sz="2400" i="1" dirty="0">
                  <a:latin typeface="Times New Roman" pitchFamily="18" charset="0"/>
                  <a:cs typeface="Times New Roman" pitchFamily="18" charset="0"/>
                </a:rPr>
                <a:t>x</a:t>
              </a:r>
              <a:r>
                <a:rPr lang="en-US" sz="2400" dirty="0">
                  <a:latin typeface="Times New Roman" pitchFamily="18" charset="0"/>
                  <a:cs typeface="Times New Roman" pitchFamily="18" charset="0"/>
                </a:rPr>
                <a:t> would you require to accept the bet?  </a:t>
              </a:r>
              <a:r>
                <a:rPr lang="en-US" sz="2400" dirty="0" smtClean="0">
                  <a:latin typeface="Times New Roman" pitchFamily="18" charset="0"/>
                  <a:cs typeface="Times New Roman" pitchFamily="18" charset="0"/>
                </a:rPr>
                <a:t> ______________</a:t>
              </a:r>
              <a:endParaRPr lang="en-US" sz="2400" dirty="0">
                <a:latin typeface="Times New Roman" pitchFamily="18" charset="0"/>
                <a:cs typeface="Times New Roman" pitchFamily="18" charset="0"/>
              </a:endParaRPr>
            </a:p>
          </p:txBody>
        </p:sp>
      </p:grpSp>
      <p:sp>
        <p:nvSpPr>
          <p:cNvPr id="2" name="TextBox 1"/>
          <p:cNvSpPr txBox="1"/>
          <p:nvPr/>
        </p:nvSpPr>
        <p:spPr>
          <a:xfrm>
            <a:off x="2436247" y="2070080"/>
            <a:ext cx="2492990" cy="4031873"/>
          </a:xfrm>
          <a:prstGeom prst="rect">
            <a:avLst/>
          </a:prstGeom>
          <a:noFill/>
        </p:spPr>
        <p:txBody>
          <a:bodyPr wrap="none" rtlCol="0">
            <a:spAutoFit/>
          </a:bodyPr>
          <a:lstStyle/>
          <a:p>
            <a:r>
              <a:rPr lang="en-US" sz="2400" dirty="0" smtClean="0">
                <a:solidFill>
                  <a:srgbClr val="FF0000"/>
                </a:solidFill>
                <a:latin typeface="Times New Roman" pitchFamily="18" charset="0"/>
                <a:cs typeface="Times New Roman" pitchFamily="18" charset="0"/>
              </a:rPr>
              <a:t>$1.63</a:t>
            </a:r>
          </a:p>
          <a:p>
            <a:endParaRPr lang="en-US" sz="3600" dirty="0">
              <a:solidFill>
                <a:srgbClr val="FF0000"/>
              </a:solidFill>
              <a:latin typeface="Times New Roman" pitchFamily="18" charset="0"/>
              <a:cs typeface="Times New Roman" pitchFamily="18" charset="0"/>
            </a:endParaRPr>
          </a:p>
          <a:p>
            <a:r>
              <a:rPr lang="en-US" sz="2400" dirty="0" smtClean="0">
                <a:solidFill>
                  <a:srgbClr val="FF0000"/>
                </a:solidFill>
                <a:latin typeface="Times New Roman" pitchFamily="18" charset="0"/>
                <a:cs typeface="Times New Roman" pitchFamily="18" charset="0"/>
              </a:rPr>
              <a:t>$931</a:t>
            </a:r>
          </a:p>
          <a:p>
            <a:endParaRPr lang="en-US" sz="3200" dirty="0">
              <a:solidFill>
                <a:srgbClr val="FF0000"/>
              </a:solidFill>
              <a:latin typeface="Times New Roman" pitchFamily="18" charset="0"/>
              <a:cs typeface="Times New Roman" pitchFamily="18" charset="0"/>
            </a:endParaRPr>
          </a:p>
          <a:p>
            <a:r>
              <a:rPr lang="en-US" sz="2400" dirty="0" smtClean="0">
                <a:solidFill>
                  <a:srgbClr val="FF0000"/>
                </a:solidFill>
                <a:latin typeface="Times New Roman" pitchFamily="18" charset="0"/>
                <a:cs typeface="Times New Roman" pitchFamily="18" charset="0"/>
              </a:rPr>
              <a:t>     $3,212</a:t>
            </a:r>
          </a:p>
          <a:p>
            <a:endParaRPr lang="en-US" sz="3600" dirty="0">
              <a:solidFill>
                <a:srgbClr val="FF0000"/>
              </a:solidFill>
              <a:latin typeface="Times New Roman" pitchFamily="18" charset="0"/>
              <a:cs typeface="Times New Roman" pitchFamily="18" charset="0"/>
            </a:endParaRPr>
          </a:p>
          <a:p>
            <a:r>
              <a:rPr lang="en-US" sz="2400" dirty="0" smtClean="0">
                <a:solidFill>
                  <a:srgbClr val="FF0000"/>
                </a:solidFill>
                <a:latin typeface="Times New Roman" pitchFamily="18" charset="0"/>
                <a:cs typeface="Times New Roman" pitchFamily="18" charset="0"/>
              </a:rPr>
              <a:t>     $100,647</a:t>
            </a:r>
          </a:p>
          <a:p>
            <a:endParaRPr lang="en-US" sz="3200" dirty="0">
              <a:solidFill>
                <a:srgbClr val="FF0000"/>
              </a:solidFill>
              <a:latin typeface="Times New Roman" pitchFamily="18" charset="0"/>
              <a:cs typeface="Times New Roman" pitchFamily="18" charset="0"/>
            </a:endParaRPr>
          </a:p>
          <a:p>
            <a:r>
              <a:rPr lang="en-US" sz="2400" dirty="0" smtClean="0">
                <a:solidFill>
                  <a:srgbClr val="FF0000"/>
                </a:solidFill>
                <a:latin typeface="Times New Roman" pitchFamily="18" charset="0"/>
                <a:cs typeface="Times New Roman" pitchFamily="18" charset="0"/>
              </a:rPr>
              <a:t>               $463,824</a:t>
            </a:r>
            <a:endParaRPr lang="en-US"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4039256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xit" presetSubtype="0" fill="hold" nodeType="clickEffect">
                                  <p:stCondLst>
                                    <p:cond delay="0"/>
                                  </p:stCondLst>
                                  <p:childTnLst>
                                    <p:anim calcmode="lin" valueType="num">
                                      <p:cBhvr>
                                        <p:cTn id="11" dur="2000"/>
                                        <p:tgtEl>
                                          <p:spTgt spid="44"/>
                                        </p:tgtEl>
                                        <p:attrNameLst>
                                          <p:attrName>ppt_w</p:attrName>
                                        </p:attrNameLst>
                                      </p:cBhvr>
                                      <p:tavLst>
                                        <p:tav tm="0">
                                          <p:val>
                                            <p:strVal val="ppt_w"/>
                                          </p:val>
                                        </p:tav>
                                        <p:tav tm="100000">
                                          <p:val>
                                            <p:fltVal val="0"/>
                                          </p:val>
                                        </p:tav>
                                      </p:tavLst>
                                    </p:anim>
                                    <p:anim calcmode="lin" valueType="num">
                                      <p:cBhvr>
                                        <p:cTn id="12" dur="2000"/>
                                        <p:tgtEl>
                                          <p:spTgt spid="44"/>
                                        </p:tgtEl>
                                        <p:attrNameLst>
                                          <p:attrName>ppt_h</p:attrName>
                                        </p:attrNameLst>
                                      </p:cBhvr>
                                      <p:tavLst>
                                        <p:tav tm="0">
                                          <p:val>
                                            <p:strVal val="ppt_h"/>
                                          </p:val>
                                        </p:tav>
                                        <p:tav tm="100000">
                                          <p:val>
                                            <p:fltVal val="0"/>
                                          </p:val>
                                        </p:tav>
                                      </p:tavLst>
                                    </p:anim>
                                    <p:animEffect transition="out" filter="fade">
                                      <p:cBhvr>
                                        <p:cTn id="13" dur="2000"/>
                                        <p:tgtEl>
                                          <p:spTgt spid="44"/>
                                        </p:tgtEl>
                                      </p:cBhvr>
                                    </p:animEffect>
                                    <p:set>
                                      <p:cBhvr>
                                        <p:cTn id="14" dur="1" fill="hold">
                                          <p:stCondLst>
                                            <p:cond delay="1999"/>
                                          </p:stCondLst>
                                        </p:cTn>
                                        <p:tgtEl>
                                          <p:spTgt spid="44"/>
                                        </p:tgtEl>
                                        <p:attrNameLst>
                                          <p:attrName>style.visibility</p:attrName>
                                        </p:attrNameLst>
                                      </p:cBhvr>
                                      <p:to>
                                        <p:strVal val="hidden"/>
                                      </p:to>
                                    </p:set>
                                  </p:childTnLst>
                                </p:cTn>
                              </p:par>
                              <p:par>
                                <p:cTn id="15" presetID="10" presetClass="exit" presetSubtype="0" fill="hold" grpId="1" nodeType="withEffect">
                                  <p:stCondLst>
                                    <p:cond delay="0"/>
                                  </p:stCondLst>
                                  <p:childTnLst>
                                    <p:animEffect transition="out" filter="fade">
                                      <p:cBhvr>
                                        <p:cTn id="16" dur="500"/>
                                        <p:tgtEl>
                                          <p:spTgt spid="2"/>
                                        </p:tgtEl>
                                      </p:cBhvr>
                                    </p:animEffect>
                                    <p:set>
                                      <p:cBhvr>
                                        <p:cTn id="1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0" y="0"/>
            <a:ext cx="9143999" cy="1077218"/>
          </a:xfrm>
          <a:prstGeom prst="rect">
            <a:avLst/>
          </a:prstGeom>
          <a:noFill/>
          <a:ln w="9525">
            <a:noFill/>
            <a:miter lim="800000"/>
            <a:headEnd/>
            <a:tailEnd/>
          </a:ln>
        </p:spPr>
        <p:txBody>
          <a:bodyPr wrap="square">
            <a:spAutoFit/>
          </a:bodyPr>
          <a:lstStyle/>
          <a:p>
            <a:r>
              <a:rPr lang="en-US" sz="2400" b="1" dirty="0" smtClean="0">
                <a:latin typeface="Times New Roman" pitchFamily="18" charset="0"/>
              </a:rPr>
              <a:t>A Mean Reverting Walk Down Wall Street</a:t>
            </a:r>
          </a:p>
          <a:p>
            <a:r>
              <a:rPr lang="en-US" sz="2000" dirty="0" smtClean="0">
                <a:latin typeface="Times New Roman" pitchFamily="18" charset="0"/>
              </a:rPr>
              <a:t>What implications do the concepts of “endowment effects” and “loss aversion” have for our understanding of investor behavior and stock market performance?</a:t>
            </a:r>
            <a:endParaRPr lang="en-US" sz="2000" dirty="0">
              <a:latin typeface="Times New Roman" pitchFamily="18" charset="0"/>
            </a:endParaRPr>
          </a:p>
        </p:txBody>
      </p:sp>
      <p:sp>
        <p:nvSpPr>
          <p:cNvPr id="3" name="Rectangle 2"/>
          <p:cNvSpPr/>
          <p:nvPr/>
        </p:nvSpPr>
        <p:spPr>
          <a:xfrm>
            <a:off x="2133600" y="1295400"/>
            <a:ext cx="6781800" cy="5016758"/>
          </a:xfrm>
          <a:prstGeom prst="rect">
            <a:avLst/>
          </a:prstGeom>
        </p:spPr>
        <p:txBody>
          <a:bodyPr wrap="square">
            <a:spAutoFit/>
          </a:bodyPr>
          <a:lstStyle/>
          <a:p>
            <a:r>
              <a:rPr lang="en-US" dirty="0" smtClean="0"/>
              <a:t>Loss aversion also explains one of the most common investing mistakes: investors evaluating their stock portfolio are most likely to sell stocks that have increased in value or, during a week like this (September 2008), have gone down the least amount. Why? Because it hurts to take a loss. Unfortunately, this means that people end up holding on to their depreciating stocks. Over the long term, this strategy is exceedingly foolish, since it ultimately leads to a portfolio composed entirely of shares that are losing money. (A study by Terrance </a:t>
            </a:r>
            <a:r>
              <a:rPr lang="en-US" dirty="0" err="1" smtClean="0"/>
              <a:t>Odean</a:t>
            </a:r>
            <a:r>
              <a:rPr lang="en-US" dirty="0" smtClean="0"/>
              <a:t>, an economist at UC-Berkeley, found that the stocks investors sold outperformed the stocks they didn't sell by 3.4 percent). Even professional money managers are vulnerable to this bias, and tend to hold losing stocks twice as long as winning stocks. Because selling shares that have decreased in value makes the loss tangible - and losing sucks - we try to postpone the pain for as long as possible.</a:t>
            </a:r>
          </a:p>
          <a:p>
            <a:endParaRPr lang="en-US" dirty="0" smtClean="0"/>
          </a:p>
          <a:p>
            <a:r>
              <a:rPr lang="en-US" dirty="0" smtClean="0"/>
              <a:t>Jonah Lehrer, author of </a:t>
            </a:r>
            <a:r>
              <a:rPr lang="en-US" i="1" dirty="0" smtClean="0"/>
              <a:t>How We </a:t>
            </a:r>
            <a:r>
              <a:rPr lang="en-US" sz="1600" i="1" dirty="0" smtClean="0"/>
              <a:t>Decide</a:t>
            </a:r>
          </a:p>
          <a:p>
            <a:r>
              <a:rPr lang="en-US" sz="1600" i="1" dirty="0" smtClean="0">
                <a:hlinkClick r:id="rId2"/>
              </a:rPr>
              <a:t>http://scienceblogs.com/cortex/2008/09/loss_aversion_and_the_stock_ma.php</a:t>
            </a:r>
            <a:endParaRPr lang="en-US" sz="1600" i="1" dirty="0" smtClean="0"/>
          </a:p>
          <a:p>
            <a:r>
              <a:rPr lang="en-US" sz="1600" i="1" dirty="0" smtClean="0"/>
              <a:t> </a:t>
            </a:r>
          </a:p>
        </p:txBody>
      </p:sp>
      <p:pic>
        <p:nvPicPr>
          <p:cNvPr id="40962" name="Picture 2" descr="http://redirect.ogilvy.com/files/2009/09/how-we-decide.jpg"/>
          <p:cNvPicPr>
            <a:picLocks noChangeAspect="1" noChangeArrowheads="1"/>
          </p:cNvPicPr>
          <p:nvPr/>
        </p:nvPicPr>
        <p:blipFill>
          <a:blip r:embed="rId3" cstate="print"/>
          <a:srcRect/>
          <a:stretch>
            <a:fillRect/>
          </a:stretch>
        </p:blipFill>
        <p:spPr bwMode="auto">
          <a:xfrm>
            <a:off x="228600" y="1447800"/>
            <a:ext cx="1752600" cy="2616558"/>
          </a:xfrm>
          <a:prstGeom prst="rect">
            <a:avLst/>
          </a:prstGeom>
          <a:noFill/>
          <a:ln>
            <a:solidFill>
              <a:schemeClr val="tx1"/>
            </a:solidFill>
          </a:ln>
          <a:effectLst>
            <a:outerShdw blurRad="50800" dist="152400" dir="2700000" algn="tl" rotWithShape="0">
              <a:prstClr val="black">
                <a:alpha val="40000"/>
              </a:prstClr>
            </a:outerShdw>
          </a:effectLst>
        </p:spPr>
      </p:pic>
    </p:spTree>
    <p:extLst>
      <p:ext uri="{BB962C8B-B14F-4D97-AF65-F5344CB8AC3E}">
        <p14:creationId xmlns:p14="http://schemas.microsoft.com/office/powerpoint/2010/main" val="380283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778242" y="2146045"/>
            <a:ext cx="7158422" cy="4024196"/>
            <a:chOff x="778242" y="1744601"/>
            <a:chExt cx="7158422" cy="4425640"/>
          </a:xfrm>
        </p:grpSpPr>
        <p:sp>
          <p:nvSpPr>
            <p:cNvPr id="3" name="Line 3"/>
            <p:cNvSpPr>
              <a:spLocks noChangeShapeType="1"/>
            </p:cNvSpPr>
            <p:nvPr/>
          </p:nvSpPr>
          <p:spPr bwMode="auto">
            <a:xfrm>
              <a:off x="1703321" y="5625226"/>
              <a:ext cx="6233343" cy="0"/>
            </a:xfrm>
            <a:prstGeom prst="line">
              <a:avLst/>
            </a:prstGeom>
            <a:noFill/>
            <a:ln w="25400">
              <a:solidFill>
                <a:schemeClr val="tx1"/>
              </a:solidFill>
              <a:round/>
              <a:headEnd/>
              <a:tailEnd/>
            </a:ln>
          </p:spPr>
          <p:txBody>
            <a:bodyPr/>
            <a:lstStyle/>
            <a:p>
              <a:endParaRPr lang="en-US"/>
            </a:p>
          </p:txBody>
        </p:sp>
        <p:sp>
          <p:nvSpPr>
            <p:cNvPr id="4" name="Line 4"/>
            <p:cNvSpPr>
              <a:spLocks noChangeShapeType="1"/>
            </p:cNvSpPr>
            <p:nvPr/>
          </p:nvSpPr>
          <p:spPr bwMode="auto">
            <a:xfrm flipH="1" flipV="1">
              <a:off x="1688730" y="1754358"/>
              <a:ext cx="14591" cy="3870868"/>
            </a:xfrm>
            <a:prstGeom prst="line">
              <a:avLst/>
            </a:prstGeom>
            <a:noFill/>
            <a:ln w="25400">
              <a:solidFill>
                <a:schemeClr val="tx1"/>
              </a:solidFill>
              <a:round/>
              <a:headEnd/>
              <a:tailEnd/>
            </a:ln>
          </p:spPr>
          <p:txBody>
            <a:bodyPr/>
            <a:lstStyle/>
            <a:p>
              <a:endParaRPr lang="en-US"/>
            </a:p>
          </p:txBody>
        </p:sp>
        <p:sp>
          <p:nvSpPr>
            <p:cNvPr id="5" name="Text Box 5"/>
            <p:cNvSpPr txBox="1">
              <a:spLocks noChangeArrowheads="1"/>
            </p:cNvSpPr>
            <p:nvPr/>
          </p:nvSpPr>
          <p:spPr bwMode="auto">
            <a:xfrm>
              <a:off x="1618693" y="5701890"/>
              <a:ext cx="6093267" cy="267629"/>
            </a:xfrm>
            <a:prstGeom prst="rect">
              <a:avLst/>
            </a:prstGeom>
            <a:noFill/>
            <a:ln w="9525">
              <a:noFill/>
              <a:miter lim="800000"/>
              <a:headEnd/>
              <a:tailEnd/>
            </a:ln>
          </p:spPr>
          <p:txBody>
            <a:bodyPr wrap="none">
              <a:spAutoFit/>
            </a:bodyPr>
            <a:lstStyle/>
            <a:p>
              <a:r>
                <a:rPr lang="en-US" sz="1400">
                  <a:latin typeface="Times New Roman" pitchFamily="18" charset="0"/>
                </a:rPr>
                <a:t>0                                  1                                 2                                   3                                 4</a:t>
              </a:r>
            </a:p>
          </p:txBody>
        </p:sp>
        <p:sp>
          <p:nvSpPr>
            <p:cNvPr id="6" name="Line 6"/>
            <p:cNvSpPr>
              <a:spLocks noChangeShapeType="1"/>
            </p:cNvSpPr>
            <p:nvPr/>
          </p:nvSpPr>
          <p:spPr bwMode="auto">
            <a:xfrm flipV="1">
              <a:off x="3174110" y="5491411"/>
              <a:ext cx="0" cy="133815"/>
            </a:xfrm>
            <a:prstGeom prst="line">
              <a:avLst/>
            </a:prstGeom>
            <a:noFill/>
            <a:ln w="9525">
              <a:solidFill>
                <a:schemeClr val="tx1"/>
              </a:solidFill>
              <a:round/>
              <a:headEnd/>
              <a:tailEnd/>
            </a:ln>
          </p:spPr>
          <p:txBody>
            <a:bodyPr/>
            <a:lstStyle/>
            <a:p>
              <a:endParaRPr lang="en-US"/>
            </a:p>
          </p:txBody>
        </p:sp>
        <p:sp>
          <p:nvSpPr>
            <p:cNvPr id="7" name="Line 7"/>
            <p:cNvSpPr>
              <a:spLocks noChangeShapeType="1"/>
            </p:cNvSpPr>
            <p:nvPr/>
          </p:nvSpPr>
          <p:spPr bwMode="auto">
            <a:xfrm flipV="1">
              <a:off x="4644899" y="5491411"/>
              <a:ext cx="0" cy="133815"/>
            </a:xfrm>
            <a:prstGeom prst="line">
              <a:avLst/>
            </a:prstGeom>
            <a:noFill/>
            <a:ln w="9525">
              <a:solidFill>
                <a:schemeClr val="tx1"/>
              </a:solidFill>
              <a:round/>
              <a:headEnd/>
              <a:tailEnd/>
            </a:ln>
          </p:spPr>
          <p:txBody>
            <a:bodyPr/>
            <a:lstStyle/>
            <a:p>
              <a:endParaRPr lang="en-US"/>
            </a:p>
          </p:txBody>
        </p:sp>
        <p:sp>
          <p:nvSpPr>
            <p:cNvPr id="8" name="Line 8"/>
            <p:cNvSpPr>
              <a:spLocks noChangeShapeType="1"/>
            </p:cNvSpPr>
            <p:nvPr/>
          </p:nvSpPr>
          <p:spPr bwMode="auto">
            <a:xfrm flipV="1">
              <a:off x="6115688" y="5491411"/>
              <a:ext cx="0" cy="133815"/>
            </a:xfrm>
            <a:prstGeom prst="line">
              <a:avLst/>
            </a:prstGeom>
            <a:noFill/>
            <a:ln w="9525">
              <a:solidFill>
                <a:schemeClr val="tx1"/>
              </a:solidFill>
              <a:round/>
              <a:headEnd/>
              <a:tailEnd/>
            </a:ln>
          </p:spPr>
          <p:txBody>
            <a:bodyPr/>
            <a:lstStyle/>
            <a:p>
              <a:endParaRPr lang="en-US"/>
            </a:p>
          </p:txBody>
        </p:sp>
        <p:sp>
          <p:nvSpPr>
            <p:cNvPr id="9" name="Line 9"/>
            <p:cNvSpPr>
              <a:spLocks noChangeShapeType="1"/>
            </p:cNvSpPr>
            <p:nvPr/>
          </p:nvSpPr>
          <p:spPr bwMode="auto">
            <a:xfrm flipV="1">
              <a:off x="7586476" y="5491411"/>
              <a:ext cx="0" cy="133815"/>
            </a:xfrm>
            <a:prstGeom prst="line">
              <a:avLst/>
            </a:prstGeom>
            <a:noFill/>
            <a:ln w="9525">
              <a:solidFill>
                <a:schemeClr val="tx1"/>
              </a:solidFill>
              <a:round/>
              <a:headEnd/>
              <a:tailEnd/>
            </a:ln>
          </p:spPr>
          <p:txBody>
            <a:bodyPr/>
            <a:lstStyle/>
            <a:p>
              <a:endParaRPr lang="en-US"/>
            </a:p>
          </p:txBody>
        </p:sp>
        <p:sp>
          <p:nvSpPr>
            <p:cNvPr id="10" name="Text Box 10"/>
            <p:cNvSpPr txBox="1">
              <a:spLocks noChangeArrowheads="1"/>
            </p:cNvSpPr>
            <p:nvPr/>
          </p:nvSpPr>
          <p:spPr bwMode="auto">
            <a:xfrm>
              <a:off x="4350157" y="5902612"/>
              <a:ext cx="1151243" cy="267629"/>
            </a:xfrm>
            <a:prstGeom prst="rect">
              <a:avLst/>
            </a:prstGeom>
            <a:noFill/>
            <a:ln w="9525">
              <a:noFill/>
              <a:miter lim="800000"/>
              <a:headEnd/>
              <a:tailEnd/>
            </a:ln>
          </p:spPr>
          <p:txBody>
            <a:bodyPr wrap="none">
              <a:spAutoFit/>
            </a:bodyPr>
            <a:lstStyle/>
            <a:p>
              <a:r>
                <a:rPr lang="en-US" sz="1400">
                  <a:latin typeface="Times New Roman" pitchFamily="18" charset="0"/>
                </a:rPr>
                <a:t>Delay in Years</a:t>
              </a:r>
            </a:p>
          </p:txBody>
        </p:sp>
        <p:sp>
          <p:nvSpPr>
            <p:cNvPr id="11" name="Text Box 11"/>
            <p:cNvSpPr txBox="1">
              <a:spLocks noChangeArrowheads="1"/>
            </p:cNvSpPr>
            <p:nvPr/>
          </p:nvSpPr>
          <p:spPr bwMode="auto">
            <a:xfrm>
              <a:off x="1099346" y="1744601"/>
              <a:ext cx="498919" cy="4163299"/>
            </a:xfrm>
            <a:prstGeom prst="rect">
              <a:avLst/>
            </a:prstGeom>
            <a:noFill/>
            <a:ln w="9525">
              <a:noFill/>
              <a:miter lim="800000"/>
              <a:headEnd/>
              <a:tailEnd/>
            </a:ln>
          </p:spPr>
          <p:txBody>
            <a:bodyPr wrap="none">
              <a:spAutoFit/>
            </a:bodyPr>
            <a:lstStyle/>
            <a:p>
              <a:pPr algn="r"/>
              <a:r>
                <a:rPr lang="en-US" sz="1400" dirty="0">
                  <a:latin typeface="Times New Roman" pitchFamily="18" charset="0"/>
                </a:rPr>
                <a:t>0.50</a:t>
              </a:r>
            </a:p>
            <a:p>
              <a:pPr algn="r"/>
              <a:endParaRPr lang="en-US" sz="800" dirty="0">
                <a:latin typeface="Times New Roman" pitchFamily="18" charset="0"/>
              </a:endParaRPr>
            </a:p>
            <a:p>
              <a:pPr algn="r"/>
              <a:r>
                <a:rPr lang="en-US" sz="1400" dirty="0">
                  <a:latin typeface="Times New Roman" pitchFamily="18" charset="0"/>
                </a:rPr>
                <a:t>0.45</a:t>
              </a:r>
            </a:p>
            <a:p>
              <a:pPr algn="r"/>
              <a:endParaRPr lang="en-US" sz="800" dirty="0">
                <a:latin typeface="Times New Roman" pitchFamily="18" charset="0"/>
              </a:endParaRPr>
            </a:p>
            <a:p>
              <a:pPr algn="r"/>
              <a:r>
                <a:rPr lang="en-US" sz="1400" dirty="0">
                  <a:latin typeface="Times New Roman" pitchFamily="18" charset="0"/>
                </a:rPr>
                <a:t>0.40</a:t>
              </a:r>
            </a:p>
            <a:p>
              <a:pPr algn="r"/>
              <a:endParaRPr lang="en-US" sz="800" dirty="0">
                <a:latin typeface="Times New Roman" pitchFamily="18" charset="0"/>
              </a:endParaRPr>
            </a:p>
            <a:p>
              <a:pPr algn="r"/>
              <a:r>
                <a:rPr lang="en-US" sz="1400" dirty="0">
                  <a:latin typeface="Times New Roman" pitchFamily="18" charset="0"/>
                </a:rPr>
                <a:t>0.35</a:t>
              </a:r>
            </a:p>
            <a:p>
              <a:pPr algn="r"/>
              <a:endParaRPr lang="en-US" sz="800" dirty="0">
                <a:latin typeface="Times New Roman" pitchFamily="18" charset="0"/>
              </a:endParaRPr>
            </a:p>
            <a:p>
              <a:pPr algn="r"/>
              <a:r>
                <a:rPr lang="en-US" sz="1400" dirty="0">
                  <a:latin typeface="Times New Roman" pitchFamily="18" charset="0"/>
                </a:rPr>
                <a:t>0.30</a:t>
              </a:r>
            </a:p>
            <a:p>
              <a:pPr algn="r"/>
              <a:endParaRPr lang="en-US" sz="800" dirty="0">
                <a:latin typeface="Times New Roman" pitchFamily="18" charset="0"/>
              </a:endParaRPr>
            </a:p>
            <a:p>
              <a:pPr algn="r"/>
              <a:r>
                <a:rPr lang="en-US" sz="1400" dirty="0">
                  <a:latin typeface="Times New Roman" pitchFamily="18" charset="0"/>
                </a:rPr>
                <a:t>.025</a:t>
              </a:r>
            </a:p>
            <a:p>
              <a:pPr algn="r"/>
              <a:endParaRPr lang="en-US" sz="800" dirty="0">
                <a:latin typeface="Times New Roman" pitchFamily="18" charset="0"/>
              </a:endParaRPr>
            </a:p>
            <a:p>
              <a:pPr algn="r"/>
              <a:r>
                <a:rPr lang="en-US" sz="1400" dirty="0">
                  <a:latin typeface="Times New Roman" pitchFamily="18" charset="0"/>
                </a:rPr>
                <a:t>.020</a:t>
              </a:r>
            </a:p>
            <a:p>
              <a:pPr algn="r"/>
              <a:endParaRPr lang="en-US" sz="800" dirty="0">
                <a:latin typeface="Times New Roman" pitchFamily="18" charset="0"/>
              </a:endParaRPr>
            </a:p>
            <a:p>
              <a:pPr algn="r"/>
              <a:r>
                <a:rPr lang="en-US" sz="1400" dirty="0">
                  <a:latin typeface="Times New Roman" pitchFamily="18" charset="0"/>
                </a:rPr>
                <a:t>0.15</a:t>
              </a:r>
            </a:p>
            <a:p>
              <a:pPr algn="r"/>
              <a:endParaRPr lang="en-US" sz="800" dirty="0">
                <a:latin typeface="Times New Roman" pitchFamily="18" charset="0"/>
              </a:endParaRPr>
            </a:p>
            <a:p>
              <a:pPr algn="r"/>
              <a:r>
                <a:rPr lang="en-US" sz="1400" dirty="0">
                  <a:latin typeface="Times New Roman" pitchFamily="18" charset="0"/>
                </a:rPr>
                <a:t>0.10</a:t>
              </a:r>
            </a:p>
            <a:p>
              <a:pPr algn="r"/>
              <a:endParaRPr lang="en-US" sz="800" dirty="0">
                <a:latin typeface="Times New Roman" pitchFamily="18" charset="0"/>
              </a:endParaRPr>
            </a:p>
            <a:p>
              <a:pPr algn="r"/>
              <a:r>
                <a:rPr lang="en-US" sz="1400" dirty="0">
                  <a:latin typeface="Times New Roman" pitchFamily="18" charset="0"/>
                </a:rPr>
                <a:t>0.05</a:t>
              </a:r>
            </a:p>
            <a:p>
              <a:pPr algn="r"/>
              <a:endParaRPr lang="en-US" sz="800" dirty="0">
                <a:latin typeface="Times New Roman" pitchFamily="18" charset="0"/>
              </a:endParaRPr>
            </a:p>
            <a:p>
              <a:pPr algn="r"/>
              <a:r>
                <a:rPr lang="en-US" sz="1400" dirty="0">
                  <a:latin typeface="Times New Roman" pitchFamily="18" charset="0"/>
                </a:rPr>
                <a:t>0</a:t>
              </a:r>
            </a:p>
          </p:txBody>
        </p:sp>
        <p:sp>
          <p:nvSpPr>
            <p:cNvPr id="12" name="Line 12"/>
            <p:cNvSpPr>
              <a:spLocks noChangeShapeType="1"/>
            </p:cNvSpPr>
            <p:nvPr/>
          </p:nvSpPr>
          <p:spPr bwMode="auto">
            <a:xfrm>
              <a:off x="2473735" y="2146045"/>
              <a:ext cx="700376" cy="1204332"/>
            </a:xfrm>
            <a:prstGeom prst="line">
              <a:avLst/>
            </a:prstGeom>
            <a:noFill/>
            <a:ln w="9525">
              <a:solidFill>
                <a:schemeClr val="tx1"/>
              </a:solidFill>
              <a:round/>
              <a:headEnd/>
              <a:tailEnd/>
            </a:ln>
          </p:spPr>
          <p:txBody>
            <a:bodyPr/>
            <a:lstStyle/>
            <a:p>
              <a:endParaRPr lang="en-US"/>
            </a:p>
          </p:txBody>
        </p:sp>
        <p:sp>
          <p:nvSpPr>
            <p:cNvPr id="13" name="Line 13"/>
            <p:cNvSpPr>
              <a:spLocks noChangeShapeType="1"/>
            </p:cNvSpPr>
            <p:nvPr/>
          </p:nvSpPr>
          <p:spPr bwMode="auto">
            <a:xfrm>
              <a:off x="3174110" y="3350377"/>
              <a:ext cx="1470789" cy="535259"/>
            </a:xfrm>
            <a:prstGeom prst="line">
              <a:avLst/>
            </a:prstGeom>
            <a:noFill/>
            <a:ln w="9525">
              <a:solidFill>
                <a:schemeClr val="tx1"/>
              </a:solidFill>
              <a:round/>
              <a:headEnd/>
              <a:tailEnd/>
            </a:ln>
          </p:spPr>
          <p:txBody>
            <a:bodyPr/>
            <a:lstStyle/>
            <a:p>
              <a:endParaRPr lang="en-US"/>
            </a:p>
          </p:txBody>
        </p:sp>
        <p:sp>
          <p:nvSpPr>
            <p:cNvPr id="14" name="Line 14"/>
            <p:cNvSpPr>
              <a:spLocks noChangeShapeType="1"/>
            </p:cNvSpPr>
            <p:nvPr/>
          </p:nvSpPr>
          <p:spPr bwMode="auto">
            <a:xfrm>
              <a:off x="4644899" y="3885635"/>
              <a:ext cx="2941577" cy="468351"/>
            </a:xfrm>
            <a:prstGeom prst="line">
              <a:avLst/>
            </a:prstGeom>
            <a:noFill/>
            <a:ln w="9525">
              <a:solidFill>
                <a:schemeClr val="tx1"/>
              </a:solidFill>
              <a:round/>
              <a:headEnd/>
              <a:tailEnd/>
            </a:ln>
          </p:spPr>
          <p:txBody>
            <a:bodyPr/>
            <a:lstStyle/>
            <a:p>
              <a:endParaRPr lang="en-US"/>
            </a:p>
          </p:txBody>
        </p:sp>
        <p:sp>
          <p:nvSpPr>
            <p:cNvPr id="15" name="Line 15"/>
            <p:cNvSpPr>
              <a:spLocks noChangeShapeType="1"/>
            </p:cNvSpPr>
            <p:nvPr/>
          </p:nvSpPr>
          <p:spPr bwMode="auto">
            <a:xfrm>
              <a:off x="2473735" y="3216562"/>
              <a:ext cx="700376" cy="802888"/>
            </a:xfrm>
            <a:prstGeom prst="line">
              <a:avLst/>
            </a:prstGeom>
            <a:noFill/>
            <a:ln w="9525">
              <a:solidFill>
                <a:schemeClr val="tx1"/>
              </a:solidFill>
              <a:round/>
              <a:headEnd/>
              <a:tailEnd/>
            </a:ln>
          </p:spPr>
          <p:txBody>
            <a:bodyPr/>
            <a:lstStyle/>
            <a:p>
              <a:endParaRPr lang="en-US"/>
            </a:p>
          </p:txBody>
        </p:sp>
        <p:sp>
          <p:nvSpPr>
            <p:cNvPr id="16" name="Line 16"/>
            <p:cNvSpPr>
              <a:spLocks noChangeShapeType="1"/>
            </p:cNvSpPr>
            <p:nvPr/>
          </p:nvSpPr>
          <p:spPr bwMode="auto">
            <a:xfrm>
              <a:off x="3174110" y="4019450"/>
              <a:ext cx="4412366" cy="468351"/>
            </a:xfrm>
            <a:prstGeom prst="line">
              <a:avLst/>
            </a:prstGeom>
            <a:noFill/>
            <a:ln w="9525">
              <a:solidFill>
                <a:schemeClr val="tx1"/>
              </a:solidFill>
              <a:round/>
              <a:headEnd/>
              <a:tailEnd/>
            </a:ln>
          </p:spPr>
          <p:txBody>
            <a:bodyPr/>
            <a:lstStyle/>
            <a:p>
              <a:endParaRPr lang="en-US"/>
            </a:p>
          </p:txBody>
        </p:sp>
        <p:sp>
          <p:nvSpPr>
            <p:cNvPr id="17" name="Line 17"/>
            <p:cNvSpPr>
              <a:spLocks noChangeShapeType="1"/>
            </p:cNvSpPr>
            <p:nvPr/>
          </p:nvSpPr>
          <p:spPr bwMode="auto">
            <a:xfrm>
              <a:off x="2473735" y="3417284"/>
              <a:ext cx="700376" cy="669073"/>
            </a:xfrm>
            <a:prstGeom prst="line">
              <a:avLst/>
            </a:prstGeom>
            <a:noFill/>
            <a:ln w="9525">
              <a:solidFill>
                <a:schemeClr val="tx1"/>
              </a:solidFill>
              <a:round/>
              <a:headEnd/>
              <a:tailEnd/>
            </a:ln>
          </p:spPr>
          <p:txBody>
            <a:bodyPr/>
            <a:lstStyle/>
            <a:p>
              <a:endParaRPr lang="en-US"/>
            </a:p>
          </p:txBody>
        </p:sp>
        <p:sp>
          <p:nvSpPr>
            <p:cNvPr id="18" name="Line 18"/>
            <p:cNvSpPr>
              <a:spLocks noChangeShapeType="1"/>
            </p:cNvSpPr>
            <p:nvPr/>
          </p:nvSpPr>
          <p:spPr bwMode="auto">
            <a:xfrm>
              <a:off x="3174110" y="4086357"/>
              <a:ext cx="1470789" cy="334537"/>
            </a:xfrm>
            <a:prstGeom prst="line">
              <a:avLst/>
            </a:prstGeom>
            <a:noFill/>
            <a:ln w="9525">
              <a:solidFill>
                <a:schemeClr val="tx1"/>
              </a:solidFill>
              <a:round/>
              <a:headEnd/>
              <a:tailEnd/>
            </a:ln>
          </p:spPr>
          <p:txBody>
            <a:bodyPr/>
            <a:lstStyle/>
            <a:p>
              <a:endParaRPr lang="en-US"/>
            </a:p>
          </p:txBody>
        </p:sp>
        <p:sp>
          <p:nvSpPr>
            <p:cNvPr id="19" name="Line 19"/>
            <p:cNvSpPr>
              <a:spLocks noChangeShapeType="1"/>
            </p:cNvSpPr>
            <p:nvPr/>
          </p:nvSpPr>
          <p:spPr bwMode="auto">
            <a:xfrm>
              <a:off x="4644899" y="4420894"/>
              <a:ext cx="2941577" cy="133815"/>
            </a:xfrm>
            <a:prstGeom prst="line">
              <a:avLst/>
            </a:prstGeom>
            <a:noFill/>
            <a:ln w="9525">
              <a:solidFill>
                <a:schemeClr val="tx1"/>
              </a:solidFill>
              <a:round/>
              <a:headEnd/>
              <a:tailEnd/>
            </a:ln>
          </p:spPr>
          <p:txBody>
            <a:bodyPr/>
            <a:lstStyle/>
            <a:p>
              <a:endParaRPr lang="en-US"/>
            </a:p>
          </p:txBody>
        </p:sp>
        <p:sp>
          <p:nvSpPr>
            <p:cNvPr id="20" name="Line 20"/>
            <p:cNvSpPr>
              <a:spLocks noChangeShapeType="1"/>
            </p:cNvSpPr>
            <p:nvPr/>
          </p:nvSpPr>
          <p:spPr bwMode="auto">
            <a:xfrm>
              <a:off x="2473735" y="4153265"/>
              <a:ext cx="700376" cy="267629"/>
            </a:xfrm>
            <a:prstGeom prst="line">
              <a:avLst/>
            </a:prstGeom>
            <a:noFill/>
            <a:ln w="9525">
              <a:solidFill>
                <a:schemeClr val="tx1"/>
              </a:solidFill>
              <a:round/>
              <a:headEnd/>
              <a:tailEnd/>
            </a:ln>
          </p:spPr>
          <p:txBody>
            <a:bodyPr/>
            <a:lstStyle/>
            <a:p>
              <a:endParaRPr lang="en-US"/>
            </a:p>
          </p:txBody>
        </p:sp>
        <p:sp>
          <p:nvSpPr>
            <p:cNvPr id="21" name="Line 21"/>
            <p:cNvSpPr>
              <a:spLocks noChangeShapeType="1"/>
            </p:cNvSpPr>
            <p:nvPr/>
          </p:nvSpPr>
          <p:spPr bwMode="auto">
            <a:xfrm>
              <a:off x="3174110" y="4420894"/>
              <a:ext cx="1470789" cy="334537"/>
            </a:xfrm>
            <a:prstGeom prst="line">
              <a:avLst/>
            </a:prstGeom>
            <a:noFill/>
            <a:ln w="9525">
              <a:solidFill>
                <a:schemeClr val="tx1"/>
              </a:solidFill>
              <a:round/>
              <a:headEnd/>
              <a:tailEnd/>
            </a:ln>
          </p:spPr>
          <p:txBody>
            <a:bodyPr/>
            <a:lstStyle/>
            <a:p>
              <a:endParaRPr lang="en-US"/>
            </a:p>
          </p:txBody>
        </p:sp>
        <p:sp>
          <p:nvSpPr>
            <p:cNvPr id="22" name="Line 22"/>
            <p:cNvSpPr>
              <a:spLocks noChangeShapeType="1"/>
            </p:cNvSpPr>
            <p:nvPr/>
          </p:nvSpPr>
          <p:spPr bwMode="auto">
            <a:xfrm>
              <a:off x="4644899" y="4755431"/>
              <a:ext cx="2941577" cy="200722"/>
            </a:xfrm>
            <a:prstGeom prst="line">
              <a:avLst/>
            </a:prstGeom>
            <a:noFill/>
            <a:ln w="9525">
              <a:solidFill>
                <a:schemeClr val="tx1"/>
              </a:solidFill>
              <a:round/>
              <a:headEnd/>
              <a:tailEnd/>
            </a:ln>
          </p:spPr>
          <p:txBody>
            <a:bodyPr/>
            <a:lstStyle/>
            <a:p>
              <a:endParaRPr lang="en-US"/>
            </a:p>
          </p:txBody>
        </p:sp>
        <p:sp>
          <p:nvSpPr>
            <p:cNvPr id="23" name="Text Box 23"/>
            <p:cNvSpPr txBox="1">
              <a:spLocks noChangeArrowheads="1"/>
            </p:cNvSpPr>
            <p:nvPr/>
          </p:nvSpPr>
          <p:spPr bwMode="auto">
            <a:xfrm rot="16200000">
              <a:off x="130065" y="3473053"/>
              <a:ext cx="1576504" cy="280150"/>
            </a:xfrm>
            <a:prstGeom prst="rect">
              <a:avLst/>
            </a:prstGeom>
            <a:noFill/>
            <a:ln w="9525">
              <a:noFill/>
              <a:miter lim="800000"/>
              <a:headEnd/>
              <a:tailEnd/>
            </a:ln>
          </p:spPr>
          <p:txBody>
            <a:bodyPr wrap="none">
              <a:spAutoFit/>
            </a:bodyPr>
            <a:lstStyle/>
            <a:p>
              <a:r>
                <a:rPr lang="en-US" sz="1400">
                  <a:latin typeface="Times New Roman" pitchFamily="18" charset="0"/>
                </a:rPr>
                <a:t>Implied Discount Rate</a:t>
              </a:r>
            </a:p>
          </p:txBody>
        </p:sp>
      </p:grpSp>
      <p:sp>
        <p:nvSpPr>
          <p:cNvPr id="24" name="Text Box 24"/>
          <p:cNvSpPr txBox="1">
            <a:spLocks noChangeArrowheads="1"/>
          </p:cNvSpPr>
          <p:nvPr/>
        </p:nvSpPr>
        <p:spPr bwMode="auto">
          <a:xfrm>
            <a:off x="1688730" y="6131212"/>
            <a:ext cx="6094727" cy="641195"/>
          </a:xfrm>
          <a:prstGeom prst="rect">
            <a:avLst/>
          </a:prstGeom>
          <a:noFill/>
          <a:ln w="9525">
            <a:noFill/>
            <a:miter lim="800000"/>
            <a:headEnd/>
            <a:tailEnd/>
          </a:ln>
        </p:spPr>
        <p:txBody>
          <a:bodyPr wrap="none">
            <a:spAutoFit/>
          </a:bodyPr>
          <a:lstStyle/>
          <a:p>
            <a:r>
              <a:rPr lang="en-US" sz="1400">
                <a:latin typeface="Times New Roman" pitchFamily="18" charset="0"/>
              </a:rPr>
              <a:t>Adapted from Thaler, </a:t>
            </a:r>
            <a:r>
              <a:rPr lang="en-US" sz="1400" i="1">
                <a:latin typeface="Times New Roman" pitchFamily="18" charset="0"/>
              </a:rPr>
              <a:t>The Winner’s Curse</a:t>
            </a:r>
            <a:r>
              <a:rPr lang="en-US" sz="1400">
                <a:latin typeface="Times New Roman" pitchFamily="18" charset="0"/>
              </a:rPr>
              <a:t> (1992), Figure 8 – 1.  Original source given as </a:t>
            </a:r>
          </a:p>
          <a:p>
            <a:r>
              <a:rPr lang="en-US" sz="1400">
                <a:latin typeface="Times New Roman" pitchFamily="18" charset="0"/>
              </a:rPr>
              <a:t>Benzion et al. (1989), “Discount Rates Inferred from Decisions:  An Experimental Study,”</a:t>
            </a:r>
          </a:p>
          <a:p>
            <a:r>
              <a:rPr lang="en-US" sz="1400" i="1">
                <a:latin typeface="Times New Roman" pitchFamily="18" charset="0"/>
              </a:rPr>
              <a:t>Management Science</a:t>
            </a:r>
            <a:r>
              <a:rPr lang="en-US" sz="1400">
                <a:latin typeface="Times New Roman" pitchFamily="18" charset="0"/>
              </a:rPr>
              <a:t> 35:  270 – 284.</a:t>
            </a:r>
          </a:p>
        </p:txBody>
      </p:sp>
      <p:sp>
        <p:nvSpPr>
          <p:cNvPr id="25" name="Text Box 25"/>
          <p:cNvSpPr txBox="1">
            <a:spLocks noChangeArrowheads="1"/>
          </p:cNvSpPr>
          <p:nvPr/>
        </p:nvSpPr>
        <p:spPr bwMode="auto">
          <a:xfrm>
            <a:off x="211915" y="441566"/>
            <a:ext cx="8627285" cy="1638910"/>
          </a:xfrm>
          <a:prstGeom prst="rect">
            <a:avLst/>
          </a:prstGeom>
          <a:noFill/>
          <a:ln w="9525">
            <a:noFill/>
            <a:miter lim="800000"/>
            <a:headEnd/>
            <a:tailEnd/>
          </a:ln>
        </p:spPr>
        <p:txBody>
          <a:bodyPr wrap="square">
            <a:spAutoFit/>
          </a:bodyPr>
          <a:lstStyle/>
          <a:p>
            <a:pPr algn="ctr"/>
            <a:r>
              <a:rPr lang="en-US" b="1" dirty="0">
                <a:latin typeface="Verdana" pitchFamily="34" charset="0"/>
              </a:rPr>
              <a:t>Discounting as a Function of Time Delay and Money </a:t>
            </a:r>
            <a:r>
              <a:rPr lang="en-US" b="1" dirty="0" smtClean="0">
                <a:latin typeface="Verdana" pitchFamily="34" charset="0"/>
              </a:rPr>
              <a:t>Amount</a:t>
            </a:r>
          </a:p>
          <a:p>
            <a:endParaRPr lang="en-US" sz="1050" dirty="0" smtClean="0">
              <a:latin typeface="Verdana" pitchFamily="34" charset="0"/>
            </a:endParaRPr>
          </a:p>
          <a:p>
            <a:r>
              <a:rPr lang="en-US" dirty="0" smtClean="0">
                <a:latin typeface="Verdana" pitchFamily="34" charset="0"/>
              </a:rPr>
              <a:t>Three strong patterns:</a:t>
            </a:r>
          </a:p>
          <a:p>
            <a:pPr marL="457200" indent="-457200">
              <a:buAutoNum type="arabicPeriod"/>
            </a:pPr>
            <a:r>
              <a:rPr lang="en-US" dirty="0" smtClean="0">
                <a:latin typeface="Verdana" pitchFamily="34" charset="0"/>
              </a:rPr>
              <a:t>Discount rates decline with the length of time to be waited.</a:t>
            </a:r>
          </a:p>
          <a:p>
            <a:pPr marL="457200" indent="-457200">
              <a:buAutoNum type="arabicPeriod"/>
            </a:pPr>
            <a:r>
              <a:rPr lang="en-US" dirty="0" smtClean="0">
                <a:latin typeface="Verdana" pitchFamily="34" charset="0"/>
              </a:rPr>
              <a:t>Discount rates decline with the size of reward.</a:t>
            </a:r>
          </a:p>
          <a:p>
            <a:pPr marL="457200" indent="-457200">
              <a:buAutoNum type="arabicPeriod"/>
            </a:pPr>
            <a:r>
              <a:rPr lang="en-US" dirty="0" smtClean="0">
                <a:latin typeface="Verdana" pitchFamily="34" charset="0"/>
              </a:rPr>
              <a:t>Discount rates for gains are higher than for losses.</a:t>
            </a:r>
            <a:r>
              <a:rPr lang="en-US" dirty="0" smtClean="0">
                <a:latin typeface="Times New Roman" pitchFamily="18" charset="0"/>
              </a:rPr>
              <a:t> </a:t>
            </a:r>
            <a:endParaRPr lang="en-US" dirty="0">
              <a:latin typeface="Times New Roman" pitchFamily="18" charset="0"/>
            </a:endParaRPr>
          </a:p>
        </p:txBody>
      </p:sp>
      <p:sp>
        <p:nvSpPr>
          <p:cNvPr id="26" name="Text Box 2"/>
          <p:cNvSpPr txBox="1">
            <a:spLocks noChangeArrowheads="1"/>
          </p:cNvSpPr>
          <p:nvPr/>
        </p:nvSpPr>
        <p:spPr bwMode="auto">
          <a:xfrm>
            <a:off x="0" y="0"/>
            <a:ext cx="9144000" cy="461665"/>
          </a:xfrm>
          <a:prstGeom prst="rect">
            <a:avLst/>
          </a:prstGeom>
          <a:noFill/>
          <a:ln w="9525">
            <a:noFill/>
            <a:miter lim="800000"/>
            <a:headEnd/>
            <a:tailEnd/>
          </a:ln>
        </p:spPr>
        <p:txBody>
          <a:bodyPr wrap="square">
            <a:spAutoFit/>
          </a:bodyPr>
          <a:lstStyle/>
          <a:p>
            <a:r>
              <a:rPr lang="en-US" sz="2400" b="1" dirty="0" smtClean="0">
                <a:latin typeface="Times New Roman" pitchFamily="18" charset="0"/>
              </a:rPr>
              <a:t>Time Inconsistency</a:t>
            </a:r>
          </a:p>
        </p:txBody>
      </p:sp>
      <p:sp>
        <p:nvSpPr>
          <p:cNvPr id="28" name="TextBox 27"/>
          <p:cNvSpPr txBox="1"/>
          <p:nvPr/>
        </p:nvSpPr>
        <p:spPr>
          <a:xfrm>
            <a:off x="2590327" y="2557464"/>
            <a:ext cx="535724" cy="369332"/>
          </a:xfrm>
          <a:prstGeom prst="rect">
            <a:avLst/>
          </a:prstGeom>
          <a:noFill/>
        </p:spPr>
        <p:txBody>
          <a:bodyPr wrap="none" rtlCol="0">
            <a:spAutoFit/>
          </a:bodyPr>
          <a:lstStyle/>
          <a:p>
            <a:r>
              <a:rPr lang="en-US" dirty="0" smtClean="0"/>
              <a:t>$40</a:t>
            </a:r>
            <a:endParaRPr lang="en-US" dirty="0"/>
          </a:p>
        </p:txBody>
      </p:sp>
      <p:sp>
        <p:nvSpPr>
          <p:cNvPr id="29" name="TextBox 28"/>
          <p:cNvSpPr txBox="1"/>
          <p:nvPr/>
        </p:nvSpPr>
        <p:spPr>
          <a:xfrm>
            <a:off x="2450186" y="3297669"/>
            <a:ext cx="652743" cy="369332"/>
          </a:xfrm>
          <a:prstGeom prst="rect">
            <a:avLst/>
          </a:prstGeom>
          <a:noFill/>
        </p:spPr>
        <p:txBody>
          <a:bodyPr wrap="none" rtlCol="0">
            <a:spAutoFit/>
          </a:bodyPr>
          <a:lstStyle/>
          <a:p>
            <a:r>
              <a:rPr lang="en-US" dirty="0" smtClean="0"/>
              <a:t>$200</a:t>
            </a:r>
            <a:endParaRPr lang="en-US" dirty="0"/>
          </a:p>
        </p:txBody>
      </p:sp>
      <p:sp>
        <p:nvSpPr>
          <p:cNvPr id="30" name="TextBox 29"/>
          <p:cNvSpPr txBox="1"/>
          <p:nvPr/>
        </p:nvSpPr>
        <p:spPr>
          <a:xfrm>
            <a:off x="7562927" y="4572450"/>
            <a:ext cx="827471" cy="646331"/>
          </a:xfrm>
          <a:prstGeom prst="rect">
            <a:avLst/>
          </a:prstGeom>
          <a:noFill/>
        </p:spPr>
        <p:txBody>
          <a:bodyPr wrap="none" rtlCol="0">
            <a:spAutoFit/>
          </a:bodyPr>
          <a:lstStyle/>
          <a:p>
            <a:r>
              <a:rPr lang="en-US" dirty="0" smtClean="0"/>
              <a:t>$1,000</a:t>
            </a:r>
          </a:p>
          <a:p>
            <a:r>
              <a:rPr lang="en-US" dirty="0" smtClean="0"/>
              <a:t>$5,000</a:t>
            </a:r>
            <a:endParaRPr lang="en-US" dirty="0"/>
          </a:p>
        </p:txBody>
      </p:sp>
    </p:spTree>
    <p:extLst>
      <p:ext uri="{BB962C8B-B14F-4D97-AF65-F5344CB8AC3E}">
        <p14:creationId xmlns:p14="http://schemas.microsoft.com/office/powerpoint/2010/main" val="1705403852"/>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0" y="0"/>
            <a:ext cx="2718245" cy="461665"/>
          </a:xfrm>
          <a:prstGeom prst="rect">
            <a:avLst/>
          </a:prstGeom>
          <a:noFill/>
          <a:ln w="9525">
            <a:noFill/>
            <a:miter lim="800000"/>
            <a:headEnd/>
            <a:tailEnd/>
          </a:ln>
        </p:spPr>
        <p:txBody>
          <a:bodyPr wrap="none">
            <a:spAutoFit/>
          </a:bodyPr>
          <a:lstStyle/>
          <a:p>
            <a:r>
              <a:rPr lang="en-US" sz="2400" b="1" dirty="0" smtClean="0">
                <a:latin typeface="Times New Roman" pitchFamily="18" charset="0"/>
              </a:rPr>
              <a:t>Time Inconsistency</a:t>
            </a:r>
            <a:endParaRPr lang="en-US" sz="2400" b="1" dirty="0">
              <a:latin typeface="Times New Roman" pitchFamily="18" charset="0"/>
            </a:endParaRPr>
          </a:p>
        </p:txBody>
      </p:sp>
      <p:sp>
        <p:nvSpPr>
          <p:cNvPr id="2" name="Rectangle 1"/>
          <p:cNvSpPr/>
          <p:nvPr/>
        </p:nvSpPr>
        <p:spPr>
          <a:xfrm>
            <a:off x="70980" y="461665"/>
            <a:ext cx="8848049" cy="5145255"/>
          </a:xfrm>
          <a:prstGeom prst="rect">
            <a:avLst/>
          </a:prstGeom>
        </p:spPr>
        <p:txBody>
          <a:bodyPr wrap="square">
            <a:spAutoFit/>
          </a:bodyPr>
          <a:lstStyle/>
          <a:p>
            <a:pPr marL="465138" indent="-465138">
              <a:lnSpc>
                <a:spcPct val="114000"/>
              </a:lnSpc>
            </a:pPr>
            <a:r>
              <a:rPr lang="en-US" sz="1600" dirty="0">
                <a:latin typeface="Times New Roman" pitchFamily="18" charset="0"/>
                <a:cs typeface="Times New Roman" pitchFamily="18" charset="0"/>
              </a:rPr>
              <a:t>6.	You are working at a job and are currently earning $10,000 a month.  You receive a memo that says a new payment plan is under consideration for next year.  Instead of receiving monthly paychecks, you can start the new year by receiving your annual salary in a lump sum.  (If you quit during the year, you will have to pay back an amount equal to the percentage of the year that you will not be working there, plus interest.)  There is a catch, however:  if you choose this new plan, your salary will be deduced.  What annual salary would you be willing to accept to receive the your entire year's salary in a lump sum at the beginning of the year</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465138" indent="-465138">
              <a:lnSpc>
                <a:spcPct val="114000"/>
              </a:lnSpc>
            </a:pP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465138" indent="-465138">
              <a:lnSpc>
                <a:spcPct val="114000"/>
              </a:lnSpc>
            </a:pPr>
            <a:endParaRPr lang="en-US" sz="1600" dirty="0" smtClean="0">
              <a:latin typeface="Times New Roman" pitchFamily="18" charset="0"/>
              <a:cs typeface="Times New Roman" pitchFamily="18" charset="0"/>
            </a:endParaRPr>
          </a:p>
          <a:p>
            <a:pPr marL="465138" indent="-465138">
              <a:lnSpc>
                <a:spcPct val="114000"/>
              </a:lnSpc>
            </a:pPr>
            <a:endParaRPr lang="en-US" sz="1600" dirty="0">
              <a:latin typeface="Times New Roman" pitchFamily="18" charset="0"/>
              <a:cs typeface="Times New Roman" pitchFamily="18" charset="0"/>
            </a:endParaRPr>
          </a:p>
          <a:p>
            <a:pPr marL="465138" indent="-465138">
              <a:lnSpc>
                <a:spcPct val="114000"/>
              </a:lnSpc>
            </a:pPr>
            <a:endParaRPr lang="en-US" sz="1600" dirty="0" smtClean="0">
              <a:latin typeface="Times New Roman" pitchFamily="18" charset="0"/>
              <a:cs typeface="Times New Roman" pitchFamily="18" charset="0"/>
            </a:endParaRPr>
          </a:p>
          <a:p>
            <a:pPr marL="465138" indent="-465138">
              <a:lnSpc>
                <a:spcPct val="114000"/>
              </a:lnSpc>
            </a:pPr>
            <a:endParaRPr lang="en-US" sz="1600" dirty="0">
              <a:latin typeface="Times New Roman" pitchFamily="18" charset="0"/>
              <a:cs typeface="Times New Roman" pitchFamily="18" charset="0"/>
            </a:endParaRPr>
          </a:p>
          <a:p>
            <a:pPr marL="465138" indent="-465138">
              <a:lnSpc>
                <a:spcPct val="114000"/>
              </a:lnSpc>
            </a:pPr>
            <a:r>
              <a:rPr lang="en-US" sz="1600" dirty="0">
                <a:latin typeface="Times New Roman" pitchFamily="18" charset="0"/>
                <a:cs typeface="Times New Roman" pitchFamily="18" charset="0"/>
              </a:rPr>
              <a:t>7.	You are working at a job and are currently earning $10,000 a month.  You receive a memo that says a new payment plan is under consideration for next year.  Instead of receiving monthly paychecks, you can receive your annual salary in a lump sum at the end of the year.  (If you quit during the year, you will be paid a lump sum equivalent to an amount equal to the percentage of the year that you worked there.)  To induce you to sign up for this plan, your salary will be increased.  What annual salary would you require to sign up for this end-of-year lump sum payment plan</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p:txBody>
      </p:sp>
      <p:grpSp>
        <p:nvGrpSpPr>
          <p:cNvPr id="7" name="Group 6"/>
          <p:cNvGrpSpPr/>
          <p:nvPr/>
        </p:nvGrpSpPr>
        <p:grpSpPr>
          <a:xfrm>
            <a:off x="2529551" y="2409371"/>
            <a:ext cx="2737367" cy="4426908"/>
            <a:chOff x="2529551" y="2409371"/>
            <a:chExt cx="2737367" cy="4426908"/>
          </a:xfrm>
        </p:grpSpPr>
        <p:sp>
          <p:nvSpPr>
            <p:cNvPr id="3" name="TextBox 2"/>
            <p:cNvSpPr txBox="1"/>
            <p:nvPr/>
          </p:nvSpPr>
          <p:spPr>
            <a:xfrm>
              <a:off x="2529551" y="2438400"/>
              <a:ext cx="1146468" cy="1200329"/>
            </a:xfrm>
            <a:prstGeom prst="rect">
              <a:avLst/>
            </a:prstGeom>
            <a:noFill/>
          </p:spPr>
          <p:txBody>
            <a:bodyPr wrap="none" rtlCol="0">
              <a:spAutoFit/>
            </a:bodyPr>
            <a:lstStyle/>
            <a:p>
              <a:endParaRPr lang="en-US" dirty="0" smtClean="0">
                <a:solidFill>
                  <a:srgbClr val="FF0000"/>
                </a:solidFill>
              </a:endParaRPr>
            </a:p>
            <a:p>
              <a:r>
                <a:rPr lang="en-US" dirty="0" smtClean="0">
                  <a:solidFill>
                    <a:srgbClr val="FF0000"/>
                  </a:solidFill>
                  <a:latin typeface="Times New Roman" pitchFamily="18" charset="0"/>
                  <a:cs typeface="Times New Roman" pitchFamily="18" charset="0"/>
                </a:rPr>
                <a:t>Average</a:t>
              </a:r>
            </a:p>
            <a:p>
              <a:r>
                <a:rPr lang="en-US" dirty="0" smtClean="0">
                  <a:solidFill>
                    <a:srgbClr val="FF0000"/>
                  </a:solidFill>
                  <a:latin typeface="Times New Roman" pitchFamily="18" charset="0"/>
                  <a:cs typeface="Times New Roman" pitchFamily="18" charset="0"/>
                </a:rPr>
                <a:t>Minimum</a:t>
              </a:r>
            </a:p>
            <a:p>
              <a:r>
                <a:rPr lang="en-US" dirty="0" smtClean="0">
                  <a:solidFill>
                    <a:srgbClr val="FF0000"/>
                  </a:solidFill>
                  <a:latin typeface="Times New Roman" pitchFamily="18" charset="0"/>
                  <a:cs typeface="Times New Roman" pitchFamily="18" charset="0"/>
                </a:rPr>
                <a:t>Maximum</a:t>
              </a:r>
              <a:endParaRPr lang="en-US" dirty="0">
                <a:solidFill>
                  <a:srgbClr val="FF0000"/>
                </a:solidFill>
                <a:latin typeface="Times New Roman" pitchFamily="18" charset="0"/>
                <a:cs typeface="Times New Roman" pitchFamily="18" charset="0"/>
              </a:endParaRPr>
            </a:p>
          </p:txBody>
        </p:sp>
        <p:sp>
          <p:nvSpPr>
            <p:cNvPr id="9" name="TextBox 8"/>
            <p:cNvSpPr txBox="1"/>
            <p:nvPr/>
          </p:nvSpPr>
          <p:spPr>
            <a:xfrm>
              <a:off x="4166617" y="2409371"/>
              <a:ext cx="1100301" cy="1200329"/>
            </a:xfrm>
            <a:prstGeom prst="rect">
              <a:avLst/>
            </a:prstGeom>
            <a:noFill/>
          </p:spPr>
          <p:txBody>
            <a:bodyPr wrap="none" rtlCol="0">
              <a:spAutoFit/>
            </a:bodyPr>
            <a:lstStyle/>
            <a:p>
              <a:endParaRPr lang="en-US" dirty="0" smtClean="0">
                <a:solidFill>
                  <a:srgbClr val="FF0000"/>
                </a:solidFill>
              </a:endParaRPr>
            </a:p>
            <a:p>
              <a:pPr algn="r"/>
              <a:r>
                <a:rPr lang="en-US" dirty="0" smtClean="0">
                  <a:solidFill>
                    <a:srgbClr val="FF0000"/>
                  </a:solidFill>
                  <a:latin typeface="Times New Roman" pitchFamily="18" charset="0"/>
                  <a:cs typeface="Times New Roman" pitchFamily="18" charset="0"/>
                </a:rPr>
                <a:t>$120,000</a:t>
              </a:r>
            </a:p>
            <a:p>
              <a:pPr algn="r"/>
              <a:r>
                <a:rPr lang="en-US" dirty="0" smtClean="0">
                  <a:solidFill>
                    <a:srgbClr val="FF0000"/>
                  </a:solidFill>
                  <a:latin typeface="Times New Roman" pitchFamily="18" charset="0"/>
                  <a:cs typeface="Times New Roman" pitchFamily="18" charset="0"/>
                </a:rPr>
                <a:t>$68,136</a:t>
              </a:r>
            </a:p>
            <a:p>
              <a:pPr algn="r"/>
              <a:r>
                <a:rPr lang="en-US" dirty="0" smtClean="0">
                  <a:solidFill>
                    <a:srgbClr val="FF0000"/>
                  </a:solidFill>
                  <a:latin typeface="Times New Roman" pitchFamily="18" charset="0"/>
                  <a:cs typeface="Times New Roman" pitchFamily="18" charset="0"/>
                </a:rPr>
                <a:t>$200,000</a:t>
              </a:r>
            </a:p>
          </p:txBody>
        </p:sp>
        <p:sp>
          <p:nvSpPr>
            <p:cNvPr id="11" name="TextBox 10"/>
            <p:cNvSpPr txBox="1"/>
            <p:nvPr/>
          </p:nvSpPr>
          <p:spPr>
            <a:xfrm>
              <a:off x="2529551" y="5635950"/>
              <a:ext cx="1146468" cy="1200329"/>
            </a:xfrm>
            <a:prstGeom prst="rect">
              <a:avLst/>
            </a:prstGeom>
            <a:noFill/>
          </p:spPr>
          <p:txBody>
            <a:bodyPr wrap="none" rtlCol="0">
              <a:spAutoFit/>
            </a:bodyPr>
            <a:lstStyle/>
            <a:p>
              <a:endParaRPr lang="en-US" dirty="0" smtClean="0">
                <a:solidFill>
                  <a:srgbClr val="FF0000"/>
                </a:solidFill>
              </a:endParaRPr>
            </a:p>
            <a:p>
              <a:r>
                <a:rPr lang="en-US" dirty="0" smtClean="0">
                  <a:solidFill>
                    <a:srgbClr val="FF0000"/>
                  </a:solidFill>
                  <a:latin typeface="Times New Roman" pitchFamily="18" charset="0"/>
                  <a:cs typeface="Times New Roman" pitchFamily="18" charset="0"/>
                </a:rPr>
                <a:t>Average</a:t>
              </a:r>
            </a:p>
            <a:p>
              <a:r>
                <a:rPr lang="en-US" dirty="0" smtClean="0">
                  <a:solidFill>
                    <a:srgbClr val="FF0000"/>
                  </a:solidFill>
                  <a:latin typeface="Times New Roman" pitchFamily="18" charset="0"/>
                  <a:cs typeface="Times New Roman" pitchFamily="18" charset="0"/>
                </a:rPr>
                <a:t>Minimum</a:t>
              </a:r>
            </a:p>
            <a:p>
              <a:r>
                <a:rPr lang="en-US" dirty="0" smtClean="0">
                  <a:solidFill>
                    <a:srgbClr val="FF0000"/>
                  </a:solidFill>
                  <a:latin typeface="Times New Roman" pitchFamily="18" charset="0"/>
                  <a:cs typeface="Times New Roman" pitchFamily="18" charset="0"/>
                </a:rPr>
                <a:t>Maximum</a:t>
              </a:r>
              <a:endParaRPr lang="en-US" dirty="0">
                <a:solidFill>
                  <a:srgbClr val="FF0000"/>
                </a:solidFill>
                <a:latin typeface="Times New Roman" pitchFamily="18" charset="0"/>
                <a:cs typeface="Times New Roman" pitchFamily="18" charset="0"/>
              </a:endParaRPr>
            </a:p>
          </p:txBody>
        </p:sp>
        <p:sp>
          <p:nvSpPr>
            <p:cNvPr id="12" name="TextBox 11"/>
            <p:cNvSpPr txBox="1"/>
            <p:nvPr/>
          </p:nvSpPr>
          <p:spPr>
            <a:xfrm>
              <a:off x="4166617" y="5606921"/>
              <a:ext cx="1100301" cy="1200329"/>
            </a:xfrm>
            <a:prstGeom prst="rect">
              <a:avLst/>
            </a:prstGeom>
            <a:noFill/>
          </p:spPr>
          <p:txBody>
            <a:bodyPr wrap="none" rtlCol="0">
              <a:spAutoFit/>
            </a:bodyPr>
            <a:lstStyle/>
            <a:p>
              <a:endParaRPr lang="en-US" dirty="0" smtClean="0">
                <a:solidFill>
                  <a:srgbClr val="FF0000"/>
                </a:solidFill>
              </a:endParaRPr>
            </a:p>
            <a:p>
              <a:pPr algn="r"/>
              <a:r>
                <a:rPr lang="en-US" dirty="0" smtClean="0">
                  <a:solidFill>
                    <a:srgbClr val="FF0000"/>
                  </a:solidFill>
                  <a:latin typeface="Times New Roman" pitchFamily="18" charset="0"/>
                  <a:cs typeface="Times New Roman" pitchFamily="18" charset="0"/>
                </a:rPr>
                <a:t>$143,000</a:t>
              </a:r>
            </a:p>
            <a:p>
              <a:pPr algn="r"/>
              <a:r>
                <a:rPr lang="en-US" dirty="0" smtClean="0">
                  <a:solidFill>
                    <a:srgbClr val="FF0000"/>
                  </a:solidFill>
                  <a:latin typeface="Times New Roman" pitchFamily="18" charset="0"/>
                  <a:cs typeface="Times New Roman" pitchFamily="18" charset="0"/>
                </a:rPr>
                <a:t>$100,000</a:t>
              </a:r>
            </a:p>
            <a:p>
              <a:pPr algn="r"/>
              <a:r>
                <a:rPr lang="en-US" dirty="0" smtClean="0">
                  <a:solidFill>
                    <a:srgbClr val="FF0000"/>
                  </a:solidFill>
                  <a:latin typeface="Times New Roman" pitchFamily="18" charset="0"/>
                  <a:cs typeface="Times New Roman" pitchFamily="18" charset="0"/>
                </a:rPr>
                <a:t>$200,000</a:t>
              </a:r>
            </a:p>
          </p:txBody>
        </p:sp>
      </p:grpSp>
      <p:grpSp>
        <p:nvGrpSpPr>
          <p:cNvPr id="8" name="Group 7"/>
          <p:cNvGrpSpPr/>
          <p:nvPr/>
        </p:nvGrpSpPr>
        <p:grpSpPr>
          <a:xfrm>
            <a:off x="5715000" y="2409370"/>
            <a:ext cx="1100301" cy="4397879"/>
            <a:chOff x="5715000" y="2409370"/>
            <a:chExt cx="1100301" cy="4397879"/>
          </a:xfrm>
        </p:grpSpPr>
        <p:sp>
          <p:nvSpPr>
            <p:cNvPr id="10" name="TextBox 9"/>
            <p:cNvSpPr txBox="1"/>
            <p:nvPr/>
          </p:nvSpPr>
          <p:spPr>
            <a:xfrm>
              <a:off x="5715000" y="2409370"/>
              <a:ext cx="1100301" cy="1200329"/>
            </a:xfrm>
            <a:prstGeom prst="rect">
              <a:avLst/>
            </a:prstGeom>
            <a:noFill/>
          </p:spPr>
          <p:txBody>
            <a:bodyPr wrap="none" rtlCol="0">
              <a:spAutoFit/>
            </a:bodyPr>
            <a:lstStyle/>
            <a:p>
              <a:r>
                <a:rPr lang="en-US" dirty="0" smtClean="0">
                  <a:solidFill>
                    <a:srgbClr val="FF0000"/>
                  </a:solidFill>
                  <a:latin typeface="Times New Roman" pitchFamily="18" charset="0"/>
                  <a:cs typeface="Times New Roman" pitchFamily="18" charset="0"/>
                </a:rPr>
                <a:t>Implied </a:t>
              </a:r>
              <a:r>
                <a:rPr lang="en-US" dirty="0" smtClean="0">
                  <a:solidFill>
                    <a:srgbClr val="FF0000"/>
                  </a:solidFill>
                  <a:latin typeface="Symbol" pitchFamily="18" charset="2"/>
                  <a:cs typeface="Times New Roman" pitchFamily="18" charset="0"/>
                </a:rPr>
                <a:t>d</a:t>
              </a:r>
            </a:p>
            <a:p>
              <a:pPr algn="r"/>
              <a:r>
                <a:rPr lang="en-US" dirty="0" smtClean="0">
                  <a:solidFill>
                    <a:srgbClr val="FF0000"/>
                  </a:solidFill>
                  <a:latin typeface="Times New Roman" pitchFamily="18" charset="0"/>
                  <a:cs typeface="Times New Roman" pitchFamily="18" charset="0"/>
                </a:rPr>
                <a:t>~ 0%</a:t>
              </a:r>
            </a:p>
            <a:p>
              <a:pPr algn="r"/>
              <a:r>
                <a:rPr lang="en-US" dirty="0" smtClean="0">
                  <a:solidFill>
                    <a:srgbClr val="FF0000"/>
                  </a:solidFill>
                  <a:latin typeface="Times New Roman" pitchFamily="18" charset="0"/>
                  <a:cs typeface="Times New Roman" pitchFamily="18" charset="0"/>
                </a:rPr>
                <a:t>120%</a:t>
              </a:r>
            </a:p>
            <a:p>
              <a:pPr algn="r"/>
              <a:r>
                <a:rPr lang="en-US" dirty="0" smtClean="0">
                  <a:solidFill>
                    <a:srgbClr val="FF0000"/>
                  </a:solidFill>
                  <a:latin typeface="Times New Roman" pitchFamily="18" charset="0"/>
                  <a:cs typeface="Times New Roman" pitchFamily="18" charset="0"/>
                </a:rPr>
                <a:t>- 85%</a:t>
              </a:r>
            </a:p>
          </p:txBody>
        </p:sp>
        <p:sp>
          <p:nvSpPr>
            <p:cNvPr id="13" name="TextBox 12"/>
            <p:cNvSpPr txBox="1"/>
            <p:nvPr/>
          </p:nvSpPr>
          <p:spPr>
            <a:xfrm>
              <a:off x="5715000" y="5606920"/>
              <a:ext cx="1100301" cy="1200329"/>
            </a:xfrm>
            <a:prstGeom prst="rect">
              <a:avLst/>
            </a:prstGeom>
            <a:noFill/>
          </p:spPr>
          <p:txBody>
            <a:bodyPr wrap="none" rtlCol="0">
              <a:spAutoFit/>
            </a:bodyPr>
            <a:lstStyle/>
            <a:p>
              <a:r>
                <a:rPr lang="en-US" dirty="0" smtClean="0">
                  <a:solidFill>
                    <a:srgbClr val="FF0000"/>
                  </a:solidFill>
                  <a:latin typeface="Times New Roman" pitchFamily="18" charset="0"/>
                  <a:cs typeface="Times New Roman" pitchFamily="18" charset="0"/>
                </a:rPr>
                <a:t>Implied </a:t>
              </a:r>
              <a:r>
                <a:rPr lang="en-US" dirty="0" smtClean="0">
                  <a:solidFill>
                    <a:srgbClr val="FF0000"/>
                  </a:solidFill>
                  <a:latin typeface="Symbol" pitchFamily="18" charset="2"/>
                  <a:cs typeface="Times New Roman" pitchFamily="18" charset="0"/>
                </a:rPr>
                <a:t>d</a:t>
              </a:r>
            </a:p>
            <a:p>
              <a:pPr algn="r"/>
              <a:r>
                <a:rPr lang="en-US" dirty="0" smtClean="0">
                  <a:solidFill>
                    <a:srgbClr val="FF0000"/>
                  </a:solidFill>
                  <a:latin typeface="Times New Roman" pitchFamily="18" charset="0"/>
                  <a:cs typeface="Times New Roman" pitchFamily="18" charset="0"/>
                </a:rPr>
                <a:t>32%</a:t>
              </a:r>
            </a:p>
            <a:p>
              <a:pPr algn="r"/>
              <a:r>
                <a:rPr lang="en-US" dirty="0" smtClean="0">
                  <a:solidFill>
                    <a:srgbClr val="FF0000"/>
                  </a:solidFill>
                  <a:latin typeface="Times New Roman" pitchFamily="18" charset="0"/>
                  <a:cs typeface="Times New Roman" pitchFamily="18" charset="0"/>
                </a:rPr>
                <a:t>- 34%</a:t>
              </a:r>
            </a:p>
            <a:p>
              <a:pPr algn="r"/>
              <a:r>
                <a:rPr lang="en-US" dirty="0" smtClean="0">
                  <a:solidFill>
                    <a:srgbClr val="FF0000"/>
                  </a:solidFill>
                  <a:latin typeface="Times New Roman" pitchFamily="18" charset="0"/>
                  <a:cs typeface="Times New Roman" pitchFamily="18" charset="0"/>
                </a:rPr>
                <a:t>92%</a:t>
              </a:r>
            </a:p>
          </p:txBody>
        </p:sp>
      </p:grpSp>
    </p:spTree>
    <p:extLst>
      <p:ext uri="{BB962C8B-B14F-4D97-AF65-F5344CB8AC3E}">
        <p14:creationId xmlns:p14="http://schemas.microsoft.com/office/powerpoint/2010/main" val="4284396683"/>
      </p:ext>
    </p:extLst>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2061</Words>
  <Application>Microsoft Office PowerPoint</Application>
  <PresentationFormat>On-screen Show (4:3)</PresentationFormat>
  <Paragraphs>409</Paragraphs>
  <Slides>24</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Rose-Hulman Institute of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 Kevin P</dc:creator>
  <cp:lastModifiedBy>Christ, Kevin P</cp:lastModifiedBy>
  <cp:revision>4</cp:revision>
  <dcterms:created xsi:type="dcterms:W3CDTF">2012-05-10T13:57:46Z</dcterms:created>
  <dcterms:modified xsi:type="dcterms:W3CDTF">2012-05-10T14:08:05Z</dcterms:modified>
</cp:coreProperties>
</file>