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3.wmf"/><Relationship Id="rId7" Type="http://schemas.openxmlformats.org/officeDocument/2006/relationships/image" Target="../media/image9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4.wmf"/><Relationship Id="rId5" Type="http://schemas.openxmlformats.org/officeDocument/2006/relationships/image" Target="../media/image8.wmf"/><Relationship Id="rId10" Type="http://schemas.openxmlformats.org/officeDocument/2006/relationships/image" Target="../media/image6.wmf"/><Relationship Id="rId4" Type="http://schemas.openxmlformats.org/officeDocument/2006/relationships/image" Target="../media/image7.wmf"/><Relationship Id="rId9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25.wmf"/><Relationship Id="rId18" Type="http://schemas.openxmlformats.org/officeDocument/2006/relationships/image" Target="../media/image30.wmf"/><Relationship Id="rId3" Type="http://schemas.openxmlformats.org/officeDocument/2006/relationships/image" Target="../media/image19.wmf"/><Relationship Id="rId7" Type="http://schemas.openxmlformats.org/officeDocument/2006/relationships/image" Target="../media/image8.wmf"/><Relationship Id="rId12" Type="http://schemas.openxmlformats.org/officeDocument/2006/relationships/image" Target="../media/image24.wmf"/><Relationship Id="rId17" Type="http://schemas.openxmlformats.org/officeDocument/2006/relationships/image" Target="../media/image29.wmf"/><Relationship Id="rId2" Type="http://schemas.openxmlformats.org/officeDocument/2006/relationships/image" Target="../media/image18.wmf"/><Relationship Id="rId16" Type="http://schemas.openxmlformats.org/officeDocument/2006/relationships/image" Target="../media/image28.wmf"/><Relationship Id="rId1" Type="http://schemas.openxmlformats.org/officeDocument/2006/relationships/image" Target="../media/image5.wmf"/><Relationship Id="rId6" Type="http://schemas.openxmlformats.org/officeDocument/2006/relationships/image" Target="../media/image7.wmf"/><Relationship Id="rId11" Type="http://schemas.openxmlformats.org/officeDocument/2006/relationships/image" Target="../media/image23.wmf"/><Relationship Id="rId5" Type="http://schemas.openxmlformats.org/officeDocument/2006/relationships/image" Target="../media/image3.wmf"/><Relationship Id="rId15" Type="http://schemas.openxmlformats.org/officeDocument/2006/relationships/image" Target="../media/image27.wmf"/><Relationship Id="rId10" Type="http://schemas.openxmlformats.org/officeDocument/2006/relationships/image" Target="../media/image22.wmf"/><Relationship Id="rId4" Type="http://schemas.openxmlformats.org/officeDocument/2006/relationships/image" Target="../media/image20.wmf"/><Relationship Id="rId9" Type="http://schemas.openxmlformats.org/officeDocument/2006/relationships/image" Target="../media/image21.wmf"/><Relationship Id="rId1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27.wmf"/><Relationship Id="rId18" Type="http://schemas.openxmlformats.org/officeDocument/2006/relationships/image" Target="../media/image24.wmf"/><Relationship Id="rId3" Type="http://schemas.openxmlformats.org/officeDocument/2006/relationships/image" Target="../media/image19.wmf"/><Relationship Id="rId21" Type="http://schemas.openxmlformats.org/officeDocument/2006/relationships/image" Target="../media/image35.wmf"/><Relationship Id="rId7" Type="http://schemas.openxmlformats.org/officeDocument/2006/relationships/image" Target="../media/image8.wmf"/><Relationship Id="rId12" Type="http://schemas.openxmlformats.org/officeDocument/2006/relationships/image" Target="../media/image26.wmf"/><Relationship Id="rId17" Type="http://schemas.openxmlformats.org/officeDocument/2006/relationships/image" Target="../media/image23.wmf"/><Relationship Id="rId2" Type="http://schemas.openxmlformats.org/officeDocument/2006/relationships/image" Target="../media/image18.wmf"/><Relationship Id="rId16" Type="http://schemas.openxmlformats.org/officeDocument/2006/relationships/image" Target="../media/image32.wmf"/><Relationship Id="rId20" Type="http://schemas.openxmlformats.org/officeDocument/2006/relationships/image" Target="../media/image34.wmf"/><Relationship Id="rId1" Type="http://schemas.openxmlformats.org/officeDocument/2006/relationships/image" Target="../media/image5.wmf"/><Relationship Id="rId6" Type="http://schemas.openxmlformats.org/officeDocument/2006/relationships/image" Target="../media/image7.wmf"/><Relationship Id="rId11" Type="http://schemas.openxmlformats.org/officeDocument/2006/relationships/image" Target="../media/image25.wmf"/><Relationship Id="rId5" Type="http://schemas.openxmlformats.org/officeDocument/2006/relationships/image" Target="../media/image3.wmf"/><Relationship Id="rId15" Type="http://schemas.openxmlformats.org/officeDocument/2006/relationships/image" Target="../media/image31.wmf"/><Relationship Id="rId10" Type="http://schemas.openxmlformats.org/officeDocument/2006/relationships/image" Target="../media/image22.wmf"/><Relationship Id="rId19" Type="http://schemas.openxmlformats.org/officeDocument/2006/relationships/image" Target="../media/image33.wmf"/><Relationship Id="rId4" Type="http://schemas.openxmlformats.org/officeDocument/2006/relationships/image" Target="../media/image20.wmf"/><Relationship Id="rId9" Type="http://schemas.openxmlformats.org/officeDocument/2006/relationships/image" Target="../media/image21.wmf"/><Relationship Id="rId14" Type="http://schemas.openxmlformats.org/officeDocument/2006/relationships/image" Target="../media/image28.wmf"/><Relationship Id="rId22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25.wmf"/><Relationship Id="rId18" Type="http://schemas.openxmlformats.org/officeDocument/2006/relationships/image" Target="../media/image38.wmf"/><Relationship Id="rId3" Type="http://schemas.openxmlformats.org/officeDocument/2006/relationships/image" Target="../media/image24.wmf"/><Relationship Id="rId21" Type="http://schemas.openxmlformats.org/officeDocument/2006/relationships/image" Target="../media/image35.wmf"/><Relationship Id="rId7" Type="http://schemas.openxmlformats.org/officeDocument/2006/relationships/image" Target="../media/image3.wmf"/><Relationship Id="rId12" Type="http://schemas.openxmlformats.org/officeDocument/2006/relationships/image" Target="../media/image22.wmf"/><Relationship Id="rId17" Type="http://schemas.openxmlformats.org/officeDocument/2006/relationships/image" Target="../media/image37.wmf"/><Relationship Id="rId2" Type="http://schemas.openxmlformats.org/officeDocument/2006/relationships/image" Target="../media/image5.wmf"/><Relationship Id="rId16" Type="http://schemas.openxmlformats.org/officeDocument/2006/relationships/image" Target="../media/image28.wmf"/><Relationship Id="rId20" Type="http://schemas.openxmlformats.org/officeDocument/2006/relationships/image" Target="../media/image34.wmf"/><Relationship Id="rId1" Type="http://schemas.openxmlformats.org/officeDocument/2006/relationships/image" Target="../media/image23.wmf"/><Relationship Id="rId6" Type="http://schemas.openxmlformats.org/officeDocument/2006/relationships/image" Target="../media/image20.wmf"/><Relationship Id="rId11" Type="http://schemas.openxmlformats.org/officeDocument/2006/relationships/image" Target="../media/image21.wmf"/><Relationship Id="rId5" Type="http://schemas.openxmlformats.org/officeDocument/2006/relationships/image" Target="../media/image19.wmf"/><Relationship Id="rId15" Type="http://schemas.openxmlformats.org/officeDocument/2006/relationships/image" Target="../media/image27.wmf"/><Relationship Id="rId10" Type="http://schemas.openxmlformats.org/officeDocument/2006/relationships/image" Target="../media/image4.wmf"/><Relationship Id="rId19" Type="http://schemas.openxmlformats.org/officeDocument/2006/relationships/image" Target="../media/image33.wmf"/><Relationship Id="rId4" Type="http://schemas.openxmlformats.org/officeDocument/2006/relationships/image" Target="../media/image18.wmf"/><Relationship Id="rId9" Type="http://schemas.openxmlformats.org/officeDocument/2006/relationships/image" Target="../media/image8.wmf"/><Relationship Id="rId14" Type="http://schemas.openxmlformats.org/officeDocument/2006/relationships/image" Target="../media/image26.wmf"/><Relationship Id="rId22" Type="http://schemas.openxmlformats.org/officeDocument/2006/relationships/image" Target="../media/image3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EDED-0E9A-434A-80FF-43BDBE1FC923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6C7D-61A7-43EF-B5C5-94802176C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49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EDED-0E9A-434A-80FF-43BDBE1FC923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6C7D-61A7-43EF-B5C5-94802176C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307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EDED-0E9A-434A-80FF-43BDBE1FC923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6C7D-61A7-43EF-B5C5-94802176C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98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EDED-0E9A-434A-80FF-43BDBE1FC923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6C7D-61A7-43EF-B5C5-94802176C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82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EDED-0E9A-434A-80FF-43BDBE1FC923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6C7D-61A7-43EF-B5C5-94802176C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53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EDED-0E9A-434A-80FF-43BDBE1FC923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6C7D-61A7-43EF-B5C5-94802176C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39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EDED-0E9A-434A-80FF-43BDBE1FC923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6C7D-61A7-43EF-B5C5-94802176C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95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EDED-0E9A-434A-80FF-43BDBE1FC923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6C7D-61A7-43EF-B5C5-94802176C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372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EDED-0E9A-434A-80FF-43BDBE1FC923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6C7D-61A7-43EF-B5C5-94802176C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24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EDED-0E9A-434A-80FF-43BDBE1FC923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6C7D-61A7-43EF-B5C5-94802176C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059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EDED-0E9A-434A-80FF-43BDBE1FC923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6C7D-61A7-43EF-B5C5-94802176C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00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BEDED-0E9A-434A-80FF-43BDBE1FC923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06C7D-61A7-43EF-B5C5-94802176C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60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10.wmf"/><Relationship Id="rId3" Type="http://schemas.openxmlformats.org/officeDocument/2006/relationships/oleObject" Target="../embeddings/oleObject11.bin"/><Relationship Id="rId21" Type="http://schemas.openxmlformats.org/officeDocument/2006/relationships/oleObject" Target="../embeddings/oleObject20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.wmf"/><Relationship Id="rId20" Type="http://schemas.openxmlformats.org/officeDocument/2006/relationships/image" Target="../media/image5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1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4.wmf"/><Relationship Id="rId22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33.bin"/><Relationship Id="rId18" Type="http://schemas.openxmlformats.org/officeDocument/2006/relationships/image" Target="../media/image4.wmf"/><Relationship Id="rId26" Type="http://schemas.openxmlformats.org/officeDocument/2006/relationships/image" Target="../media/image24.wmf"/><Relationship Id="rId3" Type="http://schemas.openxmlformats.org/officeDocument/2006/relationships/oleObject" Target="../embeddings/oleObject28.bin"/><Relationship Id="rId21" Type="http://schemas.openxmlformats.org/officeDocument/2006/relationships/oleObject" Target="../embeddings/oleObject37.bin"/><Relationship Id="rId34" Type="http://schemas.openxmlformats.org/officeDocument/2006/relationships/image" Target="../media/image28.wmf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.wmf"/><Relationship Id="rId17" Type="http://schemas.openxmlformats.org/officeDocument/2006/relationships/oleObject" Target="../embeddings/oleObject35.bin"/><Relationship Id="rId25" Type="http://schemas.openxmlformats.org/officeDocument/2006/relationships/oleObject" Target="../embeddings/oleObject39.bin"/><Relationship Id="rId33" Type="http://schemas.openxmlformats.org/officeDocument/2006/relationships/oleObject" Target="../embeddings/oleObject43.bin"/><Relationship Id="rId38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20" Type="http://schemas.openxmlformats.org/officeDocument/2006/relationships/image" Target="../media/image21.wmf"/><Relationship Id="rId29" Type="http://schemas.openxmlformats.org/officeDocument/2006/relationships/oleObject" Target="../embeddings/oleObject41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32.bin"/><Relationship Id="rId24" Type="http://schemas.openxmlformats.org/officeDocument/2006/relationships/image" Target="../media/image23.wmf"/><Relationship Id="rId32" Type="http://schemas.openxmlformats.org/officeDocument/2006/relationships/image" Target="../media/image27.wmf"/><Relationship Id="rId37" Type="http://schemas.openxmlformats.org/officeDocument/2006/relationships/oleObject" Target="../embeddings/oleObject45.bin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4.bin"/><Relationship Id="rId23" Type="http://schemas.openxmlformats.org/officeDocument/2006/relationships/oleObject" Target="../embeddings/oleObject38.bin"/><Relationship Id="rId28" Type="http://schemas.openxmlformats.org/officeDocument/2006/relationships/image" Target="../media/image25.wmf"/><Relationship Id="rId36" Type="http://schemas.openxmlformats.org/officeDocument/2006/relationships/image" Target="../media/image29.wmf"/><Relationship Id="rId10" Type="http://schemas.openxmlformats.org/officeDocument/2006/relationships/image" Target="../media/image20.wmf"/><Relationship Id="rId19" Type="http://schemas.openxmlformats.org/officeDocument/2006/relationships/oleObject" Target="../embeddings/oleObject36.bin"/><Relationship Id="rId31" Type="http://schemas.openxmlformats.org/officeDocument/2006/relationships/oleObject" Target="../embeddings/oleObject42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7.wmf"/><Relationship Id="rId22" Type="http://schemas.openxmlformats.org/officeDocument/2006/relationships/image" Target="../media/image22.wmf"/><Relationship Id="rId27" Type="http://schemas.openxmlformats.org/officeDocument/2006/relationships/oleObject" Target="../embeddings/oleObject40.bin"/><Relationship Id="rId30" Type="http://schemas.openxmlformats.org/officeDocument/2006/relationships/image" Target="../media/image26.wmf"/><Relationship Id="rId35" Type="http://schemas.openxmlformats.org/officeDocument/2006/relationships/oleObject" Target="../embeddings/oleObject4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51.bin"/><Relationship Id="rId18" Type="http://schemas.openxmlformats.org/officeDocument/2006/relationships/image" Target="../media/image4.wmf"/><Relationship Id="rId26" Type="http://schemas.openxmlformats.org/officeDocument/2006/relationships/image" Target="../media/image26.wmf"/><Relationship Id="rId39" Type="http://schemas.openxmlformats.org/officeDocument/2006/relationships/oleObject" Target="../embeddings/oleObject64.bin"/><Relationship Id="rId3" Type="http://schemas.openxmlformats.org/officeDocument/2006/relationships/oleObject" Target="../embeddings/oleObject46.bin"/><Relationship Id="rId21" Type="http://schemas.openxmlformats.org/officeDocument/2006/relationships/oleObject" Target="../embeddings/oleObject55.bin"/><Relationship Id="rId34" Type="http://schemas.openxmlformats.org/officeDocument/2006/relationships/image" Target="../media/image32.wmf"/><Relationship Id="rId42" Type="http://schemas.openxmlformats.org/officeDocument/2006/relationships/image" Target="../media/image34.wmf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3.wmf"/><Relationship Id="rId17" Type="http://schemas.openxmlformats.org/officeDocument/2006/relationships/oleObject" Target="../embeddings/oleObject53.bin"/><Relationship Id="rId25" Type="http://schemas.openxmlformats.org/officeDocument/2006/relationships/oleObject" Target="../embeddings/oleObject57.bin"/><Relationship Id="rId33" Type="http://schemas.openxmlformats.org/officeDocument/2006/relationships/oleObject" Target="../embeddings/oleObject61.bin"/><Relationship Id="rId38" Type="http://schemas.openxmlformats.org/officeDocument/2006/relationships/image" Target="../media/image24.wmf"/><Relationship Id="rId46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20" Type="http://schemas.openxmlformats.org/officeDocument/2006/relationships/image" Target="../media/image21.wmf"/><Relationship Id="rId29" Type="http://schemas.openxmlformats.org/officeDocument/2006/relationships/oleObject" Target="../embeddings/oleObject59.bin"/><Relationship Id="rId41" Type="http://schemas.openxmlformats.org/officeDocument/2006/relationships/oleObject" Target="../embeddings/oleObject65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50.bin"/><Relationship Id="rId24" Type="http://schemas.openxmlformats.org/officeDocument/2006/relationships/image" Target="../media/image25.wmf"/><Relationship Id="rId32" Type="http://schemas.openxmlformats.org/officeDocument/2006/relationships/image" Target="../media/image31.wmf"/><Relationship Id="rId37" Type="http://schemas.openxmlformats.org/officeDocument/2006/relationships/oleObject" Target="../embeddings/oleObject63.bin"/><Relationship Id="rId40" Type="http://schemas.openxmlformats.org/officeDocument/2006/relationships/image" Target="../media/image33.wmf"/><Relationship Id="rId45" Type="http://schemas.openxmlformats.org/officeDocument/2006/relationships/oleObject" Target="../embeddings/oleObject67.bin"/><Relationship Id="rId5" Type="http://schemas.openxmlformats.org/officeDocument/2006/relationships/oleObject" Target="../embeddings/oleObject47.bin"/><Relationship Id="rId15" Type="http://schemas.openxmlformats.org/officeDocument/2006/relationships/oleObject" Target="../embeddings/oleObject52.bin"/><Relationship Id="rId23" Type="http://schemas.openxmlformats.org/officeDocument/2006/relationships/oleObject" Target="../embeddings/oleObject56.bin"/><Relationship Id="rId28" Type="http://schemas.openxmlformats.org/officeDocument/2006/relationships/image" Target="../media/image27.wmf"/><Relationship Id="rId36" Type="http://schemas.openxmlformats.org/officeDocument/2006/relationships/image" Target="../media/image23.wmf"/><Relationship Id="rId10" Type="http://schemas.openxmlformats.org/officeDocument/2006/relationships/image" Target="../media/image20.wmf"/><Relationship Id="rId19" Type="http://schemas.openxmlformats.org/officeDocument/2006/relationships/oleObject" Target="../embeddings/oleObject54.bin"/><Relationship Id="rId31" Type="http://schemas.openxmlformats.org/officeDocument/2006/relationships/oleObject" Target="../embeddings/oleObject60.bin"/><Relationship Id="rId44" Type="http://schemas.openxmlformats.org/officeDocument/2006/relationships/image" Target="../media/image35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9.bin"/><Relationship Id="rId14" Type="http://schemas.openxmlformats.org/officeDocument/2006/relationships/image" Target="../media/image7.wmf"/><Relationship Id="rId22" Type="http://schemas.openxmlformats.org/officeDocument/2006/relationships/image" Target="../media/image22.wmf"/><Relationship Id="rId27" Type="http://schemas.openxmlformats.org/officeDocument/2006/relationships/oleObject" Target="../embeddings/oleObject58.bin"/><Relationship Id="rId30" Type="http://schemas.openxmlformats.org/officeDocument/2006/relationships/image" Target="../media/image28.wmf"/><Relationship Id="rId35" Type="http://schemas.openxmlformats.org/officeDocument/2006/relationships/oleObject" Target="../embeddings/oleObject62.bin"/><Relationship Id="rId43" Type="http://schemas.openxmlformats.org/officeDocument/2006/relationships/oleObject" Target="../embeddings/oleObject6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73.bin"/><Relationship Id="rId18" Type="http://schemas.openxmlformats.org/officeDocument/2006/relationships/image" Target="../media/image7.wmf"/><Relationship Id="rId26" Type="http://schemas.openxmlformats.org/officeDocument/2006/relationships/image" Target="../media/image22.wmf"/><Relationship Id="rId39" Type="http://schemas.openxmlformats.org/officeDocument/2006/relationships/oleObject" Target="../embeddings/oleObject86.bin"/><Relationship Id="rId3" Type="http://schemas.openxmlformats.org/officeDocument/2006/relationships/oleObject" Target="../embeddings/oleObject68.bin"/><Relationship Id="rId21" Type="http://schemas.openxmlformats.org/officeDocument/2006/relationships/oleObject" Target="../embeddings/oleObject77.bin"/><Relationship Id="rId34" Type="http://schemas.openxmlformats.org/officeDocument/2006/relationships/image" Target="../media/image28.wmf"/><Relationship Id="rId42" Type="http://schemas.openxmlformats.org/officeDocument/2006/relationships/image" Target="../media/image34.wmf"/><Relationship Id="rId7" Type="http://schemas.openxmlformats.org/officeDocument/2006/relationships/oleObject" Target="../embeddings/oleObject70.bin"/><Relationship Id="rId12" Type="http://schemas.openxmlformats.org/officeDocument/2006/relationships/image" Target="../media/image19.wmf"/><Relationship Id="rId17" Type="http://schemas.openxmlformats.org/officeDocument/2006/relationships/oleObject" Target="../embeddings/oleObject75.bin"/><Relationship Id="rId25" Type="http://schemas.openxmlformats.org/officeDocument/2006/relationships/oleObject" Target="../embeddings/oleObject79.bin"/><Relationship Id="rId33" Type="http://schemas.openxmlformats.org/officeDocument/2006/relationships/oleObject" Target="../embeddings/oleObject83.bin"/><Relationship Id="rId38" Type="http://schemas.openxmlformats.org/officeDocument/2006/relationships/image" Target="../media/image38.wmf"/><Relationship Id="rId46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.wmf"/><Relationship Id="rId20" Type="http://schemas.openxmlformats.org/officeDocument/2006/relationships/image" Target="../media/image8.wmf"/><Relationship Id="rId29" Type="http://schemas.openxmlformats.org/officeDocument/2006/relationships/oleObject" Target="../embeddings/oleObject81.bin"/><Relationship Id="rId41" Type="http://schemas.openxmlformats.org/officeDocument/2006/relationships/oleObject" Target="../embeddings/oleObject87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72.bin"/><Relationship Id="rId24" Type="http://schemas.openxmlformats.org/officeDocument/2006/relationships/image" Target="../media/image21.wmf"/><Relationship Id="rId32" Type="http://schemas.openxmlformats.org/officeDocument/2006/relationships/image" Target="../media/image27.wmf"/><Relationship Id="rId37" Type="http://schemas.openxmlformats.org/officeDocument/2006/relationships/oleObject" Target="../embeddings/oleObject85.bin"/><Relationship Id="rId40" Type="http://schemas.openxmlformats.org/officeDocument/2006/relationships/image" Target="../media/image33.wmf"/><Relationship Id="rId45" Type="http://schemas.openxmlformats.org/officeDocument/2006/relationships/oleObject" Target="../embeddings/oleObject89.bin"/><Relationship Id="rId5" Type="http://schemas.openxmlformats.org/officeDocument/2006/relationships/oleObject" Target="../embeddings/oleObject69.bin"/><Relationship Id="rId15" Type="http://schemas.openxmlformats.org/officeDocument/2006/relationships/oleObject" Target="../embeddings/oleObject74.bin"/><Relationship Id="rId23" Type="http://schemas.openxmlformats.org/officeDocument/2006/relationships/oleObject" Target="../embeddings/oleObject78.bin"/><Relationship Id="rId28" Type="http://schemas.openxmlformats.org/officeDocument/2006/relationships/image" Target="../media/image25.wmf"/><Relationship Id="rId36" Type="http://schemas.openxmlformats.org/officeDocument/2006/relationships/image" Target="../media/image37.wmf"/><Relationship Id="rId10" Type="http://schemas.openxmlformats.org/officeDocument/2006/relationships/image" Target="../media/image18.wmf"/><Relationship Id="rId19" Type="http://schemas.openxmlformats.org/officeDocument/2006/relationships/oleObject" Target="../embeddings/oleObject76.bin"/><Relationship Id="rId31" Type="http://schemas.openxmlformats.org/officeDocument/2006/relationships/oleObject" Target="../embeddings/oleObject82.bin"/><Relationship Id="rId44" Type="http://schemas.openxmlformats.org/officeDocument/2006/relationships/image" Target="../media/image35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71.bin"/><Relationship Id="rId14" Type="http://schemas.openxmlformats.org/officeDocument/2006/relationships/image" Target="../media/image20.wmf"/><Relationship Id="rId22" Type="http://schemas.openxmlformats.org/officeDocument/2006/relationships/image" Target="../media/image4.wmf"/><Relationship Id="rId27" Type="http://schemas.openxmlformats.org/officeDocument/2006/relationships/oleObject" Target="../embeddings/oleObject80.bin"/><Relationship Id="rId30" Type="http://schemas.openxmlformats.org/officeDocument/2006/relationships/image" Target="../media/image26.wmf"/><Relationship Id="rId35" Type="http://schemas.openxmlformats.org/officeDocument/2006/relationships/oleObject" Target="../embeddings/oleObject84.bin"/><Relationship Id="rId43" Type="http://schemas.openxmlformats.org/officeDocument/2006/relationships/oleObject" Target="../embeddings/oleObject88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152400" y="838200"/>
            <a:ext cx="8763000" cy="25146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139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7200" y="1371600"/>
            <a:ext cx="21336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524250" y="1371600"/>
            <a:ext cx="21336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553200" y="1371600"/>
            <a:ext cx="21336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2743200" y="1676400"/>
            <a:ext cx="609600" cy="8382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5791200" y="1676400"/>
            <a:ext cx="609600" cy="8382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656" name="Text Box 2"/>
          <p:cNvSpPr txBox="1">
            <a:spLocks noChangeArrowheads="1"/>
          </p:cNvSpPr>
          <p:nvPr/>
        </p:nvSpPr>
        <p:spPr bwMode="auto">
          <a:xfrm>
            <a:off x="0" y="-12700"/>
            <a:ext cx="4106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 b="1">
                <a:latin typeface="Calisto MT" pitchFamily="18" charset="0"/>
              </a:rPr>
              <a:t>General Equilibrium Theory </a:t>
            </a:r>
            <a:endParaRPr lang="en-US"/>
          </a:p>
        </p:txBody>
      </p:sp>
      <p:sp>
        <p:nvSpPr>
          <p:cNvPr id="27657" name="TextBox 6"/>
          <p:cNvSpPr txBox="1">
            <a:spLocks noChangeArrowheads="1"/>
          </p:cNvSpPr>
          <p:nvPr/>
        </p:nvSpPr>
        <p:spPr bwMode="auto">
          <a:xfrm>
            <a:off x="3048000" y="914400"/>
            <a:ext cx="3008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400"/>
              <a:t>A General Economy </a:t>
            </a:r>
          </a:p>
        </p:txBody>
      </p:sp>
      <p:sp>
        <p:nvSpPr>
          <p:cNvPr id="27658" name="TextBox 7"/>
          <p:cNvSpPr txBox="1">
            <a:spLocks noChangeArrowheads="1"/>
          </p:cNvSpPr>
          <p:nvPr/>
        </p:nvSpPr>
        <p:spPr bwMode="auto">
          <a:xfrm>
            <a:off x="533400" y="1447800"/>
            <a:ext cx="1752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en-US" i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consumers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producers   (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goods)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Resources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05200" y="1600200"/>
            <a:ext cx="21336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>
              <a:buFont typeface="Arial" pitchFamily="34" charset="0"/>
              <a:buChar char="•"/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+mj-lt"/>
                <a:cs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demand equations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supply equations</a:t>
            </a:r>
          </a:p>
        </p:txBody>
      </p:sp>
      <p:sp>
        <p:nvSpPr>
          <p:cNvPr id="27660" name="TextBox 9"/>
          <p:cNvSpPr txBox="1">
            <a:spLocks noChangeArrowheads="1"/>
          </p:cNvSpPr>
          <p:nvPr/>
        </p:nvSpPr>
        <p:spPr bwMode="auto">
          <a:xfrm>
            <a:off x="7162800" y="1828800"/>
            <a:ext cx="1055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Prices</a:t>
            </a:r>
          </a:p>
        </p:txBody>
      </p:sp>
      <p:cxnSp>
        <p:nvCxnSpPr>
          <p:cNvPr id="27" name="Elbow Connector 26"/>
          <p:cNvCxnSpPr/>
          <p:nvPr/>
        </p:nvCxnSpPr>
        <p:spPr>
          <a:xfrm rot="10800000">
            <a:off x="1524000" y="2743200"/>
            <a:ext cx="6172200" cy="306388"/>
          </a:xfrm>
          <a:prstGeom prst="bentConnector3">
            <a:avLst>
              <a:gd name="adj1" fmla="val 10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7544594" y="2894806"/>
            <a:ext cx="3048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152400" y="3657600"/>
            <a:ext cx="8763000" cy="22860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139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7664" name="TextBox 38"/>
          <p:cNvSpPr txBox="1">
            <a:spLocks noChangeArrowheads="1"/>
          </p:cNvSpPr>
          <p:nvPr/>
        </p:nvSpPr>
        <p:spPr bwMode="auto">
          <a:xfrm>
            <a:off x="2667000" y="3733800"/>
            <a:ext cx="4017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400"/>
              <a:t>A Pure Exchange Economy </a:t>
            </a:r>
          </a:p>
        </p:txBody>
      </p:sp>
      <p:sp>
        <p:nvSpPr>
          <p:cNvPr id="27665" name="TextBox 39"/>
          <p:cNvSpPr txBox="1">
            <a:spLocks noChangeArrowheads="1"/>
          </p:cNvSpPr>
          <p:nvPr/>
        </p:nvSpPr>
        <p:spPr bwMode="auto">
          <a:xfrm>
            <a:off x="304800" y="4114800"/>
            <a:ext cx="84582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An economy in which there is no production.  A special case of a general economy in which economic activities consist only of trading and consuming.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The simplest form of a pure exchange economy is the two-agent, two-good exchange economy, which may be illustrated graphically using the Edgeworth – Bowley Box.  </a:t>
            </a:r>
          </a:p>
        </p:txBody>
      </p:sp>
    </p:spTree>
    <p:extLst>
      <p:ext uri="{BB962C8B-B14F-4D97-AF65-F5344CB8AC3E}">
        <p14:creationId xmlns:p14="http://schemas.microsoft.com/office/powerpoint/2010/main" val="172646343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Line 21"/>
          <p:cNvSpPr>
            <a:spLocks noChangeShapeType="1"/>
          </p:cNvSpPr>
          <p:nvPr/>
        </p:nvSpPr>
        <p:spPr bwMode="auto">
          <a:xfrm>
            <a:off x="3103928" y="2053046"/>
            <a:ext cx="0" cy="3921509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44" name="Line 23"/>
          <p:cNvSpPr>
            <a:spLocks noChangeShapeType="1"/>
          </p:cNvSpPr>
          <p:nvPr/>
        </p:nvSpPr>
        <p:spPr bwMode="auto">
          <a:xfrm>
            <a:off x="1306287" y="2053047"/>
            <a:ext cx="1797641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38" name="Line 4"/>
          <p:cNvSpPr>
            <a:spLocks noChangeShapeType="1"/>
          </p:cNvSpPr>
          <p:nvPr/>
        </p:nvSpPr>
        <p:spPr bwMode="auto">
          <a:xfrm>
            <a:off x="1295400" y="5943600"/>
            <a:ext cx="67198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039" name="Text Box 9"/>
          <p:cNvSpPr txBox="1">
            <a:spLocks noChangeArrowheads="1"/>
          </p:cNvSpPr>
          <p:nvPr/>
        </p:nvSpPr>
        <p:spPr bwMode="auto">
          <a:xfrm>
            <a:off x="914400" y="57912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  <a:latin typeface="Times New Roman" pitchFamily="18" charset="0"/>
              </a:rPr>
              <a:t>A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6795020"/>
              </p:ext>
            </p:extLst>
          </p:nvPr>
        </p:nvGraphicFramePr>
        <p:xfrm>
          <a:off x="3007575" y="5935436"/>
          <a:ext cx="26511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190440" imgH="215640" progId="Equation.3">
                  <p:embed/>
                </p:oleObj>
              </mc:Choice>
              <mc:Fallback>
                <p:oleObj name="Equation" r:id="rId3" imgW="1904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7575" y="5935436"/>
                        <a:ext cx="265113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8480787"/>
              </p:ext>
            </p:extLst>
          </p:nvPr>
        </p:nvGraphicFramePr>
        <p:xfrm>
          <a:off x="954405" y="1854927"/>
          <a:ext cx="2667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190440" imgH="215640" progId="Equation.3">
                  <p:embed/>
                </p:oleObj>
              </mc:Choice>
              <mc:Fallback>
                <p:oleObj name="Equation" r:id="rId5" imgW="1904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4405" y="1854927"/>
                        <a:ext cx="266700" cy="304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7731125" y="5972175"/>
          <a:ext cx="28733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7" imgW="139680" imgH="190440" progId="Equation.3">
                  <p:embed/>
                </p:oleObj>
              </mc:Choice>
              <mc:Fallback>
                <p:oleObj name="Equation" r:id="rId7" imgW="1396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1125" y="5972175"/>
                        <a:ext cx="287338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930275" y="1371600"/>
          <a:ext cx="3397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9" imgW="164880" imgH="190440" progId="Equation.3">
                  <p:embed/>
                </p:oleObj>
              </mc:Choice>
              <mc:Fallback>
                <p:oleObj name="Equation" r:id="rId9" imgW="1648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1371600"/>
                        <a:ext cx="3397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3" name="Line 22"/>
          <p:cNvSpPr>
            <a:spLocks noChangeShapeType="1"/>
          </p:cNvSpPr>
          <p:nvPr/>
        </p:nvSpPr>
        <p:spPr bwMode="auto">
          <a:xfrm flipV="1">
            <a:off x="1295400" y="13716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45083" name="Freeform 27"/>
          <p:cNvSpPr>
            <a:spLocks/>
          </p:cNvSpPr>
          <p:nvPr/>
        </p:nvSpPr>
        <p:spPr bwMode="auto">
          <a:xfrm>
            <a:off x="3029778" y="2057400"/>
            <a:ext cx="2913822" cy="2099413"/>
          </a:xfrm>
          <a:custGeom>
            <a:avLst/>
            <a:gdLst>
              <a:gd name="T0" fmla="*/ 2147483647 w 1872"/>
              <a:gd name="T1" fmla="*/ 2147483647 h 1248"/>
              <a:gd name="T2" fmla="*/ 2147483647 w 1872"/>
              <a:gd name="T3" fmla="*/ 2147483647 h 1248"/>
              <a:gd name="T4" fmla="*/ 2147483647 w 1872"/>
              <a:gd name="T5" fmla="*/ 2147483647 h 1248"/>
              <a:gd name="T6" fmla="*/ 2147483647 w 1872"/>
              <a:gd name="T7" fmla="*/ 2147483647 h 1248"/>
              <a:gd name="T8" fmla="*/ 2147483647 w 1872"/>
              <a:gd name="T9" fmla="*/ 2147483647 h 1248"/>
              <a:gd name="T10" fmla="*/ 2147483647 w 1872"/>
              <a:gd name="T11" fmla="*/ 2147483647 h 1248"/>
              <a:gd name="T12" fmla="*/ 2147483647 w 1872"/>
              <a:gd name="T13" fmla="*/ 2147483647 h 1248"/>
              <a:gd name="T14" fmla="*/ 2147483647 w 1872"/>
              <a:gd name="T15" fmla="*/ 2147483647 h 1248"/>
              <a:gd name="T16" fmla="*/ 2147483647 w 1872"/>
              <a:gd name="T17" fmla="*/ 2147483647 h 1248"/>
              <a:gd name="T18" fmla="*/ 2147483647 w 1872"/>
              <a:gd name="T19" fmla="*/ 2147483647 h 1248"/>
              <a:gd name="T20" fmla="*/ 2147483647 w 1872"/>
              <a:gd name="T21" fmla="*/ 2147483647 h 1248"/>
              <a:gd name="T22" fmla="*/ 2147483647 w 1872"/>
              <a:gd name="T23" fmla="*/ 2147483647 h 1248"/>
              <a:gd name="T24" fmla="*/ 2147483647 w 1872"/>
              <a:gd name="T25" fmla="*/ 2147483647 h 1248"/>
              <a:gd name="T26" fmla="*/ 2147483647 w 1872"/>
              <a:gd name="T27" fmla="*/ 2147483647 h 1248"/>
              <a:gd name="T28" fmla="*/ 2147483647 w 1872"/>
              <a:gd name="T29" fmla="*/ 2147483647 h 124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872"/>
              <a:gd name="T46" fmla="*/ 0 h 1248"/>
              <a:gd name="T47" fmla="*/ 1872 w 1872"/>
              <a:gd name="T48" fmla="*/ 1248 h 124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872" h="1248">
                <a:moveTo>
                  <a:pt x="40" y="8"/>
                </a:moveTo>
                <a:cubicBezTo>
                  <a:pt x="0" y="16"/>
                  <a:pt x="64" y="64"/>
                  <a:pt x="88" y="104"/>
                </a:cubicBezTo>
                <a:cubicBezTo>
                  <a:pt x="112" y="144"/>
                  <a:pt x="144" y="192"/>
                  <a:pt x="184" y="248"/>
                </a:cubicBezTo>
                <a:cubicBezTo>
                  <a:pt x="224" y="304"/>
                  <a:pt x="248" y="360"/>
                  <a:pt x="328" y="440"/>
                </a:cubicBezTo>
                <a:cubicBezTo>
                  <a:pt x="408" y="520"/>
                  <a:pt x="552" y="648"/>
                  <a:pt x="664" y="728"/>
                </a:cubicBezTo>
                <a:cubicBezTo>
                  <a:pt x="776" y="808"/>
                  <a:pt x="872" y="856"/>
                  <a:pt x="1000" y="920"/>
                </a:cubicBezTo>
                <a:cubicBezTo>
                  <a:pt x="1128" y="984"/>
                  <a:pt x="1304" y="1064"/>
                  <a:pt x="1432" y="1112"/>
                </a:cubicBezTo>
                <a:cubicBezTo>
                  <a:pt x="1560" y="1160"/>
                  <a:pt x="1696" y="1192"/>
                  <a:pt x="1768" y="1208"/>
                </a:cubicBezTo>
                <a:cubicBezTo>
                  <a:pt x="1840" y="1224"/>
                  <a:pt x="1872" y="1248"/>
                  <a:pt x="1864" y="1208"/>
                </a:cubicBezTo>
                <a:cubicBezTo>
                  <a:pt x="1856" y="1168"/>
                  <a:pt x="1776" y="1048"/>
                  <a:pt x="1720" y="968"/>
                </a:cubicBezTo>
                <a:cubicBezTo>
                  <a:pt x="1664" y="888"/>
                  <a:pt x="1608" y="808"/>
                  <a:pt x="1528" y="728"/>
                </a:cubicBezTo>
                <a:cubicBezTo>
                  <a:pt x="1448" y="648"/>
                  <a:pt x="1352" y="568"/>
                  <a:pt x="1240" y="488"/>
                </a:cubicBezTo>
                <a:cubicBezTo>
                  <a:pt x="1128" y="408"/>
                  <a:pt x="1008" y="320"/>
                  <a:pt x="856" y="248"/>
                </a:cubicBezTo>
                <a:cubicBezTo>
                  <a:pt x="704" y="176"/>
                  <a:pt x="464" y="96"/>
                  <a:pt x="328" y="56"/>
                </a:cubicBezTo>
                <a:cubicBezTo>
                  <a:pt x="192" y="16"/>
                  <a:pt x="80" y="0"/>
                  <a:pt x="40" y="8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47" name="Text Box 39"/>
          <p:cNvSpPr txBox="1">
            <a:spLocks noChangeArrowheads="1"/>
          </p:cNvSpPr>
          <p:nvPr/>
        </p:nvSpPr>
        <p:spPr bwMode="auto">
          <a:xfrm>
            <a:off x="0" y="0"/>
            <a:ext cx="6753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</a:rPr>
              <a:t>The “</a:t>
            </a:r>
            <a:r>
              <a:rPr lang="en-US" sz="2400" b="1" dirty="0" err="1">
                <a:latin typeface="Times New Roman" pitchFamily="18" charset="0"/>
              </a:rPr>
              <a:t>Edgeworth</a:t>
            </a:r>
            <a:r>
              <a:rPr lang="en-US" sz="2400" b="1" dirty="0">
                <a:latin typeface="Times New Roman" pitchFamily="18" charset="0"/>
              </a:rPr>
              <a:t> Box”:  a pure exchange economy</a:t>
            </a:r>
            <a:endParaRPr lang="en-US" sz="2400" dirty="0">
              <a:latin typeface="Times New Roman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909129" y="1223364"/>
            <a:ext cx="4081463" cy="3152031"/>
            <a:chOff x="2909129" y="1223364"/>
            <a:chExt cx="4081463" cy="3152031"/>
          </a:xfrm>
        </p:grpSpPr>
        <p:graphicFrame>
          <p:nvGraphicFramePr>
            <p:cNvPr id="1035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3512081"/>
                </p:ext>
              </p:extLst>
            </p:nvPr>
          </p:nvGraphicFramePr>
          <p:xfrm>
            <a:off x="6385900" y="4038600"/>
            <a:ext cx="284163" cy="3367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" name="Equation" r:id="rId11" imgW="203040" imgH="215640" progId="Equation.3">
                    <p:embed/>
                  </p:oleObj>
                </mc:Choice>
                <mc:Fallback>
                  <p:oleObj name="Equation" r:id="rId11" imgW="20304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85900" y="4038600"/>
                          <a:ext cx="284163" cy="33679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4" name="Arc 6"/>
            <p:cNvSpPr>
              <a:spLocks/>
            </p:cNvSpPr>
            <p:nvPr/>
          </p:nvSpPr>
          <p:spPr bwMode="auto">
            <a:xfrm rot="304275" flipH="1" flipV="1">
              <a:off x="2909129" y="1223364"/>
              <a:ext cx="4081463" cy="2875715"/>
            </a:xfrm>
            <a:custGeom>
              <a:avLst/>
              <a:gdLst>
                <a:gd name="T0" fmla="*/ 2147483647 w 21118"/>
                <a:gd name="T1" fmla="*/ 0 h 21452"/>
                <a:gd name="T2" fmla="*/ 2147483647 w 21118"/>
                <a:gd name="T3" fmla="*/ 2147483647 h 21452"/>
                <a:gd name="T4" fmla="*/ 0 w 21118"/>
                <a:gd name="T5" fmla="*/ 2147483647 h 21452"/>
                <a:gd name="T6" fmla="*/ 0 60000 65536"/>
                <a:gd name="T7" fmla="*/ 0 60000 65536"/>
                <a:gd name="T8" fmla="*/ 0 60000 65536"/>
                <a:gd name="T9" fmla="*/ 0 w 21118"/>
                <a:gd name="T10" fmla="*/ 0 h 21452"/>
                <a:gd name="T11" fmla="*/ 21118 w 21118"/>
                <a:gd name="T12" fmla="*/ 21452 h 214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18" h="21452" fill="none" extrusionOk="0">
                  <a:moveTo>
                    <a:pt x="2521" y="-1"/>
                  </a:moveTo>
                  <a:cubicBezTo>
                    <a:pt x="11701" y="1078"/>
                    <a:pt x="19177" y="7878"/>
                    <a:pt x="21118" y="16915"/>
                  </a:cubicBezTo>
                </a:path>
                <a:path w="21118" h="21452" stroke="0" extrusionOk="0">
                  <a:moveTo>
                    <a:pt x="2521" y="-1"/>
                  </a:moveTo>
                  <a:cubicBezTo>
                    <a:pt x="11701" y="1078"/>
                    <a:pt x="19177" y="7878"/>
                    <a:pt x="21118" y="16915"/>
                  </a:cubicBezTo>
                  <a:lnTo>
                    <a:pt x="0" y="21452"/>
                  </a:lnTo>
                  <a:close/>
                </a:path>
              </a:pathLst>
            </a:custGeom>
            <a:noFill/>
            <a:ln w="254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456291" y="821105"/>
            <a:ext cx="5871931" cy="4526182"/>
            <a:chOff x="1456291" y="821105"/>
            <a:chExt cx="5871931" cy="4526182"/>
          </a:xfrm>
        </p:grpSpPr>
        <p:sp>
          <p:nvSpPr>
            <p:cNvPr id="34" name="Arc 6"/>
            <p:cNvSpPr>
              <a:spLocks/>
            </p:cNvSpPr>
            <p:nvPr/>
          </p:nvSpPr>
          <p:spPr bwMode="auto">
            <a:xfrm rot="398410" flipH="1" flipV="1">
              <a:off x="2132027" y="1519980"/>
              <a:ext cx="4602869" cy="2875715"/>
            </a:xfrm>
            <a:custGeom>
              <a:avLst/>
              <a:gdLst>
                <a:gd name="T0" fmla="*/ 2147483647 w 21118"/>
                <a:gd name="T1" fmla="*/ 0 h 21452"/>
                <a:gd name="T2" fmla="*/ 2147483647 w 21118"/>
                <a:gd name="T3" fmla="*/ 2147483647 h 21452"/>
                <a:gd name="T4" fmla="*/ 0 w 21118"/>
                <a:gd name="T5" fmla="*/ 2147483647 h 21452"/>
                <a:gd name="T6" fmla="*/ 0 60000 65536"/>
                <a:gd name="T7" fmla="*/ 0 60000 65536"/>
                <a:gd name="T8" fmla="*/ 0 60000 65536"/>
                <a:gd name="T9" fmla="*/ 0 w 21118"/>
                <a:gd name="T10" fmla="*/ 0 h 21452"/>
                <a:gd name="T11" fmla="*/ 21118 w 21118"/>
                <a:gd name="T12" fmla="*/ 21452 h 214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18" h="21452" fill="none" extrusionOk="0">
                  <a:moveTo>
                    <a:pt x="2521" y="-1"/>
                  </a:moveTo>
                  <a:cubicBezTo>
                    <a:pt x="11701" y="1078"/>
                    <a:pt x="19177" y="7878"/>
                    <a:pt x="21118" y="16915"/>
                  </a:cubicBezTo>
                </a:path>
                <a:path w="21118" h="21452" stroke="0" extrusionOk="0">
                  <a:moveTo>
                    <a:pt x="2521" y="-1"/>
                  </a:moveTo>
                  <a:cubicBezTo>
                    <a:pt x="11701" y="1078"/>
                    <a:pt x="19177" y="7878"/>
                    <a:pt x="21118" y="16915"/>
                  </a:cubicBezTo>
                  <a:lnTo>
                    <a:pt x="0" y="21452"/>
                  </a:lnTo>
                  <a:close/>
                </a:path>
              </a:pathLst>
            </a:custGeom>
            <a:noFill/>
            <a:ln w="127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Arc 6"/>
            <p:cNvSpPr>
              <a:spLocks/>
            </p:cNvSpPr>
            <p:nvPr/>
          </p:nvSpPr>
          <p:spPr bwMode="auto">
            <a:xfrm rot="402396" flipH="1" flipV="1">
              <a:off x="1456291" y="2539255"/>
              <a:ext cx="4081463" cy="2808032"/>
            </a:xfrm>
            <a:custGeom>
              <a:avLst/>
              <a:gdLst>
                <a:gd name="T0" fmla="*/ 2147483647 w 21118"/>
                <a:gd name="T1" fmla="*/ 0 h 21452"/>
                <a:gd name="T2" fmla="*/ 2147483647 w 21118"/>
                <a:gd name="T3" fmla="*/ 2147483647 h 21452"/>
                <a:gd name="T4" fmla="*/ 0 w 21118"/>
                <a:gd name="T5" fmla="*/ 2147483647 h 21452"/>
                <a:gd name="T6" fmla="*/ 0 60000 65536"/>
                <a:gd name="T7" fmla="*/ 0 60000 65536"/>
                <a:gd name="T8" fmla="*/ 0 60000 65536"/>
                <a:gd name="T9" fmla="*/ 0 w 21118"/>
                <a:gd name="T10" fmla="*/ 0 h 21452"/>
                <a:gd name="T11" fmla="*/ 21118 w 21118"/>
                <a:gd name="T12" fmla="*/ 21452 h 214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18" h="21452" fill="none" extrusionOk="0">
                  <a:moveTo>
                    <a:pt x="2521" y="-1"/>
                  </a:moveTo>
                  <a:cubicBezTo>
                    <a:pt x="11701" y="1078"/>
                    <a:pt x="19177" y="7878"/>
                    <a:pt x="21118" y="16915"/>
                  </a:cubicBezTo>
                </a:path>
                <a:path w="21118" h="21452" stroke="0" extrusionOk="0">
                  <a:moveTo>
                    <a:pt x="2521" y="-1"/>
                  </a:moveTo>
                  <a:cubicBezTo>
                    <a:pt x="11701" y="1078"/>
                    <a:pt x="19177" y="7878"/>
                    <a:pt x="21118" y="16915"/>
                  </a:cubicBezTo>
                  <a:lnTo>
                    <a:pt x="0" y="21452"/>
                  </a:lnTo>
                  <a:close/>
                </a:path>
              </a:pathLst>
            </a:custGeom>
            <a:noFill/>
            <a:ln w="127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Arc 6"/>
            <p:cNvSpPr>
              <a:spLocks/>
            </p:cNvSpPr>
            <p:nvPr/>
          </p:nvSpPr>
          <p:spPr bwMode="auto">
            <a:xfrm flipH="1" flipV="1">
              <a:off x="3641948" y="821105"/>
              <a:ext cx="3686274" cy="2630356"/>
            </a:xfrm>
            <a:custGeom>
              <a:avLst/>
              <a:gdLst>
                <a:gd name="T0" fmla="*/ 2147483647 w 21118"/>
                <a:gd name="T1" fmla="*/ 0 h 21452"/>
                <a:gd name="T2" fmla="*/ 2147483647 w 21118"/>
                <a:gd name="T3" fmla="*/ 2147483647 h 21452"/>
                <a:gd name="T4" fmla="*/ 0 w 21118"/>
                <a:gd name="T5" fmla="*/ 2147483647 h 21452"/>
                <a:gd name="T6" fmla="*/ 0 60000 65536"/>
                <a:gd name="T7" fmla="*/ 0 60000 65536"/>
                <a:gd name="T8" fmla="*/ 0 60000 65536"/>
                <a:gd name="T9" fmla="*/ 0 w 21118"/>
                <a:gd name="T10" fmla="*/ 0 h 21452"/>
                <a:gd name="T11" fmla="*/ 21118 w 21118"/>
                <a:gd name="T12" fmla="*/ 21452 h 214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18" h="21452" fill="none" extrusionOk="0">
                  <a:moveTo>
                    <a:pt x="2521" y="-1"/>
                  </a:moveTo>
                  <a:cubicBezTo>
                    <a:pt x="11701" y="1078"/>
                    <a:pt x="19177" y="7878"/>
                    <a:pt x="21118" y="16915"/>
                  </a:cubicBezTo>
                </a:path>
                <a:path w="21118" h="21452" stroke="0" extrusionOk="0">
                  <a:moveTo>
                    <a:pt x="2521" y="-1"/>
                  </a:moveTo>
                  <a:cubicBezTo>
                    <a:pt x="11701" y="1078"/>
                    <a:pt x="19177" y="7878"/>
                    <a:pt x="21118" y="16915"/>
                  </a:cubicBezTo>
                  <a:lnTo>
                    <a:pt x="0" y="21452"/>
                  </a:lnTo>
                  <a:close/>
                </a:path>
              </a:pathLst>
            </a:custGeom>
            <a:noFill/>
            <a:ln w="127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59370" y="1796821"/>
            <a:ext cx="6458321" cy="3936647"/>
            <a:chOff x="859370" y="1796821"/>
            <a:chExt cx="6458321" cy="3936647"/>
          </a:xfrm>
        </p:grpSpPr>
        <p:sp>
          <p:nvSpPr>
            <p:cNvPr id="38" name="Arc 6"/>
            <p:cNvSpPr>
              <a:spLocks/>
            </p:cNvSpPr>
            <p:nvPr/>
          </p:nvSpPr>
          <p:spPr bwMode="auto">
            <a:xfrm rot="11270580" flipH="1" flipV="1">
              <a:off x="3281258" y="1796821"/>
              <a:ext cx="4036433" cy="2875715"/>
            </a:xfrm>
            <a:custGeom>
              <a:avLst/>
              <a:gdLst>
                <a:gd name="T0" fmla="*/ 2147483647 w 21118"/>
                <a:gd name="T1" fmla="*/ 0 h 21452"/>
                <a:gd name="T2" fmla="*/ 2147483647 w 21118"/>
                <a:gd name="T3" fmla="*/ 2147483647 h 21452"/>
                <a:gd name="T4" fmla="*/ 0 w 21118"/>
                <a:gd name="T5" fmla="*/ 2147483647 h 21452"/>
                <a:gd name="T6" fmla="*/ 0 60000 65536"/>
                <a:gd name="T7" fmla="*/ 0 60000 65536"/>
                <a:gd name="T8" fmla="*/ 0 60000 65536"/>
                <a:gd name="T9" fmla="*/ 0 w 21118"/>
                <a:gd name="T10" fmla="*/ 0 h 21452"/>
                <a:gd name="T11" fmla="*/ 21118 w 21118"/>
                <a:gd name="T12" fmla="*/ 21452 h 214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18" h="21452" fill="none" extrusionOk="0">
                  <a:moveTo>
                    <a:pt x="2521" y="-1"/>
                  </a:moveTo>
                  <a:cubicBezTo>
                    <a:pt x="11701" y="1078"/>
                    <a:pt x="19177" y="7878"/>
                    <a:pt x="21118" y="16915"/>
                  </a:cubicBezTo>
                </a:path>
                <a:path w="21118" h="21452" stroke="0" extrusionOk="0">
                  <a:moveTo>
                    <a:pt x="2521" y="-1"/>
                  </a:moveTo>
                  <a:cubicBezTo>
                    <a:pt x="11701" y="1078"/>
                    <a:pt x="19177" y="7878"/>
                    <a:pt x="21118" y="16915"/>
                  </a:cubicBezTo>
                  <a:lnTo>
                    <a:pt x="0" y="21452"/>
                  </a:lnTo>
                  <a:close/>
                </a:path>
              </a:pathLst>
            </a:custGeom>
            <a:noFill/>
            <a:ln w="1270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Arc 6"/>
            <p:cNvSpPr>
              <a:spLocks/>
            </p:cNvSpPr>
            <p:nvPr/>
          </p:nvSpPr>
          <p:spPr bwMode="auto">
            <a:xfrm rot="11048765" flipH="1" flipV="1">
              <a:off x="859370" y="2127702"/>
              <a:ext cx="3970291" cy="2837239"/>
            </a:xfrm>
            <a:custGeom>
              <a:avLst/>
              <a:gdLst>
                <a:gd name="T0" fmla="*/ 2147483647 w 21118"/>
                <a:gd name="T1" fmla="*/ 0 h 21452"/>
                <a:gd name="T2" fmla="*/ 2147483647 w 21118"/>
                <a:gd name="T3" fmla="*/ 2147483647 h 21452"/>
                <a:gd name="T4" fmla="*/ 0 w 21118"/>
                <a:gd name="T5" fmla="*/ 2147483647 h 21452"/>
                <a:gd name="T6" fmla="*/ 0 60000 65536"/>
                <a:gd name="T7" fmla="*/ 0 60000 65536"/>
                <a:gd name="T8" fmla="*/ 0 60000 65536"/>
                <a:gd name="T9" fmla="*/ 0 w 21118"/>
                <a:gd name="T10" fmla="*/ 0 h 21452"/>
                <a:gd name="T11" fmla="*/ 21118 w 21118"/>
                <a:gd name="T12" fmla="*/ 21452 h 214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18" h="21452" fill="none" extrusionOk="0">
                  <a:moveTo>
                    <a:pt x="2521" y="-1"/>
                  </a:moveTo>
                  <a:cubicBezTo>
                    <a:pt x="11701" y="1078"/>
                    <a:pt x="19177" y="7878"/>
                    <a:pt x="21118" y="16915"/>
                  </a:cubicBezTo>
                </a:path>
                <a:path w="21118" h="21452" stroke="0" extrusionOk="0">
                  <a:moveTo>
                    <a:pt x="2521" y="-1"/>
                  </a:moveTo>
                  <a:cubicBezTo>
                    <a:pt x="11701" y="1078"/>
                    <a:pt x="19177" y="7878"/>
                    <a:pt x="21118" y="16915"/>
                  </a:cubicBezTo>
                  <a:lnTo>
                    <a:pt x="0" y="21452"/>
                  </a:lnTo>
                  <a:close/>
                </a:path>
              </a:pathLst>
            </a:custGeom>
            <a:noFill/>
            <a:ln w="1270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Arc 6"/>
            <p:cNvSpPr>
              <a:spLocks/>
            </p:cNvSpPr>
            <p:nvPr/>
          </p:nvSpPr>
          <p:spPr bwMode="auto">
            <a:xfrm rot="10800000" flipH="1" flipV="1">
              <a:off x="1536271" y="2857753"/>
              <a:ext cx="2881346" cy="2875715"/>
            </a:xfrm>
            <a:custGeom>
              <a:avLst/>
              <a:gdLst>
                <a:gd name="T0" fmla="*/ 2147483647 w 21118"/>
                <a:gd name="T1" fmla="*/ 0 h 21452"/>
                <a:gd name="T2" fmla="*/ 2147483647 w 21118"/>
                <a:gd name="T3" fmla="*/ 2147483647 h 21452"/>
                <a:gd name="T4" fmla="*/ 0 w 21118"/>
                <a:gd name="T5" fmla="*/ 2147483647 h 21452"/>
                <a:gd name="T6" fmla="*/ 0 60000 65536"/>
                <a:gd name="T7" fmla="*/ 0 60000 65536"/>
                <a:gd name="T8" fmla="*/ 0 60000 65536"/>
                <a:gd name="T9" fmla="*/ 0 w 21118"/>
                <a:gd name="T10" fmla="*/ 0 h 21452"/>
                <a:gd name="T11" fmla="*/ 21118 w 21118"/>
                <a:gd name="T12" fmla="*/ 21452 h 214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18" h="21452" fill="none" extrusionOk="0">
                  <a:moveTo>
                    <a:pt x="2521" y="-1"/>
                  </a:moveTo>
                  <a:cubicBezTo>
                    <a:pt x="11701" y="1078"/>
                    <a:pt x="19177" y="7878"/>
                    <a:pt x="21118" y="16915"/>
                  </a:cubicBezTo>
                </a:path>
                <a:path w="21118" h="21452" stroke="0" extrusionOk="0">
                  <a:moveTo>
                    <a:pt x="2521" y="-1"/>
                  </a:moveTo>
                  <a:cubicBezTo>
                    <a:pt x="11701" y="1078"/>
                    <a:pt x="19177" y="7878"/>
                    <a:pt x="21118" y="16915"/>
                  </a:cubicBezTo>
                  <a:lnTo>
                    <a:pt x="0" y="21452"/>
                  </a:lnTo>
                  <a:close/>
                </a:path>
              </a:pathLst>
            </a:custGeom>
            <a:noFill/>
            <a:ln w="1270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177422" y="2163163"/>
            <a:ext cx="4067803" cy="2815623"/>
            <a:chOff x="2177422" y="2163163"/>
            <a:chExt cx="4067803" cy="2815623"/>
          </a:xfrm>
        </p:grpSpPr>
        <p:sp>
          <p:nvSpPr>
            <p:cNvPr id="37" name="Arc 6"/>
            <p:cNvSpPr>
              <a:spLocks/>
            </p:cNvSpPr>
            <p:nvPr/>
          </p:nvSpPr>
          <p:spPr bwMode="auto">
            <a:xfrm rot="11270580" flipH="1" flipV="1">
              <a:off x="2177422" y="2163163"/>
              <a:ext cx="4036433" cy="2798258"/>
            </a:xfrm>
            <a:custGeom>
              <a:avLst/>
              <a:gdLst>
                <a:gd name="T0" fmla="*/ 2147483647 w 21118"/>
                <a:gd name="T1" fmla="*/ 0 h 21452"/>
                <a:gd name="T2" fmla="*/ 2147483647 w 21118"/>
                <a:gd name="T3" fmla="*/ 2147483647 h 21452"/>
                <a:gd name="T4" fmla="*/ 0 w 21118"/>
                <a:gd name="T5" fmla="*/ 2147483647 h 21452"/>
                <a:gd name="T6" fmla="*/ 0 60000 65536"/>
                <a:gd name="T7" fmla="*/ 0 60000 65536"/>
                <a:gd name="T8" fmla="*/ 0 60000 65536"/>
                <a:gd name="T9" fmla="*/ 0 w 21118"/>
                <a:gd name="T10" fmla="*/ 0 h 21452"/>
                <a:gd name="T11" fmla="*/ 21118 w 21118"/>
                <a:gd name="T12" fmla="*/ 21452 h 214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18" h="21452" fill="none" extrusionOk="0">
                  <a:moveTo>
                    <a:pt x="2521" y="-1"/>
                  </a:moveTo>
                  <a:cubicBezTo>
                    <a:pt x="11701" y="1078"/>
                    <a:pt x="19177" y="7878"/>
                    <a:pt x="21118" y="16915"/>
                  </a:cubicBezTo>
                </a:path>
                <a:path w="21118" h="21452" stroke="0" extrusionOk="0">
                  <a:moveTo>
                    <a:pt x="2521" y="-1"/>
                  </a:moveTo>
                  <a:cubicBezTo>
                    <a:pt x="11701" y="1078"/>
                    <a:pt x="19177" y="7878"/>
                    <a:pt x="21118" y="16915"/>
                  </a:cubicBezTo>
                  <a:lnTo>
                    <a:pt x="0" y="21452"/>
                  </a:lnTo>
                  <a:close/>
                </a:path>
              </a:pathLst>
            </a:custGeom>
            <a:noFill/>
            <a:ln w="2540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28188552"/>
                </p:ext>
              </p:extLst>
            </p:nvPr>
          </p:nvGraphicFramePr>
          <p:xfrm>
            <a:off x="5943600" y="4618423"/>
            <a:ext cx="301625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" name="Equation" r:id="rId13" imgW="215640" imgH="228600" progId="Equation.3">
                    <p:embed/>
                  </p:oleObj>
                </mc:Choice>
                <mc:Fallback>
                  <p:oleObj name="Equation" r:id="rId13" imgW="2156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3600" y="4618423"/>
                          <a:ext cx="301625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46" name="Rectangle 14"/>
          <p:cNvSpPr>
            <a:spLocks noChangeArrowheads="1"/>
          </p:cNvSpPr>
          <p:nvPr/>
        </p:nvSpPr>
        <p:spPr bwMode="auto">
          <a:xfrm>
            <a:off x="2849701" y="1900846"/>
            <a:ext cx="4159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dirty="0">
                <a:latin typeface="Times New Roman" pitchFamily="18" charset="0"/>
              </a:rPr>
              <a:t>  </a:t>
            </a:r>
            <a:r>
              <a:rPr lang="en-US" sz="400" dirty="0">
                <a:latin typeface="Times New Roman" pitchFamily="18" charset="0"/>
              </a:rPr>
              <a:t>  </a:t>
            </a:r>
            <a:r>
              <a:rPr lang="en-US" sz="7200" b="1" baseline="30000" dirty="0">
                <a:latin typeface="Times New Roman" pitchFamily="18" charset="0"/>
              </a:rPr>
              <a:t>·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890010" y="2727960"/>
            <a:ext cx="4819990" cy="4076284"/>
            <a:chOff x="3890010" y="2727960"/>
            <a:chExt cx="4819990" cy="4076284"/>
          </a:xfrm>
        </p:grpSpPr>
        <p:sp>
          <p:nvSpPr>
            <p:cNvPr id="6" name="Freeform 5"/>
            <p:cNvSpPr/>
            <p:nvPr/>
          </p:nvSpPr>
          <p:spPr>
            <a:xfrm>
              <a:off x="3890010" y="2727960"/>
              <a:ext cx="786765" cy="367665"/>
            </a:xfrm>
            <a:custGeom>
              <a:avLst/>
              <a:gdLst>
                <a:gd name="connsiteX0" fmla="*/ 0 w 786765"/>
                <a:gd name="connsiteY0" fmla="*/ 367665 h 367665"/>
                <a:gd name="connsiteX1" fmla="*/ 287655 w 786765"/>
                <a:gd name="connsiteY1" fmla="*/ 215265 h 367665"/>
                <a:gd name="connsiteX2" fmla="*/ 786765 w 786765"/>
                <a:gd name="connsiteY2" fmla="*/ 0 h 367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6765" h="367665">
                  <a:moveTo>
                    <a:pt x="0" y="367665"/>
                  </a:moveTo>
                  <a:cubicBezTo>
                    <a:pt x="78264" y="322103"/>
                    <a:pt x="156528" y="276542"/>
                    <a:pt x="287655" y="215265"/>
                  </a:cubicBezTo>
                  <a:cubicBezTo>
                    <a:pt x="418782" y="153988"/>
                    <a:pt x="602773" y="76994"/>
                    <a:pt x="786765" y="0"/>
                  </a:cubicBezTo>
                </a:path>
              </a:pathLst>
            </a:cu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343400" y="2910839"/>
              <a:ext cx="606460" cy="3247073"/>
            </a:xfrm>
            <a:custGeom>
              <a:avLst/>
              <a:gdLst>
                <a:gd name="connsiteX0" fmla="*/ 0 w 1615440"/>
                <a:gd name="connsiteY0" fmla="*/ 0 h 2506980"/>
                <a:gd name="connsiteX1" fmla="*/ 571500 w 1615440"/>
                <a:gd name="connsiteY1" fmla="*/ 1607820 h 2506980"/>
                <a:gd name="connsiteX2" fmla="*/ 1615440 w 1615440"/>
                <a:gd name="connsiteY2" fmla="*/ 2506980 h 2506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5440" h="2506980">
                  <a:moveTo>
                    <a:pt x="0" y="0"/>
                  </a:moveTo>
                  <a:cubicBezTo>
                    <a:pt x="151130" y="594995"/>
                    <a:pt x="302260" y="1189990"/>
                    <a:pt x="571500" y="1607820"/>
                  </a:cubicBezTo>
                  <a:cubicBezTo>
                    <a:pt x="840740" y="2025650"/>
                    <a:pt x="1228090" y="2266315"/>
                    <a:pt x="1615440" y="2506980"/>
                  </a:cubicBezTo>
                </a:path>
              </a:pathLst>
            </a:custGeom>
            <a:ln w="25400">
              <a:solidFill>
                <a:schemeClr val="tx1"/>
              </a:solidFill>
              <a:head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61800" y="6157913"/>
              <a:ext cx="4648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entury Schoolbook" pitchFamily="18" charset="0"/>
                </a:rPr>
                <a:t>The “</a:t>
              </a:r>
              <a:r>
                <a:rPr lang="en-US" b="1" dirty="0" smtClean="0">
                  <a:latin typeface="Century Schoolbook" pitchFamily="18" charset="0"/>
                </a:rPr>
                <a:t>Core</a:t>
              </a:r>
              <a:r>
                <a:rPr lang="en-US" dirty="0" smtClean="0">
                  <a:latin typeface="Century Schoolbook" pitchFamily="18" charset="0"/>
                </a:rPr>
                <a:t>”:  A set of feasible</a:t>
              </a:r>
            </a:p>
            <a:p>
              <a:r>
                <a:rPr lang="en-US" dirty="0" smtClean="0">
                  <a:latin typeface="Century Schoolbook" pitchFamily="18" charset="0"/>
                </a:rPr>
                <a:t>allocations that cannot be improved upon.</a:t>
              </a:r>
              <a:endParaRPr lang="en-US" dirty="0">
                <a:latin typeface="Century Schoolbook" pitchFamily="18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298121" y="457200"/>
            <a:ext cx="7312479" cy="5478236"/>
            <a:chOff x="1298121" y="457200"/>
            <a:chExt cx="7312479" cy="5478236"/>
          </a:xfrm>
        </p:grpSpPr>
        <p:sp>
          <p:nvSpPr>
            <p:cNvPr id="4" name="Freeform 3"/>
            <p:cNvSpPr/>
            <p:nvPr/>
          </p:nvSpPr>
          <p:spPr>
            <a:xfrm>
              <a:off x="1298121" y="1371600"/>
              <a:ext cx="6702879" cy="4563836"/>
            </a:xfrm>
            <a:custGeom>
              <a:avLst/>
              <a:gdLst>
                <a:gd name="connsiteX0" fmla="*/ 0 w 6702879"/>
                <a:gd name="connsiteY0" fmla="*/ 4563836 h 4563836"/>
                <a:gd name="connsiteX1" fmla="*/ 1110343 w 6702879"/>
                <a:gd name="connsiteY1" fmla="*/ 2971800 h 4563836"/>
                <a:gd name="connsiteX2" fmla="*/ 2032908 w 6702879"/>
                <a:gd name="connsiteY2" fmla="*/ 2065564 h 4563836"/>
                <a:gd name="connsiteX3" fmla="*/ 2571750 w 6702879"/>
                <a:gd name="connsiteY3" fmla="*/ 1730829 h 4563836"/>
                <a:gd name="connsiteX4" fmla="*/ 3371850 w 6702879"/>
                <a:gd name="connsiteY4" fmla="*/ 1355271 h 4563836"/>
                <a:gd name="connsiteX5" fmla="*/ 5796643 w 6702879"/>
                <a:gd name="connsiteY5" fmla="*/ 383721 h 4563836"/>
                <a:gd name="connsiteX6" fmla="*/ 6702879 w 6702879"/>
                <a:gd name="connsiteY6" fmla="*/ 0 h 4563836"/>
                <a:gd name="connsiteX7" fmla="*/ 6702879 w 6702879"/>
                <a:gd name="connsiteY7" fmla="*/ 0 h 456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02879" h="4563836">
                  <a:moveTo>
                    <a:pt x="0" y="4563836"/>
                  </a:moveTo>
                  <a:cubicBezTo>
                    <a:pt x="385762" y="3976007"/>
                    <a:pt x="771525" y="3388179"/>
                    <a:pt x="1110343" y="2971800"/>
                  </a:cubicBezTo>
                  <a:cubicBezTo>
                    <a:pt x="1449161" y="2555421"/>
                    <a:pt x="1789340" y="2272393"/>
                    <a:pt x="2032908" y="2065564"/>
                  </a:cubicBezTo>
                  <a:cubicBezTo>
                    <a:pt x="2276476" y="1858735"/>
                    <a:pt x="2348593" y="1849211"/>
                    <a:pt x="2571750" y="1730829"/>
                  </a:cubicBezTo>
                  <a:cubicBezTo>
                    <a:pt x="2794907" y="1612447"/>
                    <a:pt x="2834368" y="1579789"/>
                    <a:pt x="3371850" y="1355271"/>
                  </a:cubicBezTo>
                  <a:cubicBezTo>
                    <a:pt x="3909332" y="1130753"/>
                    <a:pt x="5241472" y="609599"/>
                    <a:pt x="5796643" y="383721"/>
                  </a:cubicBezTo>
                  <a:cubicBezTo>
                    <a:pt x="6351814" y="157843"/>
                    <a:pt x="6702879" y="0"/>
                    <a:pt x="6702879" y="0"/>
                  </a:cubicBezTo>
                  <a:lnTo>
                    <a:pt x="6702879" y="0"/>
                  </a:ln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962400" y="457200"/>
              <a:ext cx="4648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entury Schoolbook" pitchFamily="18" charset="0"/>
                </a:rPr>
                <a:t>The “</a:t>
              </a:r>
              <a:r>
                <a:rPr lang="en-US" b="1" dirty="0" smtClean="0">
                  <a:latin typeface="Century Schoolbook" pitchFamily="18" charset="0"/>
                </a:rPr>
                <a:t>Contract Curve</a:t>
              </a:r>
              <a:r>
                <a:rPr lang="en-US" dirty="0" smtClean="0">
                  <a:latin typeface="Century Schoolbook" pitchFamily="18" charset="0"/>
                </a:rPr>
                <a:t>”:  The set of all Pareto efficient points.</a:t>
              </a:r>
              <a:endParaRPr lang="en-US" dirty="0">
                <a:latin typeface="Century Schoolbook" pitchFamily="18" charset="0"/>
              </a:endParaRPr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>
              <a:off x="4724400" y="1066800"/>
              <a:ext cx="1371600" cy="106948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 Box 13"/>
          <p:cNvSpPr txBox="1">
            <a:spLocks noChangeArrowheads="1"/>
          </p:cNvSpPr>
          <p:nvPr/>
        </p:nvSpPr>
        <p:spPr bwMode="auto">
          <a:xfrm>
            <a:off x="3058885" y="1672246"/>
            <a:ext cx="46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Symbol" pitchFamily="18" charset="2"/>
              </a:rPr>
              <a:t>w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295400" y="914400"/>
            <a:ext cx="7023100" cy="5029200"/>
            <a:chOff x="1295400" y="914400"/>
            <a:chExt cx="7023100" cy="5029200"/>
          </a:xfrm>
        </p:grpSpPr>
        <p:grpSp>
          <p:nvGrpSpPr>
            <p:cNvPr id="2" name="Group 1"/>
            <p:cNvGrpSpPr/>
            <p:nvPr/>
          </p:nvGrpSpPr>
          <p:grpSpPr>
            <a:xfrm>
              <a:off x="1295400" y="914400"/>
              <a:ext cx="7023100" cy="5029200"/>
              <a:chOff x="1295400" y="914400"/>
              <a:chExt cx="7023100" cy="5029200"/>
            </a:xfrm>
          </p:grpSpPr>
          <p:sp>
            <p:nvSpPr>
              <p:cNvPr id="1036" name="Line 2"/>
              <p:cNvSpPr>
                <a:spLocks noChangeShapeType="1"/>
              </p:cNvSpPr>
              <p:nvPr/>
            </p:nvSpPr>
            <p:spPr bwMode="auto">
              <a:xfrm>
                <a:off x="8001000" y="1371600"/>
                <a:ext cx="0" cy="45720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7" name="Line 3"/>
              <p:cNvSpPr>
                <a:spLocks noChangeShapeType="1"/>
              </p:cNvSpPr>
              <p:nvPr/>
            </p:nvSpPr>
            <p:spPr bwMode="auto">
              <a:xfrm flipH="1">
                <a:off x="1295400" y="1371600"/>
                <a:ext cx="67056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40" name="Text Box 10"/>
              <p:cNvSpPr txBox="1">
                <a:spLocks noChangeArrowheads="1"/>
              </p:cNvSpPr>
              <p:nvPr/>
            </p:nvSpPr>
            <p:spPr bwMode="auto">
              <a:xfrm>
                <a:off x="7924800" y="990600"/>
                <a:ext cx="3937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 i="1" dirty="0">
                    <a:solidFill>
                      <a:srgbClr val="3333CC"/>
                    </a:solidFill>
                    <a:latin typeface="Times New Roman" pitchFamily="18" charset="0"/>
                  </a:rPr>
                  <a:t>B</a:t>
                </a:r>
                <a:r>
                  <a:rPr lang="en-US" i="1" dirty="0">
                    <a:latin typeface="Times New Roman" pitchFamily="18" charset="0"/>
                  </a:rPr>
                  <a:t> </a:t>
                </a:r>
              </a:p>
            </p:txBody>
          </p:sp>
          <p:graphicFrame>
            <p:nvGraphicFramePr>
              <p:cNvPr id="1029" name="Object 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17472300"/>
                  </p:ext>
                </p:extLst>
              </p:nvPr>
            </p:nvGraphicFramePr>
            <p:xfrm>
              <a:off x="1295400" y="914400"/>
              <a:ext cx="287338" cy="4286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2" name="Equation" r:id="rId15" imgW="139680" imgH="190440" progId="Equation.3">
                      <p:embed/>
                    </p:oleObj>
                  </mc:Choice>
                  <mc:Fallback>
                    <p:oleObj name="Equation" r:id="rId15" imgW="139680" imgH="1904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95400" y="914400"/>
                            <a:ext cx="287338" cy="42862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0" name="Object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48184507"/>
                  </p:ext>
                </p:extLst>
              </p:nvPr>
            </p:nvGraphicFramePr>
            <p:xfrm>
              <a:off x="7975600" y="5486400"/>
              <a:ext cx="339725" cy="4286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3" name="Equation" r:id="rId17" imgW="164880" imgH="190440" progId="Equation.3">
                      <p:embed/>
                    </p:oleObj>
                  </mc:Choice>
                  <mc:Fallback>
                    <p:oleObj name="Equation" r:id="rId17" imgW="164880" imgH="1904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975600" y="5486400"/>
                            <a:ext cx="339725" cy="42862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2" name="Object 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43050139"/>
                  </p:ext>
                </p:extLst>
              </p:nvPr>
            </p:nvGraphicFramePr>
            <p:xfrm>
              <a:off x="3006546" y="1048603"/>
              <a:ext cx="266700" cy="330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4" name="Equation" r:id="rId19" imgW="190440" imgH="215640" progId="Equation.3">
                      <p:embed/>
                    </p:oleObj>
                  </mc:Choice>
                  <mc:Fallback>
                    <p:oleObj name="Equation" r:id="rId19" imgW="190440" imgH="2156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06546" y="1048603"/>
                            <a:ext cx="266700" cy="3302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3" name="Object 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527579"/>
                  </p:ext>
                </p:extLst>
              </p:nvPr>
            </p:nvGraphicFramePr>
            <p:xfrm>
              <a:off x="8001000" y="1861796"/>
              <a:ext cx="266700" cy="330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5" name="Equation" r:id="rId21" imgW="190440" imgH="215640" progId="Equation.3">
                      <p:embed/>
                    </p:oleObj>
                  </mc:Choice>
                  <mc:Fallback>
                    <p:oleObj name="Equation" r:id="rId21" imgW="190440" imgH="2156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001000" y="1861796"/>
                            <a:ext cx="266700" cy="3302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53" name="Line 21"/>
            <p:cNvSpPr>
              <a:spLocks noChangeShapeType="1"/>
            </p:cNvSpPr>
            <p:nvPr/>
          </p:nvSpPr>
          <p:spPr bwMode="auto">
            <a:xfrm>
              <a:off x="3106693" y="1371601"/>
              <a:ext cx="0" cy="68580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6" name="Line 23"/>
            <p:cNvSpPr>
              <a:spLocks noChangeShapeType="1"/>
            </p:cNvSpPr>
            <p:nvPr/>
          </p:nvSpPr>
          <p:spPr bwMode="auto">
            <a:xfrm>
              <a:off x="3106693" y="2061908"/>
              <a:ext cx="4894307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423684" y="2314575"/>
            <a:ext cx="1676954" cy="1279230"/>
            <a:chOff x="3423684" y="2314575"/>
            <a:chExt cx="1676954" cy="1279230"/>
          </a:xfrm>
        </p:grpSpPr>
        <p:sp>
          <p:nvSpPr>
            <p:cNvPr id="11" name="Freeform 10"/>
            <p:cNvSpPr/>
            <p:nvPr/>
          </p:nvSpPr>
          <p:spPr>
            <a:xfrm>
              <a:off x="3423684" y="2551814"/>
              <a:ext cx="1392865" cy="1041991"/>
            </a:xfrm>
            <a:custGeom>
              <a:avLst/>
              <a:gdLst>
                <a:gd name="connsiteX0" fmla="*/ 0 w 1392865"/>
                <a:gd name="connsiteY0" fmla="*/ 0 h 1041991"/>
                <a:gd name="connsiteX1" fmla="*/ 350874 w 1392865"/>
                <a:gd name="connsiteY1" fmla="*/ 127591 h 1041991"/>
                <a:gd name="connsiteX2" fmla="*/ 786809 w 1392865"/>
                <a:gd name="connsiteY2" fmla="*/ 361507 h 1041991"/>
                <a:gd name="connsiteX3" fmla="*/ 1127051 w 1392865"/>
                <a:gd name="connsiteY3" fmla="*/ 680484 h 1041991"/>
                <a:gd name="connsiteX4" fmla="*/ 1392865 w 1392865"/>
                <a:gd name="connsiteY4" fmla="*/ 1041991 h 1041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2865" h="1041991">
                  <a:moveTo>
                    <a:pt x="0" y="0"/>
                  </a:moveTo>
                  <a:cubicBezTo>
                    <a:pt x="109869" y="33670"/>
                    <a:pt x="219739" y="67340"/>
                    <a:pt x="350874" y="127591"/>
                  </a:cubicBezTo>
                  <a:cubicBezTo>
                    <a:pt x="482009" y="187842"/>
                    <a:pt x="657446" y="269358"/>
                    <a:pt x="786809" y="361507"/>
                  </a:cubicBezTo>
                  <a:cubicBezTo>
                    <a:pt x="916172" y="453656"/>
                    <a:pt x="1026042" y="567070"/>
                    <a:pt x="1127051" y="680484"/>
                  </a:cubicBezTo>
                  <a:cubicBezTo>
                    <a:pt x="1228060" y="793898"/>
                    <a:pt x="1310462" y="917944"/>
                    <a:pt x="1392865" y="1041991"/>
                  </a:cubicBezTo>
                </a:path>
              </a:pathLst>
            </a:custGeom>
            <a:noFill/>
            <a:ln w="25400">
              <a:solidFill>
                <a:srgbClr val="33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738563" y="2314575"/>
              <a:ext cx="1362075" cy="985838"/>
            </a:xfrm>
            <a:custGeom>
              <a:avLst/>
              <a:gdLst>
                <a:gd name="connsiteX0" fmla="*/ 0 w 1362075"/>
                <a:gd name="connsiteY0" fmla="*/ 0 h 985838"/>
                <a:gd name="connsiteX1" fmla="*/ 176212 w 1362075"/>
                <a:gd name="connsiteY1" fmla="*/ 295275 h 985838"/>
                <a:gd name="connsiteX2" fmla="*/ 490537 w 1362075"/>
                <a:gd name="connsiteY2" fmla="*/ 600075 h 985838"/>
                <a:gd name="connsiteX3" fmla="*/ 871537 w 1362075"/>
                <a:gd name="connsiteY3" fmla="*/ 814388 h 985838"/>
                <a:gd name="connsiteX4" fmla="*/ 1362075 w 1362075"/>
                <a:gd name="connsiteY4" fmla="*/ 985838 h 985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2075" h="985838">
                  <a:moveTo>
                    <a:pt x="0" y="0"/>
                  </a:moveTo>
                  <a:cubicBezTo>
                    <a:pt x="47228" y="97631"/>
                    <a:pt x="94456" y="195263"/>
                    <a:pt x="176212" y="295275"/>
                  </a:cubicBezTo>
                  <a:cubicBezTo>
                    <a:pt x="257968" y="395287"/>
                    <a:pt x="374650" y="513556"/>
                    <a:pt x="490537" y="600075"/>
                  </a:cubicBezTo>
                  <a:cubicBezTo>
                    <a:pt x="606424" y="686594"/>
                    <a:pt x="726281" y="750094"/>
                    <a:pt x="871537" y="814388"/>
                  </a:cubicBezTo>
                  <a:cubicBezTo>
                    <a:pt x="1016793" y="878682"/>
                    <a:pt x="1189434" y="932260"/>
                    <a:pt x="1362075" y="985838"/>
                  </a:cubicBez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14"/>
            <p:cNvSpPr>
              <a:spLocks noChangeArrowheads="1"/>
            </p:cNvSpPr>
            <p:nvPr/>
          </p:nvSpPr>
          <p:spPr bwMode="auto">
            <a:xfrm>
              <a:off x="3976701" y="2763542"/>
              <a:ext cx="415925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800" dirty="0">
                  <a:latin typeface="Times New Roman" pitchFamily="18" charset="0"/>
                </a:rPr>
                <a:t>  </a:t>
              </a:r>
              <a:r>
                <a:rPr lang="en-US" sz="400" dirty="0">
                  <a:latin typeface="Times New Roman" pitchFamily="18" charset="0"/>
                </a:rPr>
                <a:t>  </a:t>
              </a:r>
              <a:r>
                <a:rPr lang="en-US" sz="7200" b="1" baseline="30000" dirty="0">
                  <a:latin typeface="Times New Roman" pitchFamily="18" charset="0"/>
                </a:rPr>
                <a:t>·</a:t>
              </a:r>
            </a:p>
          </p:txBody>
        </p:sp>
        <p:sp>
          <p:nvSpPr>
            <p:cNvPr id="75" name="Text Box 13"/>
            <p:cNvSpPr txBox="1">
              <a:spLocks noChangeArrowheads="1"/>
            </p:cNvSpPr>
            <p:nvPr/>
          </p:nvSpPr>
          <p:spPr bwMode="auto">
            <a:xfrm>
              <a:off x="4105131" y="2496171"/>
              <a:ext cx="41389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i="1" dirty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400" b="1" i="1" dirty="0" smtClean="0">
                  <a:latin typeface="Symbol" pitchFamily="18" charset="2"/>
                </a:rPr>
                <a:t> </a:t>
              </a:r>
              <a:endParaRPr lang="en-US" sz="2400" b="1" i="1" dirty="0">
                <a:latin typeface="Symbol" pitchFamily="18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5247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8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Line 21"/>
          <p:cNvSpPr>
            <a:spLocks noChangeShapeType="1"/>
          </p:cNvSpPr>
          <p:nvPr/>
        </p:nvSpPr>
        <p:spPr bwMode="auto">
          <a:xfrm>
            <a:off x="3103928" y="1402556"/>
            <a:ext cx="0" cy="4572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" name="Line 23"/>
          <p:cNvSpPr>
            <a:spLocks noChangeShapeType="1"/>
          </p:cNvSpPr>
          <p:nvPr/>
        </p:nvSpPr>
        <p:spPr bwMode="auto">
          <a:xfrm>
            <a:off x="1295400" y="2057400"/>
            <a:ext cx="6705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6" name="Line 2"/>
          <p:cNvSpPr>
            <a:spLocks noChangeShapeType="1"/>
          </p:cNvSpPr>
          <p:nvPr/>
        </p:nvSpPr>
        <p:spPr bwMode="auto">
          <a:xfrm>
            <a:off x="8001000" y="13716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37" name="Line 3"/>
          <p:cNvSpPr>
            <a:spLocks noChangeShapeType="1"/>
          </p:cNvSpPr>
          <p:nvPr/>
        </p:nvSpPr>
        <p:spPr bwMode="auto">
          <a:xfrm flipH="1">
            <a:off x="1295400" y="1371600"/>
            <a:ext cx="6705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38" name="Line 4"/>
          <p:cNvSpPr>
            <a:spLocks noChangeShapeType="1"/>
          </p:cNvSpPr>
          <p:nvPr/>
        </p:nvSpPr>
        <p:spPr bwMode="auto">
          <a:xfrm>
            <a:off x="1295400" y="5943600"/>
            <a:ext cx="67198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39" name="Text Box 9"/>
          <p:cNvSpPr txBox="1">
            <a:spLocks noChangeArrowheads="1"/>
          </p:cNvSpPr>
          <p:nvPr/>
        </p:nvSpPr>
        <p:spPr bwMode="auto">
          <a:xfrm>
            <a:off x="914400" y="57912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040" name="Text Box 10"/>
          <p:cNvSpPr txBox="1">
            <a:spLocks noChangeArrowheads="1"/>
          </p:cNvSpPr>
          <p:nvPr/>
        </p:nvSpPr>
        <p:spPr bwMode="auto">
          <a:xfrm>
            <a:off x="7924800" y="990600"/>
            <a:ext cx="393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3333CC"/>
                </a:solidFill>
                <a:latin typeface="Times New Roman" pitchFamily="18" charset="0"/>
              </a:rPr>
              <a:t>B</a:t>
            </a:r>
            <a:r>
              <a:rPr lang="en-US" i="1" dirty="0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747639"/>
              </p:ext>
            </p:extLst>
          </p:nvPr>
        </p:nvGraphicFramePr>
        <p:xfrm>
          <a:off x="3007575" y="5935436"/>
          <a:ext cx="26511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190440" imgH="215640" progId="Equation.3">
                  <p:embed/>
                </p:oleObj>
              </mc:Choice>
              <mc:Fallback>
                <p:oleObj name="Equation" r:id="rId3" imgW="1904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7575" y="5935436"/>
                        <a:ext cx="265113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0447589"/>
              </p:ext>
            </p:extLst>
          </p:nvPr>
        </p:nvGraphicFramePr>
        <p:xfrm>
          <a:off x="954405" y="1854927"/>
          <a:ext cx="2667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190440" imgH="215640" progId="Equation.3">
                  <p:embed/>
                </p:oleObj>
              </mc:Choice>
              <mc:Fallback>
                <p:oleObj name="Equation" r:id="rId5" imgW="1904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4405" y="1854927"/>
                        <a:ext cx="266700" cy="304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1" name="Text Box 13"/>
          <p:cNvSpPr txBox="1">
            <a:spLocks noChangeArrowheads="1"/>
          </p:cNvSpPr>
          <p:nvPr/>
        </p:nvSpPr>
        <p:spPr bwMode="auto">
          <a:xfrm>
            <a:off x="3058885" y="1672246"/>
            <a:ext cx="46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Symbol" pitchFamily="18" charset="2"/>
              </a:rPr>
              <a:t>w </a:t>
            </a: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7731125" y="5972175"/>
          <a:ext cx="28733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7" imgW="139680" imgH="190440" progId="Equation.3">
                  <p:embed/>
                </p:oleObj>
              </mc:Choice>
              <mc:Fallback>
                <p:oleObj name="Equation" r:id="rId7" imgW="1396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1125" y="5972175"/>
                        <a:ext cx="287338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295400" y="914400"/>
          <a:ext cx="28733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9" imgW="139680" imgH="190440" progId="Equation.3">
                  <p:embed/>
                </p:oleObj>
              </mc:Choice>
              <mc:Fallback>
                <p:oleObj name="Equation" r:id="rId9" imgW="1396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914400"/>
                        <a:ext cx="287338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7975600" y="5486400"/>
          <a:ext cx="3397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1" imgW="164880" imgH="190440" progId="Equation.3">
                  <p:embed/>
                </p:oleObj>
              </mc:Choice>
              <mc:Fallback>
                <p:oleObj name="Equation" r:id="rId11" imgW="1648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5600" y="5486400"/>
                        <a:ext cx="3397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930275" y="1371600"/>
          <a:ext cx="3397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3" imgW="164880" imgH="190440" progId="Equation.3">
                  <p:embed/>
                </p:oleObj>
              </mc:Choice>
              <mc:Fallback>
                <p:oleObj name="Equation" r:id="rId13" imgW="1648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1371600"/>
                        <a:ext cx="3397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9037360"/>
              </p:ext>
            </p:extLst>
          </p:nvPr>
        </p:nvGraphicFramePr>
        <p:xfrm>
          <a:off x="3006546" y="1048603"/>
          <a:ext cx="266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5" imgW="190440" imgH="215640" progId="Equation.3">
                  <p:embed/>
                </p:oleObj>
              </mc:Choice>
              <mc:Fallback>
                <p:oleObj name="Equation" r:id="rId15" imgW="1904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6546" y="1048603"/>
                        <a:ext cx="2667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3597112"/>
              </p:ext>
            </p:extLst>
          </p:nvPr>
        </p:nvGraphicFramePr>
        <p:xfrm>
          <a:off x="8001000" y="1861796"/>
          <a:ext cx="266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7" imgW="190440" imgH="215640" progId="Equation.3">
                  <p:embed/>
                </p:oleObj>
              </mc:Choice>
              <mc:Fallback>
                <p:oleObj name="Equation" r:id="rId17" imgW="1904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1861796"/>
                        <a:ext cx="2667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3" name="Line 22"/>
          <p:cNvSpPr>
            <a:spLocks noChangeShapeType="1"/>
          </p:cNvSpPr>
          <p:nvPr/>
        </p:nvSpPr>
        <p:spPr bwMode="auto">
          <a:xfrm flipV="1">
            <a:off x="1295400" y="13716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83" name="Freeform 27"/>
          <p:cNvSpPr>
            <a:spLocks/>
          </p:cNvSpPr>
          <p:nvPr/>
        </p:nvSpPr>
        <p:spPr bwMode="auto">
          <a:xfrm>
            <a:off x="3029778" y="2057400"/>
            <a:ext cx="2913822" cy="2099413"/>
          </a:xfrm>
          <a:custGeom>
            <a:avLst/>
            <a:gdLst>
              <a:gd name="T0" fmla="*/ 2147483647 w 1872"/>
              <a:gd name="T1" fmla="*/ 2147483647 h 1248"/>
              <a:gd name="T2" fmla="*/ 2147483647 w 1872"/>
              <a:gd name="T3" fmla="*/ 2147483647 h 1248"/>
              <a:gd name="T4" fmla="*/ 2147483647 w 1872"/>
              <a:gd name="T5" fmla="*/ 2147483647 h 1248"/>
              <a:gd name="T6" fmla="*/ 2147483647 w 1872"/>
              <a:gd name="T7" fmla="*/ 2147483647 h 1248"/>
              <a:gd name="T8" fmla="*/ 2147483647 w 1872"/>
              <a:gd name="T9" fmla="*/ 2147483647 h 1248"/>
              <a:gd name="T10" fmla="*/ 2147483647 w 1872"/>
              <a:gd name="T11" fmla="*/ 2147483647 h 1248"/>
              <a:gd name="T12" fmla="*/ 2147483647 w 1872"/>
              <a:gd name="T13" fmla="*/ 2147483647 h 1248"/>
              <a:gd name="T14" fmla="*/ 2147483647 w 1872"/>
              <a:gd name="T15" fmla="*/ 2147483647 h 1248"/>
              <a:gd name="T16" fmla="*/ 2147483647 w 1872"/>
              <a:gd name="T17" fmla="*/ 2147483647 h 1248"/>
              <a:gd name="T18" fmla="*/ 2147483647 w 1872"/>
              <a:gd name="T19" fmla="*/ 2147483647 h 1248"/>
              <a:gd name="T20" fmla="*/ 2147483647 w 1872"/>
              <a:gd name="T21" fmla="*/ 2147483647 h 1248"/>
              <a:gd name="T22" fmla="*/ 2147483647 w 1872"/>
              <a:gd name="T23" fmla="*/ 2147483647 h 1248"/>
              <a:gd name="T24" fmla="*/ 2147483647 w 1872"/>
              <a:gd name="T25" fmla="*/ 2147483647 h 1248"/>
              <a:gd name="T26" fmla="*/ 2147483647 w 1872"/>
              <a:gd name="T27" fmla="*/ 2147483647 h 1248"/>
              <a:gd name="T28" fmla="*/ 2147483647 w 1872"/>
              <a:gd name="T29" fmla="*/ 2147483647 h 124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872"/>
              <a:gd name="T46" fmla="*/ 0 h 1248"/>
              <a:gd name="T47" fmla="*/ 1872 w 1872"/>
              <a:gd name="T48" fmla="*/ 1248 h 124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872" h="1248">
                <a:moveTo>
                  <a:pt x="40" y="8"/>
                </a:moveTo>
                <a:cubicBezTo>
                  <a:pt x="0" y="16"/>
                  <a:pt x="64" y="64"/>
                  <a:pt x="88" y="104"/>
                </a:cubicBezTo>
                <a:cubicBezTo>
                  <a:pt x="112" y="144"/>
                  <a:pt x="144" y="192"/>
                  <a:pt x="184" y="248"/>
                </a:cubicBezTo>
                <a:cubicBezTo>
                  <a:pt x="224" y="304"/>
                  <a:pt x="248" y="360"/>
                  <a:pt x="328" y="440"/>
                </a:cubicBezTo>
                <a:cubicBezTo>
                  <a:pt x="408" y="520"/>
                  <a:pt x="552" y="648"/>
                  <a:pt x="664" y="728"/>
                </a:cubicBezTo>
                <a:cubicBezTo>
                  <a:pt x="776" y="808"/>
                  <a:pt x="872" y="856"/>
                  <a:pt x="1000" y="920"/>
                </a:cubicBezTo>
                <a:cubicBezTo>
                  <a:pt x="1128" y="984"/>
                  <a:pt x="1304" y="1064"/>
                  <a:pt x="1432" y="1112"/>
                </a:cubicBezTo>
                <a:cubicBezTo>
                  <a:pt x="1560" y="1160"/>
                  <a:pt x="1696" y="1192"/>
                  <a:pt x="1768" y="1208"/>
                </a:cubicBezTo>
                <a:cubicBezTo>
                  <a:pt x="1840" y="1224"/>
                  <a:pt x="1872" y="1248"/>
                  <a:pt x="1864" y="1208"/>
                </a:cubicBezTo>
                <a:cubicBezTo>
                  <a:pt x="1856" y="1168"/>
                  <a:pt x="1776" y="1048"/>
                  <a:pt x="1720" y="968"/>
                </a:cubicBezTo>
                <a:cubicBezTo>
                  <a:pt x="1664" y="888"/>
                  <a:pt x="1608" y="808"/>
                  <a:pt x="1528" y="728"/>
                </a:cubicBezTo>
                <a:cubicBezTo>
                  <a:pt x="1448" y="648"/>
                  <a:pt x="1352" y="568"/>
                  <a:pt x="1240" y="488"/>
                </a:cubicBezTo>
                <a:cubicBezTo>
                  <a:pt x="1128" y="408"/>
                  <a:pt x="1008" y="320"/>
                  <a:pt x="856" y="248"/>
                </a:cubicBezTo>
                <a:cubicBezTo>
                  <a:pt x="704" y="176"/>
                  <a:pt x="464" y="96"/>
                  <a:pt x="328" y="56"/>
                </a:cubicBezTo>
                <a:cubicBezTo>
                  <a:pt x="192" y="16"/>
                  <a:pt x="80" y="0"/>
                  <a:pt x="40" y="8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7" name="Text Box 39"/>
          <p:cNvSpPr txBox="1">
            <a:spLocks noChangeArrowheads="1"/>
          </p:cNvSpPr>
          <p:nvPr/>
        </p:nvSpPr>
        <p:spPr bwMode="auto">
          <a:xfrm>
            <a:off x="0" y="0"/>
            <a:ext cx="6753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The “Edgeworth Box”:  a pure exchange economy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909129" y="1223364"/>
            <a:ext cx="4081463" cy="3152031"/>
            <a:chOff x="2909129" y="1223364"/>
            <a:chExt cx="4081463" cy="3152031"/>
          </a:xfrm>
        </p:grpSpPr>
        <p:graphicFrame>
          <p:nvGraphicFramePr>
            <p:cNvPr id="1035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69902371"/>
                </p:ext>
              </p:extLst>
            </p:nvPr>
          </p:nvGraphicFramePr>
          <p:xfrm>
            <a:off x="6385900" y="4038600"/>
            <a:ext cx="284163" cy="3367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" name="Equation" r:id="rId19" imgW="203040" imgH="215640" progId="Equation.3">
                    <p:embed/>
                  </p:oleObj>
                </mc:Choice>
                <mc:Fallback>
                  <p:oleObj name="Equation" r:id="rId19" imgW="20304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85900" y="4038600"/>
                          <a:ext cx="284163" cy="33679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4" name="Arc 6"/>
            <p:cNvSpPr>
              <a:spLocks/>
            </p:cNvSpPr>
            <p:nvPr/>
          </p:nvSpPr>
          <p:spPr bwMode="auto">
            <a:xfrm rot="304275" flipH="1" flipV="1">
              <a:off x="2909129" y="1223364"/>
              <a:ext cx="4081463" cy="2875715"/>
            </a:xfrm>
            <a:custGeom>
              <a:avLst/>
              <a:gdLst>
                <a:gd name="T0" fmla="*/ 2147483647 w 21118"/>
                <a:gd name="T1" fmla="*/ 0 h 21452"/>
                <a:gd name="T2" fmla="*/ 2147483647 w 21118"/>
                <a:gd name="T3" fmla="*/ 2147483647 h 21452"/>
                <a:gd name="T4" fmla="*/ 0 w 21118"/>
                <a:gd name="T5" fmla="*/ 2147483647 h 21452"/>
                <a:gd name="T6" fmla="*/ 0 60000 65536"/>
                <a:gd name="T7" fmla="*/ 0 60000 65536"/>
                <a:gd name="T8" fmla="*/ 0 60000 65536"/>
                <a:gd name="T9" fmla="*/ 0 w 21118"/>
                <a:gd name="T10" fmla="*/ 0 h 21452"/>
                <a:gd name="T11" fmla="*/ 21118 w 21118"/>
                <a:gd name="T12" fmla="*/ 21452 h 214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18" h="21452" fill="none" extrusionOk="0">
                  <a:moveTo>
                    <a:pt x="2521" y="-1"/>
                  </a:moveTo>
                  <a:cubicBezTo>
                    <a:pt x="11701" y="1078"/>
                    <a:pt x="19177" y="7878"/>
                    <a:pt x="21118" y="16915"/>
                  </a:cubicBezTo>
                </a:path>
                <a:path w="21118" h="21452" stroke="0" extrusionOk="0">
                  <a:moveTo>
                    <a:pt x="2521" y="-1"/>
                  </a:moveTo>
                  <a:cubicBezTo>
                    <a:pt x="11701" y="1078"/>
                    <a:pt x="19177" y="7878"/>
                    <a:pt x="21118" y="16915"/>
                  </a:cubicBezTo>
                  <a:lnTo>
                    <a:pt x="0" y="21452"/>
                  </a:lnTo>
                  <a:close/>
                </a:path>
              </a:pathLst>
            </a:custGeom>
            <a:noFill/>
            <a:ln w="254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" name="Freeform 3"/>
          <p:cNvSpPr/>
          <p:nvPr/>
        </p:nvSpPr>
        <p:spPr>
          <a:xfrm>
            <a:off x="1298121" y="1371600"/>
            <a:ext cx="6702879" cy="4563836"/>
          </a:xfrm>
          <a:custGeom>
            <a:avLst/>
            <a:gdLst>
              <a:gd name="connsiteX0" fmla="*/ 0 w 6702879"/>
              <a:gd name="connsiteY0" fmla="*/ 4563836 h 4563836"/>
              <a:gd name="connsiteX1" fmla="*/ 1110343 w 6702879"/>
              <a:gd name="connsiteY1" fmla="*/ 2971800 h 4563836"/>
              <a:gd name="connsiteX2" fmla="*/ 2032908 w 6702879"/>
              <a:gd name="connsiteY2" fmla="*/ 2065564 h 4563836"/>
              <a:gd name="connsiteX3" fmla="*/ 2571750 w 6702879"/>
              <a:gd name="connsiteY3" fmla="*/ 1730829 h 4563836"/>
              <a:gd name="connsiteX4" fmla="*/ 3371850 w 6702879"/>
              <a:gd name="connsiteY4" fmla="*/ 1355271 h 4563836"/>
              <a:gd name="connsiteX5" fmla="*/ 5796643 w 6702879"/>
              <a:gd name="connsiteY5" fmla="*/ 383721 h 4563836"/>
              <a:gd name="connsiteX6" fmla="*/ 6702879 w 6702879"/>
              <a:gd name="connsiteY6" fmla="*/ 0 h 4563836"/>
              <a:gd name="connsiteX7" fmla="*/ 6702879 w 6702879"/>
              <a:gd name="connsiteY7" fmla="*/ 0 h 4563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02879" h="4563836">
                <a:moveTo>
                  <a:pt x="0" y="4563836"/>
                </a:moveTo>
                <a:cubicBezTo>
                  <a:pt x="385762" y="3976007"/>
                  <a:pt x="771525" y="3388179"/>
                  <a:pt x="1110343" y="2971800"/>
                </a:cubicBezTo>
                <a:cubicBezTo>
                  <a:pt x="1449161" y="2555421"/>
                  <a:pt x="1789340" y="2272393"/>
                  <a:pt x="2032908" y="2065564"/>
                </a:cubicBezTo>
                <a:cubicBezTo>
                  <a:pt x="2276476" y="1858735"/>
                  <a:pt x="2348593" y="1849211"/>
                  <a:pt x="2571750" y="1730829"/>
                </a:cubicBezTo>
                <a:cubicBezTo>
                  <a:pt x="2794907" y="1612447"/>
                  <a:pt x="2834368" y="1579789"/>
                  <a:pt x="3371850" y="1355271"/>
                </a:cubicBezTo>
                <a:cubicBezTo>
                  <a:pt x="3909332" y="1130753"/>
                  <a:pt x="5241472" y="609599"/>
                  <a:pt x="5796643" y="383721"/>
                </a:cubicBezTo>
                <a:cubicBezTo>
                  <a:pt x="6351814" y="157843"/>
                  <a:pt x="6702879" y="0"/>
                  <a:pt x="6702879" y="0"/>
                </a:cubicBezTo>
                <a:lnTo>
                  <a:pt x="6702879" y="0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177422" y="2163163"/>
            <a:ext cx="4067803" cy="2815623"/>
            <a:chOff x="2177422" y="2163163"/>
            <a:chExt cx="4067803" cy="2815623"/>
          </a:xfrm>
        </p:grpSpPr>
        <p:sp>
          <p:nvSpPr>
            <p:cNvPr id="37" name="Arc 6"/>
            <p:cNvSpPr>
              <a:spLocks/>
            </p:cNvSpPr>
            <p:nvPr/>
          </p:nvSpPr>
          <p:spPr bwMode="auto">
            <a:xfrm rot="11270580" flipH="1" flipV="1">
              <a:off x="2177422" y="2163163"/>
              <a:ext cx="4036433" cy="2798258"/>
            </a:xfrm>
            <a:custGeom>
              <a:avLst/>
              <a:gdLst>
                <a:gd name="T0" fmla="*/ 2147483647 w 21118"/>
                <a:gd name="T1" fmla="*/ 0 h 21452"/>
                <a:gd name="T2" fmla="*/ 2147483647 w 21118"/>
                <a:gd name="T3" fmla="*/ 2147483647 h 21452"/>
                <a:gd name="T4" fmla="*/ 0 w 21118"/>
                <a:gd name="T5" fmla="*/ 2147483647 h 21452"/>
                <a:gd name="T6" fmla="*/ 0 60000 65536"/>
                <a:gd name="T7" fmla="*/ 0 60000 65536"/>
                <a:gd name="T8" fmla="*/ 0 60000 65536"/>
                <a:gd name="T9" fmla="*/ 0 w 21118"/>
                <a:gd name="T10" fmla="*/ 0 h 21452"/>
                <a:gd name="T11" fmla="*/ 21118 w 21118"/>
                <a:gd name="T12" fmla="*/ 21452 h 214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18" h="21452" fill="none" extrusionOk="0">
                  <a:moveTo>
                    <a:pt x="2521" y="-1"/>
                  </a:moveTo>
                  <a:cubicBezTo>
                    <a:pt x="11701" y="1078"/>
                    <a:pt x="19177" y="7878"/>
                    <a:pt x="21118" y="16915"/>
                  </a:cubicBezTo>
                </a:path>
                <a:path w="21118" h="21452" stroke="0" extrusionOk="0">
                  <a:moveTo>
                    <a:pt x="2521" y="-1"/>
                  </a:moveTo>
                  <a:cubicBezTo>
                    <a:pt x="11701" y="1078"/>
                    <a:pt x="19177" y="7878"/>
                    <a:pt x="21118" y="16915"/>
                  </a:cubicBezTo>
                  <a:lnTo>
                    <a:pt x="0" y="21452"/>
                  </a:lnTo>
                  <a:close/>
                </a:path>
              </a:pathLst>
            </a:custGeom>
            <a:noFill/>
            <a:ln w="2540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13826449"/>
                </p:ext>
              </p:extLst>
            </p:nvPr>
          </p:nvGraphicFramePr>
          <p:xfrm>
            <a:off x="5943600" y="4618423"/>
            <a:ext cx="301625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9" name="Equation" r:id="rId21" imgW="215640" imgH="228600" progId="Equation.3">
                    <p:embed/>
                  </p:oleObj>
                </mc:Choice>
                <mc:Fallback>
                  <p:oleObj name="Equation" r:id="rId21" imgW="2156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3600" y="4618423"/>
                          <a:ext cx="301625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46" name="Rectangle 14"/>
          <p:cNvSpPr>
            <a:spLocks noChangeArrowheads="1"/>
          </p:cNvSpPr>
          <p:nvPr/>
        </p:nvSpPr>
        <p:spPr bwMode="auto">
          <a:xfrm>
            <a:off x="2849701" y="1900846"/>
            <a:ext cx="4159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dirty="0">
                <a:latin typeface="Times New Roman" pitchFamily="18" charset="0"/>
              </a:rPr>
              <a:t>  </a:t>
            </a:r>
            <a:r>
              <a:rPr lang="en-US" sz="400" dirty="0">
                <a:latin typeface="Times New Roman" pitchFamily="18" charset="0"/>
              </a:rPr>
              <a:t>  </a:t>
            </a:r>
            <a:r>
              <a:rPr lang="en-US" sz="7200" b="1" baseline="30000" dirty="0">
                <a:latin typeface="Times New Roman" pitchFamily="18" charset="0"/>
              </a:rPr>
              <a:t>·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447800" y="1600200"/>
            <a:ext cx="6477000" cy="1603831"/>
            <a:chOff x="1447800" y="1600200"/>
            <a:chExt cx="6477000" cy="1603831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1447800" y="1600200"/>
              <a:ext cx="6477000" cy="1600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6934200" y="3198546"/>
              <a:ext cx="990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Freeform 17"/>
            <p:cNvSpPr/>
            <p:nvPr/>
          </p:nvSpPr>
          <p:spPr>
            <a:xfrm>
              <a:off x="6995510" y="2988945"/>
              <a:ext cx="58705" cy="207645"/>
            </a:xfrm>
            <a:custGeom>
              <a:avLst/>
              <a:gdLst>
                <a:gd name="connsiteX0" fmla="*/ 58705 w 58705"/>
                <a:gd name="connsiteY0" fmla="*/ 0 h 207645"/>
                <a:gd name="connsiteX1" fmla="*/ 7270 w 58705"/>
                <a:gd name="connsiteY1" fmla="*/ 85725 h 207645"/>
                <a:gd name="connsiteX2" fmla="*/ 1555 w 58705"/>
                <a:gd name="connsiteY2" fmla="*/ 207645 h 207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705" h="207645">
                  <a:moveTo>
                    <a:pt x="58705" y="0"/>
                  </a:moveTo>
                  <a:cubicBezTo>
                    <a:pt x="37750" y="25559"/>
                    <a:pt x="16795" y="51118"/>
                    <a:pt x="7270" y="85725"/>
                  </a:cubicBezTo>
                  <a:cubicBezTo>
                    <a:pt x="-2255" y="120332"/>
                    <a:pt x="-350" y="163988"/>
                    <a:pt x="1555" y="207645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467730" y="2927032"/>
              <a:ext cx="5709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entury Schoolbook" pitchFamily="18" charset="0"/>
                </a:rPr>
                <a:t>-</a:t>
              </a:r>
              <a:r>
                <a:rPr lang="en-US" sz="1200" i="1" dirty="0" smtClean="0">
                  <a:latin typeface="Century Schoolbook" pitchFamily="18" charset="0"/>
                </a:rPr>
                <a:t>p</a:t>
              </a:r>
              <a:r>
                <a:rPr lang="en-US" sz="1200" baseline="-25000" dirty="0" smtClean="0">
                  <a:latin typeface="Century Schoolbook" pitchFamily="18" charset="0"/>
                </a:rPr>
                <a:t>1</a:t>
              </a:r>
              <a:r>
                <a:rPr lang="en-US" sz="1200" dirty="0" smtClean="0">
                  <a:latin typeface="Century Schoolbook" pitchFamily="18" charset="0"/>
                </a:rPr>
                <a:t>/</a:t>
              </a:r>
              <a:r>
                <a:rPr lang="en-US" sz="1200" i="1" dirty="0" smtClean="0">
                  <a:latin typeface="Century Schoolbook" pitchFamily="18" charset="0"/>
                </a:rPr>
                <a:t>p</a:t>
              </a:r>
              <a:r>
                <a:rPr lang="en-US" sz="1200" baseline="-25000" dirty="0" smtClean="0">
                  <a:latin typeface="Century Schoolbook" pitchFamily="18" charset="0"/>
                </a:rPr>
                <a:t>2</a:t>
              </a:r>
              <a:endParaRPr lang="en-US" sz="1200" baseline="-25000" dirty="0">
                <a:latin typeface="Century Schoolbook" pitchFamily="18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971800" y="1402556"/>
            <a:ext cx="990600" cy="4236244"/>
            <a:chOff x="2971800" y="1402556"/>
            <a:chExt cx="990600" cy="4236244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2971800" y="1402556"/>
              <a:ext cx="990600" cy="42362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3581400" y="5638800"/>
              <a:ext cx="381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3181605" y="5257800"/>
              <a:ext cx="5709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entury Schoolbook" pitchFamily="18" charset="0"/>
                </a:rPr>
                <a:t>-</a:t>
              </a:r>
              <a:r>
                <a:rPr lang="en-US" sz="1200" i="1" dirty="0" smtClean="0">
                  <a:latin typeface="Century Schoolbook" pitchFamily="18" charset="0"/>
                </a:rPr>
                <a:t>p</a:t>
              </a:r>
              <a:r>
                <a:rPr lang="en-US" sz="1200" baseline="-25000" dirty="0" smtClean="0">
                  <a:latin typeface="Century Schoolbook" pitchFamily="18" charset="0"/>
                </a:rPr>
                <a:t>1</a:t>
              </a:r>
              <a:r>
                <a:rPr lang="en-US" sz="1200" dirty="0" smtClean="0">
                  <a:latin typeface="Century Schoolbook" pitchFamily="18" charset="0"/>
                </a:rPr>
                <a:t>/</a:t>
              </a:r>
              <a:r>
                <a:rPr lang="en-US" sz="1200" i="1" dirty="0" smtClean="0">
                  <a:latin typeface="Century Schoolbook" pitchFamily="18" charset="0"/>
                </a:rPr>
                <a:t>p</a:t>
              </a:r>
              <a:r>
                <a:rPr lang="en-US" sz="1200" baseline="-25000" dirty="0" smtClean="0">
                  <a:latin typeface="Century Schoolbook" pitchFamily="18" charset="0"/>
                </a:rPr>
                <a:t>2</a:t>
              </a:r>
              <a:endParaRPr lang="en-US" sz="1200" baseline="-25000" dirty="0">
                <a:latin typeface="Century Schoolbook" pitchFamily="18" charset="0"/>
              </a:endParaRPr>
            </a:p>
          </p:txBody>
        </p:sp>
        <p:sp>
          <p:nvSpPr>
            <p:cNvPr id="27" name="Freeform 26"/>
            <p:cNvSpPr/>
            <p:nvPr/>
          </p:nvSpPr>
          <p:spPr>
            <a:xfrm>
              <a:off x="3662115" y="5305425"/>
              <a:ext cx="222180" cy="331470"/>
            </a:xfrm>
            <a:custGeom>
              <a:avLst/>
              <a:gdLst>
                <a:gd name="connsiteX0" fmla="*/ 222180 w 222180"/>
                <a:gd name="connsiteY0" fmla="*/ 0 h 331470"/>
                <a:gd name="connsiteX1" fmla="*/ 79305 w 222180"/>
                <a:gd name="connsiteY1" fmla="*/ 91440 h 331470"/>
                <a:gd name="connsiteX2" fmla="*/ 10725 w 222180"/>
                <a:gd name="connsiteY2" fmla="*/ 251460 h 331470"/>
                <a:gd name="connsiteX3" fmla="*/ 1200 w 222180"/>
                <a:gd name="connsiteY3" fmla="*/ 331470 h 331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2180" h="331470">
                  <a:moveTo>
                    <a:pt x="222180" y="0"/>
                  </a:moveTo>
                  <a:cubicBezTo>
                    <a:pt x="168363" y="24765"/>
                    <a:pt x="114547" y="49530"/>
                    <a:pt x="79305" y="91440"/>
                  </a:cubicBezTo>
                  <a:cubicBezTo>
                    <a:pt x="44062" y="133350"/>
                    <a:pt x="23742" y="211455"/>
                    <a:pt x="10725" y="251460"/>
                  </a:cubicBezTo>
                  <a:cubicBezTo>
                    <a:pt x="-2292" y="291465"/>
                    <a:pt x="-546" y="311467"/>
                    <a:pt x="1200" y="331470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059" name="Group 45058"/>
          <p:cNvGrpSpPr/>
          <p:nvPr/>
        </p:nvGrpSpPr>
        <p:grpSpPr>
          <a:xfrm>
            <a:off x="2438400" y="1524000"/>
            <a:ext cx="5181600" cy="3872299"/>
            <a:chOff x="2438400" y="1524000"/>
            <a:chExt cx="5181600" cy="3872299"/>
          </a:xfrm>
        </p:grpSpPr>
        <p:cxnSp>
          <p:nvCxnSpPr>
            <p:cNvPr id="64" name="Straight Connector 63"/>
            <p:cNvCxnSpPr/>
            <p:nvPr/>
          </p:nvCxnSpPr>
          <p:spPr>
            <a:xfrm>
              <a:off x="2438400" y="1524000"/>
              <a:ext cx="5181600" cy="38722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H="1">
              <a:off x="7239000" y="5396299"/>
              <a:ext cx="381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6677813" y="5085238"/>
              <a:ext cx="67358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entury Schoolbook" pitchFamily="18" charset="0"/>
                </a:rPr>
                <a:t>-</a:t>
              </a:r>
              <a:r>
                <a:rPr lang="en-US" sz="1200" i="1" dirty="0" smtClean="0">
                  <a:latin typeface="Century Schoolbook" pitchFamily="18" charset="0"/>
                </a:rPr>
                <a:t>p</a:t>
              </a:r>
              <a:r>
                <a:rPr lang="en-US" sz="1200" baseline="-25000" dirty="0" smtClean="0">
                  <a:latin typeface="Century Schoolbook" pitchFamily="18" charset="0"/>
                </a:rPr>
                <a:t>1</a:t>
              </a:r>
              <a:r>
                <a:rPr lang="en-US" sz="1200" baseline="30000" dirty="0" smtClean="0">
                  <a:latin typeface="Century Schoolbook" pitchFamily="18" charset="0"/>
                </a:rPr>
                <a:t>*</a:t>
              </a:r>
              <a:r>
                <a:rPr lang="en-US" sz="1200" dirty="0" smtClean="0">
                  <a:latin typeface="Century Schoolbook" pitchFamily="18" charset="0"/>
                </a:rPr>
                <a:t>/</a:t>
              </a:r>
              <a:r>
                <a:rPr lang="en-US" sz="1200" i="1" dirty="0" smtClean="0">
                  <a:latin typeface="Century Schoolbook" pitchFamily="18" charset="0"/>
                </a:rPr>
                <a:t>p</a:t>
              </a:r>
              <a:r>
                <a:rPr lang="en-US" sz="1200" baseline="-25000" dirty="0" smtClean="0">
                  <a:latin typeface="Century Schoolbook" pitchFamily="18" charset="0"/>
                </a:rPr>
                <a:t>2</a:t>
              </a:r>
              <a:r>
                <a:rPr lang="en-US" sz="1200" baseline="30000" dirty="0" smtClean="0">
                  <a:latin typeface="Century Schoolbook" pitchFamily="18" charset="0"/>
                </a:rPr>
                <a:t>*</a:t>
              </a:r>
              <a:endParaRPr lang="en-US" sz="1200" baseline="30000" dirty="0">
                <a:latin typeface="Century Schoolbook" pitchFamily="18" charset="0"/>
              </a:endParaRPr>
            </a:p>
          </p:txBody>
        </p:sp>
        <p:sp>
          <p:nvSpPr>
            <p:cNvPr id="45058" name="Freeform 45057"/>
            <p:cNvSpPr/>
            <p:nvPr/>
          </p:nvSpPr>
          <p:spPr>
            <a:xfrm>
              <a:off x="7287102" y="5210175"/>
              <a:ext cx="70008" cy="182880"/>
            </a:xfrm>
            <a:custGeom>
              <a:avLst/>
              <a:gdLst>
                <a:gd name="connsiteX0" fmla="*/ 70008 w 70008"/>
                <a:gd name="connsiteY0" fmla="*/ 0 h 182880"/>
                <a:gd name="connsiteX1" fmla="*/ 7143 w 70008"/>
                <a:gd name="connsiteY1" fmla="*/ 76200 h 182880"/>
                <a:gd name="connsiteX2" fmla="*/ 1428 w 70008"/>
                <a:gd name="connsiteY2" fmla="*/ 182880 h 182880"/>
                <a:gd name="connsiteX3" fmla="*/ 1428 w 70008"/>
                <a:gd name="connsiteY3" fmla="*/ 182880 h 182880"/>
                <a:gd name="connsiteX4" fmla="*/ 1428 w 70008"/>
                <a:gd name="connsiteY4" fmla="*/ 182880 h 18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008" h="182880">
                  <a:moveTo>
                    <a:pt x="70008" y="0"/>
                  </a:moveTo>
                  <a:cubicBezTo>
                    <a:pt x="44290" y="22860"/>
                    <a:pt x="18573" y="45720"/>
                    <a:pt x="7143" y="76200"/>
                  </a:cubicBezTo>
                  <a:cubicBezTo>
                    <a:pt x="-4287" y="106680"/>
                    <a:pt x="1428" y="182880"/>
                    <a:pt x="1428" y="182880"/>
                  </a:cubicBezTo>
                  <a:lnTo>
                    <a:pt x="1428" y="182880"/>
                  </a:lnTo>
                  <a:lnTo>
                    <a:pt x="1428" y="182880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062" name="Group 45061"/>
          <p:cNvGrpSpPr/>
          <p:nvPr/>
        </p:nvGrpSpPr>
        <p:grpSpPr>
          <a:xfrm>
            <a:off x="1631547" y="973849"/>
            <a:ext cx="5051071" cy="4077079"/>
            <a:chOff x="1631547" y="973849"/>
            <a:chExt cx="5051071" cy="4077079"/>
          </a:xfrm>
        </p:grpSpPr>
        <p:sp>
          <p:nvSpPr>
            <p:cNvPr id="77" name="Arc 6"/>
            <p:cNvSpPr>
              <a:spLocks/>
            </p:cNvSpPr>
            <p:nvPr/>
          </p:nvSpPr>
          <p:spPr bwMode="auto">
            <a:xfrm rot="304275" flipH="1" flipV="1">
              <a:off x="3176947" y="973849"/>
              <a:ext cx="3505671" cy="2589351"/>
            </a:xfrm>
            <a:custGeom>
              <a:avLst/>
              <a:gdLst>
                <a:gd name="T0" fmla="*/ 2147483647 w 21118"/>
                <a:gd name="T1" fmla="*/ 0 h 21452"/>
                <a:gd name="T2" fmla="*/ 2147483647 w 21118"/>
                <a:gd name="T3" fmla="*/ 2147483647 h 21452"/>
                <a:gd name="T4" fmla="*/ 0 w 21118"/>
                <a:gd name="T5" fmla="*/ 2147483647 h 21452"/>
                <a:gd name="T6" fmla="*/ 0 60000 65536"/>
                <a:gd name="T7" fmla="*/ 0 60000 65536"/>
                <a:gd name="T8" fmla="*/ 0 60000 65536"/>
                <a:gd name="T9" fmla="*/ 0 w 21118"/>
                <a:gd name="T10" fmla="*/ 0 h 21452"/>
                <a:gd name="T11" fmla="*/ 21118 w 21118"/>
                <a:gd name="T12" fmla="*/ 21452 h 214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18" h="21452" fill="none" extrusionOk="0">
                  <a:moveTo>
                    <a:pt x="2521" y="-1"/>
                  </a:moveTo>
                  <a:cubicBezTo>
                    <a:pt x="11701" y="1078"/>
                    <a:pt x="19177" y="7878"/>
                    <a:pt x="21118" y="16915"/>
                  </a:cubicBezTo>
                </a:path>
                <a:path w="21118" h="21452" stroke="0" extrusionOk="0">
                  <a:moveTo>
                    <a:pt x="2521" y="-1"/>
                  </a:moveTo>
                  <a:cubicBezTo>
                    <a:pt x="11701" y="1078"/>
                    <a:pt x="19177" y="7878"/>
                    <a:pt x="21118" y="16915"/>
                  </a:cubicBezTo>
                  <a:lnTo>
                    <a:pt x="0" y="21452"/>
                  </a:lnTo>
                  <a:close/>
                </a:path>
              </a:pathLst>
            </a:custGeom>
            <a:noFill/>
            <a:ln w="254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Arc 6"/>
            <p:cNvSpPr>
              <a:spLocks/>
            </p:cNvSpPr>
            <p:nvPr/>
          </p:nvSpPr>
          <p:spPr bwMode="auto">
            <a:xfrm rot="11270580" flipH="1" flipV="1">
              <a:off x="1631547" y="2252670"/>
              <a:ext cx="4036433" cy="2798258"/>
            </a:xfrm>
            <a:custGeom>
              <a:avLst/>
              <a:gdLst>
                <a:gd name="T0" fmla="*/ 2147483647 w 21118"/>
                <a:gd name="T1" fmla="*/ 0 h 21452"/>
                <a:gd name="T2" fmla="*/ 2147483647 w 21118"/>
                <a:gd name="T3" fmla="*/ 2147483647 h 21452"/>
                <a:gd name="T4" fmla="*/ 0 w 21118"/>
                <a:gd name="T5" fmla="*/ 2147483647 h 21452"/>
                <a:gd name="T6" fmla="*/ 0 60000 65536"/>
                <a:gd name="T7" fmla="*/ 0 60000 65536"/>
                <a:gd name="T8" fmla="*/ 0 60000 65536"/>
                <a:gd name="T9" fmla="*/ 0 w 21118"/>
                <a:gd name="T10" fmla="*/ 0 h 21452"/>
                <a:gd name="T11" fmla="*/ 21118 w 21118"/>
                <a:gd name="T12" fmla="*/ 21452 h 214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18" h="21452" fill="none" extrusionOk="0">
                  <a:moveTo>
                    <a:pt x="2521" y="-1"/>
                  </a:moveTo>
                  <a:cubicBezTo>
                    <a:pt x="11701" y="1078"/>
                    <a:pt x="19177" y="7878"/>
                    <a:pt x="21118" y="16915"/>
                  </a:cubicBezTo>
                </a:path>
                <a:path w="21118" h="21452" stroke="0" extrusionOk="0">
                  <a:moveTo>
                    <a:pt x="2521" y="-1"/>
                  </a:moveTo>
                  <a:cubicBezTo>
                    <a:pt x="11701" y="1078"/>
                    <a:pt x="19177" y="7878"/>
                    <a:pt x="21118" y="16915"/>
                  </a:cubicBezTo>
                  <a:lnTo>
                    <a:pt x="0" y="21452"/>
                  </a:lnTo>
                  <a:close/>
                </a:path>
              </a:pathLst>
            </a:custGeom>
            <a:noFill/>
            <a:ln w="25400">
              <a:solidFill>
                <a:srgbClr val="33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Rectangle 14"/>
            <p:cNvSpPr>
              <a:spLocks noChangeArrowheads="1"/>
            </p:cNvSpPr>
            <p:nvPr/>
          </p:nvSpPr>
          <p:spPr bwMode="auto">
            <a:xfrm>
              <a:off x="3987675" y="2743200"/>
              <a:ext cx="415925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800" dirty="0">
                  <a:latin typeface="Times New Roman" pitchFamily="18" charset="0"/>
                </a:rPr>
                <a:t>  </a:t>
              </a:r>
              <a:r>
                <a:rPr lang="en-US" sz="400" dirty="0">
                  <a:latin typeface="Times New Roman" pitchFamily="18" charset="0"/>
                </a:rPr>
                <a:t>  </a:t>
              </a:r>
              <a:r>
                <a:rPr lang="en-US" sz="7200" b="1" baseline="30000" dirty="0">
                  <a:latin typeface="Times New Roman" pitchFamily="18" charset="0"/>
                </a:rPr>
                <a:t>·</a:t>
              </a:r>
            </a:p>
          </p:txBody>
        </p:sp>
        <p:sp>
          <p:nvSpPr>
            <p:cNvPr id="45061" name="TextBox 45060"/>
            <p:cNvSpPr txBox="1"/>
            <p:nvPr/>
          </p:nvSpPr>
          <p:spPr>
            <a:xfrm>
              <a:off x="4168973" y="257608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37664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Text Box 2"/>
          <p:cNvSpPr txBox="1">
            <a:spLocks noChangeArrowheads="1"/>
          </p:cNvSpPr>
          <p:nvPr/>
        </p:nvSpPr>
        <p:spPr bwMode="auto">
          <a:xfrm>
            <a:off x="533400" y="609600"/>
            <a:ext cx="1649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u="sng">
                <a:latin typeface="Times New Roman" pitchFamily="18" charset="0"/>
              </a:rPr>
              <a:t>Assumptions</a:t>
            </a:r>
            <a:r>
              <a:rPr lang="en-US" sz="2000">
                <a:latin typeface="Times New Roman" pitchFamily="18" charset="0"/>
              </a:rPr>
              <a:t>:</a:t>
            </a:r>
          </a:p>
        </p:txBody>
      </p:sp>
      <p:sp>
        <p:nvSpPr>
          <p:cNvPr id="2058" name="Text Box 3"/>
          <p:cNvSpPr txBox="1">
            <a:spLocks noChangeArrowheads="1"/>
          </p:cNvSpPr>
          <p:nvPr/>
        </p:nvSpPr>
        <p:spPr bwMode="auto">
          <a:xfrm>
            <a:off x="974725" y="928688"/>
            <a:ext cx="31892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Pure exchange economy</a:t>
            </a:r>
          </a:p>
          <a:p>
            <a:r>
              <a:rPr lang="en-US" sz="2000">
                <a:latin typeface="Times New Roman" pitchFamily="18" charset="0"/>
              </a:rPr>
              <a:t>Two goods:      and         </a:t>
            </a:r>
          </a:p>
          <a:p>
            <a:r>
              <a:rPr lang="en-US" sz="2000">
                <a:latin typeface="Times New Roman" pitchFamily="18" charset="0"/>
              </a:rPr>
              <a:t>Two agents, </a:t>
            </a:r>
            <a:r>
              <a:rPr lang="en-US" sz="2000" i="1">
                <a:latin typeface="Times New Roman" pitchFamily="18" charset="0"/>
              </a:rPr>
              <a:t>A</a:t>
            </a:r>
            <a:r>
              <a:rPr lang="en-US" sz="2000">
                <a:latin typeface="Times New Roman" pitchFamily="18" charset="0"/>
              </a:rPr>
              <a:t> and </a:t>
            </a:r>
            <a:r>
              <a:rPr lang="en-US" sz="2000" i="1">
                <a:latin typeface="Times New Roman" pitchFamily="18" charset="0"/>
              </a:rPr>
              <a:t>B</a:t>
            </a:r>
            <a:r>
              <a:rPr lang="en-US" sz="2000">
                <a:latin typeface="Times New Roman" pitchFamily="18" charset="0"/>
              </a:rPr>
              <a:t>, with …</a:t>
            </a:r>
          </a:p>
        </p:txBody>
      </p:sp>
      <p:sp>
        <p:nvSpPr>
          <p:cNvPr id="2059" name="Text Box 4"/>
          <p:cNvSpPr txBox="1">
            <a:spLocks noChangeArrowheads="1"/>
          </p:cNvSpPr>
          <p:nvPr/>
        </p:nvSpPr>
        <p:spPr bwMode="auto">
          <a:xfrm>
            <a:off x="1447800" y="1981200"/>
            <a:ext cx="533558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Identical preferences:</a:t>
            </a:r>
          </a:p>
          <a:p>
            <a:endParaRPr lang="en-US" sz="2000">
              <a:latin typeface="Times New Roman" pitchFamily="18" charset="0"/>
            </a:endParaRPr>
          </a:p>
          <a:p>
            <a:endParaRPr lang="en-US" sz="2000">
              <a:latin typeface="Times New Roman" pitchFamily="18" charset="0"/>
            </a:endParaRPr>
          </a:p>
          <a:p>
            <a:endParaRPr lang="en-US" sz="2000">
              <a:latin typeface="Times New Roman" pitchFamily="18" charset="0"/>
            </a:endParaRPr>
          </a:p>
          <a:p>
            <a:r>
              <a:rPr lang="en-US" sz="2000">
                <a:latin typeface="Times New Roman" pitchFamily="18" charset="0"/>
              </a:rPr>
              <a:t>Arbitrarily determined, but different, endowments:</a:t>
            </a:r>
          </a:p>
        </p:txBody>
      </p:sp>
      <p:graphicFrame>
        <p:nvGraphicFramePr>
          <p:cNvPr id="2052" name="Object 8"/>
          <p:cNvGraphicFramePr>
            <a:graphicFrameLocks noChangeAspect="1"/>
          </p:cNvGraphicFramePr>
          <p:nvPr/>
        </p:nvGraphicFramePr>
        <p:xfrm>
          <a:off x="2286000" y="1219200"/>
          <a:ext cx="33496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139680" imgH="190440" progId="Equation.3">
                  <p:embed/>
                </p:oleObj>
              </mc:Choice>
              <mc:Fallback>
                <p:oleObj name="Equation" r:id="rId3" imgW="1396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219200"/>
                        <a:ext cx="33496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9"/>
          <p:cNvGraphicFramePr>
            <a:graphicFrameLocks noChangeAspect="1"/>
          </p:cNvGraphicFramePr>
          <p:nvPr/>
        </p:nvGraphicFramePr>
        <p:xfrm>
          <a:off x="3124200" y="1219200"/>
          <a:ext cx="39528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164880" imgH="190440" progId="Equation.3">
                  <p:embed/>
                </p:oleObj>
              </mc:Choice>
              <mc:Fallback>
                <p:oleObj name="Equation" r:id="rId5" imgW="1648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219200"/>
                        <a:ext cx="395288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10"/>
          <p:cNvGraphicFramePr>
            <a:graphicFrameLocks noChangeAspect="1"/>
          </p:cNvGraphicFramePr>
          <p:nvPr/>
        </p:nvGraphicFramePr>
        <p:xfrm>
          <a:off x="2590800" y="2286000"/>
          <a:ext cx="3925888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7" imgW="1866600" imgH="444240" progId="Equation.3">
                  <p:embed/>
                </p:oleObj>
              </mc:Choice>
              <mc:Fallback>
                <p:oleObj name="Equation" r:id="rId7" imgW="18666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286000"/>
                        <a:ext cx="3925888" cy="935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11"/>
          <p:cNvGraphicFramePr>
            <a:graphicFrameLocks noChangeAspect="1"/>
          </p:cNvGraphicFramePr>
          <p:nvPr/>
        </p:nvGraphicFramePr>
        <p:xfrm>
          <a:off x="2590800" y="3614738"/>
          <a:ext cx="373380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9" imgW="1600200" imgH="419040" progId="Equation.3">
                  <p:embed/>
                </p:oleObj>
              </mc:Choice>
              <mc:Fallback>
                <p:oleObj name="Equation" r:id="rId9" imgW="16002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614738"/>
                        <a:ext cx="3733800" cy="974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533400" y="4876800"/>
            <a:ext cx="7696200" cy="1601788"/>
            <a:chOff x="533400" y="4876800"/>
            <a:chExt cx="7696200" cy="1601788"/>
          </a:xfrm>
        </p:grpSpPr>
        <p:sp>
          <p:nvSpPr>
            <p:cNvPr id="2060" name="Text Box 5"/>
            <p:cNvSpPr txBox="1">
              <a:spLocks noChangeArrowheads="1"/>
            </p:cNvSpPr>
            <p:nvPr/>
          </p:nvSpPr>
          <p:spPr bwMode="auto">
            <a:xfrm>
              <a:off x="533400" y="4876800"/>
              <a:ext cx="7442200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 u="sng" dirty="0">
                  <a:latin typeface="Times New Roman" pitchFamily="18" charset="0"/>
                </a:rPr>
                <a:t>Equilibrium</a:t>
              </a:r>
              <a:r>
                <a:rPr lang="en-US" sz="2000" dirty="0">
                  <a:latin typeface="Times New Roman" pitchFamily="18" charset="0"/>
                </a:rPr>
                <a:t> is defined as a consumption bundle                                    </a:t>
              </a:r>
            </a:p>
            <a:p>
              <a:r>
                <a:rPr lang="en-US" sz="2000" dirty="0">
                  <a:latin typeface="Times New Roman" pitchFamily="18" charset="0"/>
                </a:rPr>
                <a:t>Where </a:t>
              </a:r>
              <a:r>
                <a:rPr lang="en-US" sz="2000" i="1" dirty="0">
                  <a:latin typeface="Times New Roman" pitchFamily="18" charset="0"/>
                </a:rPr>
                <a:t>aggregate excess demands </a:t>
              </a:r>
              <a:r>
                <a:rPr lang="en-US" sz="2000" dirty="0">
                  <a:latin typeface="Times New Roman" pitchFamily="18" charset="0"/>
                </a:rPr>
                <a:t>are zero in both markets:</a:t>
              </a:r>
            </a:p>
          </p:txBody>
        </p:sp>
        <p:graphicFrame>
          <p:nvGraphicFramePr>
            <p:cNvPr id="2050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90889124"/>
                </p:ext>
              </p:extLst>
            </p:nvPr>
          </p:nvGraphicFramePr>
          <p:xfrm>
            <a:off x="5638800" y="4876800"/>
            <a:ext cx="2590800" cy="4270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" name="Equation" r:id="rId11" imgW="1117440" imgH="215640" progId="Equation.3">
                    <p:embed/>
                  </p:oleObj>
                </mc:Choice>
                <mc:Fallback>
                  <p:oleObj name="Equation" r:id="rId11" imgW="111744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38800" y="4876800"/>
                          <a:ext cx="2590800" cy="4270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1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92856438"/>
                </p:ext>
              </p:extLst>
            </p:nvPr>
          </p:nvGraphicFramePr>
          <p:xfrm>
            <a:off x="2514600" y="5562600"/>
            <a:ext cx="1752600" cy="904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9" name="Equation" r:id="rId13" imgW="812520" imgH="419040" progId="Equation.3">
                    <p:embed/>
                  </p:oleObj>
                </mc:Choice>
                <mc:Fallback>
                  <p:oleObj name="Equation" r:id="rId13" imgW="81252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4600" y="5562600"/>
                          <a:ext cx="1752600" cy="9048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4267200" y="5562600"/>
              <a:ext cx="3638550" cy="915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Hence, we are seeking a set</a:t>
              </a:r>
            </a:p>
            <a:p>
              <a:r>
                <a:rPr lang="en-US" i="1">
                  <a:latin typeface="Times New Roman" pitchFamily="18" charset="0"/>
                </a:rPr>
                <a:t>of prices,                , that</a:t>
              </a:r>
            </a:p>
            <a:p>
              <a:r>
                <a:rPr lang="en-US" i="1">
                  <a:latin typeface="Times New Roman" pitchFamily="18" charset="0"/>
                </a:rPr>
                <a:t>satisfies these equilibrium conditions.</a:t>
              </a:r>
            </a:p>
          </p:txBody>
        </p:sp>
        <p:graphicFrame>
          <p:nvGraphicFramePr>
            <p:cNvPr id="2056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02503652"/>
                </p:ext>
              </p:extLst>
            </p:nvPr>
          </p:nvGraphicFramePr>
          <p:xfrm>
            <a:off x="5257800" y="5853113"/>
            <a:ext cx="838200" cy="369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0" name="Equation" r:id="rId15" imgW="431640" imgH="190440" progId="Equation.3">
                    <p:embed/>
                  </p:oleObj>
                </mc:Choice>
                <mc:Fallback>
                  <p:oleObj name="Equation" r:id="rId15" imgW="431640" imgH="1904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57800" y="5853113"/>
                          <a:ext cx="838200" cy="3698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62" name="Text Box 15"/>
          <p:cNvSpPr txBox="1">
            <a:spLocks noChangeArrowheads="1"/>
          </p:cNvSpPr>
          <p:nvPr/>
        </p:nvSpPr>
        <p:spPr bwMode="auto">
          <a:xfrm>
            <a:off x="0" y="0"/>
            <a:ext cx="3929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The Algebra of Equilibrium </a:t>
            </a:r>
            <a:endParaRPr lang="en-US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562151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0" name="Line 2"/>
          <p:cNvSpPr>
            <a:spLocks noChangeShapeType="1"/>
          </p:cNvSpPr>
          <p:nvPr/>
        </p:nvSpPr>
        <p:spPr bwMode="auto">
          <a:xfrm>
            <a:off x="8001000" y="13716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1" name="Line 3"/>
          <p:cNvSpPr>
            <a:spLocks noChangeShapeType="1"/>
          </p:cNvSpPr>
          <p:nvPr/>
        </p:nvSpPr>
        <p:spPr bwMode="auto">
          <a:xfrm flipH="1">
            <a:off x="1295400" y="1371600"/>
            <a:ext cx="6705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2" name="Line 4"/>
          <p:cNvSpPr>
            <a:spLocks noChangeShapeType="1"/>
          </p:cNvSpPr>
          <p:nvPr/>
        </p:nvSpPr>
        <p:spPr bwMode="auto">
          <a:xfrm>
            <a:off x="1295400" y="5943600"/>
            <a:ext cx="67198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3" name="Arc 5"/>
          <p:cNvSpPr>
            <a:spLocks/>
          </p:cNvSpPr>
          <p:nvPr/>
        </p:nvSpPr>
        <p:spPr bwMode="auto">
          <a:xfrm rot="-186697">
            <a:off x="2149475" y="2201863"/>
            <a:ext cx="4648200" cy="3206750"/>
          </a:xfrm>
          <a:custGeom>
            <a:avLst/>
            <a:gdLst>
              <a:gd name="T0" fmla="*/ 2147483647 w 21212"/>
              <a:gd name="T1" fmla="*/ 0 h 20719"/>
              <a:gd name="T2" fmla="*/ 2147483647 w 21212"/>
              <a:gd name="T3" fmla="*/ 2147483647 h 20719"/>
              <a:gd name="T4" fmla="*/ 0 w 21212"/>
              <a:gd name="T5" fmla="*/ 2147483647 h 20719"/>
              <a:gd name="T6" fmla="*/ 0 60000 65536"/>
              <a:gd name="T7" fmla="*/ 0 60000 65536"/>
              <a:gd name="T8" fmla="*/ 0 60000 65536"/>
              <a:gd name="T9" fmla="*/ 0 w 21212"/>
              <a:gd name="T10" fmla="*/ 0 h 20719"/>
              <a:gd name="T11" fmla="*/ 21212 w 21212"/>
              <a:gd name="T12" fmla="*/ 20719 h 207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12" h="20719" fill="none" extrusionOk="0">
                <a:moveTo>
                  <a:pt x="6106" y="0"/>
                </a:moveTo>
                <a:cubicBezTo>
                  <a:pt x="13858" y="2285"/>
                  <a:pt x="19686" y="8705"/>
                  <a:pt x="21211" y="16642"/>
                </a:cubicBezTo>
              </a:path>
              <a:path w="21212" h="20719" stroke="0" extrusionOk="0">
                <a:moveTo>
                  <a:pt x="6106" y="0"/>
                </a:moveTo>
                <a:cubicBezTo>
                  <a:pt x="13858" y="2285"/>
                  <a:pt x="19686" y="8705"/>
                  <a:pt x="21211" y="16642"/>
                </a:cubicBezTo>
                <a:lnTo>
                  <a:pt x="0" y="20719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Arc 8"/>
          <p:cNvSpPr>
            <a:spLocks/>
          </p:cNvSpPr>
          <p:nvPr/>
        </p:nvSpPr>
        <p:spPr bwMode="auto">
          <a:xfrm rot="224711" flipH="1" flipV="1">
            <a:off x="3608388" y="1455738"/>
            <a:ext cx="4394200" cy="2792412"/>
          </a:xfrm>
          <a:custGeom>
            <a:avLst/>
            <a:gdLst>
              <a:gd name="T0" fmla="*/ 2147483647 w 21012"/>
              <a:gd name="T1" fmla="*/ 0 h 21252"/>
              <a:gd name="T2" fmla="*/ 2147483647 w 21012"/>
              <a:gd name="T3" fmla="*/ 2147483647 h 21252"/>
              <a:gd name="T4" fmla="*/ 0 w 21012"/>
              <a:gd name="T5" fmla="*/ 2147483647 h 21252"/>
              <a:gd name="T6" fmla="*/ 0 60000 65536"/>
              <a:gd name="T7" fmla="*/ 0 60000 65536"/>
              <a:gd name="T8" fmla="*/ 0 60000 65536"/>
              <a:gd name="T9" fmla="*/ 0 w 21012"/>
              <a:gd name="T10" fmla="*/ 0 h 21252"/>
              <a:gd name="T11" fmla="*/ 21012 w 21012"/>
              <a:gd name="T12" fmla="*/ 21252 h 212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012" h="21252" fill="none" extrusionOk="0">
                <a:moveTo>
                  <a:pt x="3862" y="0"/>
                </a:moveTo>
                <a:cubicBezTo>
                  <a:pt x="12297" y="1533"/>
                  <a:pt x="19026" y="7908"/>
                  <a:pt x="21012" y="16247"/>
                </a:cubicBezTo>
              </a:path>
              <a:path w="21012" h="21252" stroke="0" extrusionOk="0">
                <a:moveTo>
                  <a:pt x="3862" y="0"/>
                </a:moveTo>
                <a:cubicBezTo>
                  <a:pt x="12297" y="1533"/>
                  <a:pt x="19026" y="7908"/>
                  <a:pt x="21012" y="16247"/>
                </a:cubicBezTo>
                <a:lnTo>
                  <a:pt x="0" y="21252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43" name="Object 10"/>
          <p:cNvGraphicFramePr>
            <a:graphicFrameLocks noChangeAspect="1"/>
          </p:cNvGraphicFramePr>
          <p:nvPr/>
        </p:nvGraphicFramePr>
        <p:xfrm>
          <a:off x="7104063" y="4200525"/>
          <a:ext cx="28416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203040" imgH="215640" progId="Equation.3">
                  <p:embed/>
                </p:oleObj>
              </mc:Choice>
              <mc:Fallback>
                <p:oleObj name="Equation" r:id="rId3" imgW="2030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4063" y="4200525"/>
                        <a:ext cx="284162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13"/>
          <p:cNvGraphicFramePr>
            <a:graphicFrameLocks noChangeAspect="1"/>
          </p:cNvGraphicFramePr>
          <p:nvPr/>
        </p:nvGraphicFramePr>
        <p:xfrm>
          <a:off x="6781800" y="4648200"/>
          <a:ext cx="28257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203040" imgH="215640" progId="Equation.3">
                  <p:embed/>
                </p:oleObj>
              </mc:Choice>
              <mc:Fallback>
                <p:oleObj name="Equation" r:id="rId5" imgW="2030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4648200"/>
                        <a:ext cx="28257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7" name="Text Box 14"/>
          <p:cNvSpPr txBox="1">
            <a:spLocks noChangeArrowheads="1"/>
          </p:cNvSpPr>
          <p:nvPr/>
        </p:nvSpPr>
        <p:spPr bwMode="auto">
          <a:xfrm>
            <a:off x="914400" y="57912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itchFamily="18" charset="0"/>
              </a:rPr>
              <a:t>A</a:t>
            </a:r>
          </a:p>
        </p:txBody>
      </p:sp>
      <p:sp>
        <p:nvSpPr>
          <p:cNvPr id="10268" name="Text Box 15"/>
          <p:cNvSpPr txBox="1">
            <a:spLocks noChangeArrowheads="1"/>
          </p:cNvSpPr>
          <p:nvPr/>
        </p:nvSpPr>
        <p:spPr bwMode="auto">
          <a:xfrm>
            <a:off x="7924800" y="990600"/>
            <a:ext cx="393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itchFamily="18" charset="0"/>
              </a:rPr>
              <a:t>B</a:t>
            </a:r>
            <a:r>
              <a:rPr lang="en-US" i="1" dirty="0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10246" name="Object 16"/>
          <p:cNvGraphicFramePr>
            <a:graphicFrameLocks noChangeAspect="1"/>
          </p:cNvGraphicFramePr>
          <p:nvPr/>
        </p:nvGraphicFramePr>
        <p:xfrm>
          <a:off x="3497263" y="5943600"/>
          <a:ext cx="547687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7" imgW="393480" imgH="215640" progId="Equation.3">
                  <p:embed/>
                </p:oleObj>
              </mc:Choice>
              <mc:Fallback>
                <p:oleObj name="Equation" r:id="rId7" imgW="3934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7263" y="5943600"/>
                        <a:ext cx="547687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17"/>
          <p:cNvGraphicFramePr>
            <a:graphicFrameLocks noChangeAspect="1"/>
          </p:cNvGraphicFramePr>
          <p:nvPr/>
        </p:nvGraphicFramePr>
        <p:xfrm>
          <a:off x="609600" y="2209800"/>
          <a:ext cx="623888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9" imgW="444240" imgH="215640" progId="Equation.3">
                  <p:embed/>
                </p:oleObj>
              </mc:Choice>
              <mc:Fallback>
                <p:oleObj name="Equation" r:id="rId9" imgW="4442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209800"/>
                        <a:ext cx="623888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9" name="Text Box 18"/>
          <p:cNvSpPr txBox="1">
            <a:spLocks noChangeArrowheads="1"/>
          </p:cNvSpPr>
          <p:nvPr/>
        </p:nvSpPr>
        <p:spPr bwMode="auto">
          <a:xfrm>
            <a:off x="3733800" y="1981200"/>
            <a:ext cx="46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Symbol" pitchFamily="18" charset="2"/>
              </a:rPr>
              <a:t>w </a:t>
            </a:r>
          </a:p>
        </p:txBody>
      </p:sp>
      <p:sp>
        <p:nvSpPr>
          <p:cNvPr id="10270" name="Rectangle 19"/>
          <p:cNvSpPr>
            <a:spLocks noChangeArrowheads="1"/>
          </p:cNvSpPr>
          <p:nvPr/>
        </p:nvSpPr>
        <p:spPr bwMode="auto">
          <a:xfrm>
            <a:off x="3648710" y="2011362"/>
            <a:ext cx="336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dirty="0">
                <a:latin typeface="Times New Roman" pitchFamily="18" charset="0"/>
              </a:rPr>
              <a:t> </a:t>
            </a:r>
            <a:r>
              <a:rPr lang="en-US" sz="4000" b="1" dirty="0">
                <a:latin typeface="Times New Roman" pitchFamily="18" charset="0"/>
              </a:rPr>
              <a:t>·</a:t>
            </a:r>
          </a:p>
        </p:txBody>
      </p:sp>
      <p:graphicFrame>
        <p:nvGraphicFramePr>
          <p:cNvPr id="10248" name="Object 21"/>
          <p:cNvGraphicFramePr>
            <a:graphicFrameLocks noChangeAspect="1"/>
          </p:cNvGraphicFramePr>
          <p:nvPr/>
        </p:nvGraphicFramePr>
        <p:xfrm>
          <a:off x="7731125" y="5972175"/>
          <a:ext cx="28733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1" imgW="139680" imgH="190440" progId="Equation.3">
                  <p:embed/>
                </p:oleObj>
              </mc:Choice>
              <mc:Fallback>
                <p:oleObj name="Equation" r:id="rId11" imgW="1396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1125" y="5972175"/>
                        <a:ext cx="287338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22"/>
          <p:cNvGraphicFramePr>
            <a:graphicFrameLocks noChangeAspect="1"/>
          </p:cNvGraphicFramePr>
          <p:nvPr/>
        </p:nvGraphicFramePr>
        <p:xfrm>
          <a:off x="1295400" y="914400"/>
          <a:ext cx="28733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3" imgW="139680" imgH="190440" progId="Equation.3">
                  <p:embed/>
                </p:oleObj>
              </mc:Choice>
              <mc:Fallback>
                <p:oleObj name="Equation" r:id="rId13" imgW="1396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914400"/>
                        <a:ext cx="287338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" name="Object 23"/>
          <p:cNvGraphicFramePr>
            <a:graphicFrameLocks noChangeAspect="1"/>
          </p:cNvGraphicFramePr>
          <p:nvPr/>
        </p:nvGraphicFramePr>
        <p:xfrm>
          <a:off x="7975600" y="5486400"/>
          <a:ext cx="3397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5" imgW="164880" imgH="190440" progId="Equation.3">
                  <p:embed/>
                </p:oleObj>
              </mc:Choice>
              <mc:Fallback>
                <p:oleObj name="Equation" r:id="rId15" imgW="1648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5600" y="5486400"/>
                        <a:ext cx="3397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1" name="Object 24"/>
          <p:cNvGraphicFramePr>
            <a:graphicFrameLocks noChangeAspect="1"/>
          </p:cNvGraphicFramePr>
          <p:nvPr/>
        </p:nvGraphicFramePr>
        <p:xfrm>
          <a:off x="930275" y="1371600"/>
          <a:ext cx="3397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7" imgW="164880" imgH="190440" progId="Equation.3">
                  <p:embed/>
                </p:oleObj>
              </mc:Choice>
              <mc:Fallback>
                <p:oleObj name="Equation" r:id="rId17" imgW="1648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1371600"/>
                        <a:ext cx="3397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2" name="Object 25"/>
          <p:cNvGraphicFramePr>
            <a:graphicFrameLocks noChangeAspect="1"/>
          </p:cNvGraphicFramePr>
          <p:nvPr/>
        </p:nvGraphicFramePr>
        <p:xfrm>
          <a:off x="3563938" y="990600"/>
          <a:ext cx="566737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19" imgW="406080" imgH="215640" progId="Equation.3">
                  <p:embed/>
                </p:oleObj>
              </mc:Choice>
              <mc:Fallback>
                <p:oleObj name="Equation" r:id="rId19" imgW="4060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990600"/>
                        <a:ext cx="566737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3" name="Object 26"/>
          <p:cNvGraphicFramePr>
            <a:graphicFrameLocks noChangeAspect="1"/>
          </p:cNvGraphicFramePr>
          <p:nvPr/>
        </p:nvGraphicFramePr>
        <p:xfrm>
          <a:off x="8035925" y="2209800"/>
          <a:ext cx="56832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21" imgW="406080" imgH="215640" progId="Equation.3">
                  <p:embed/>
                </p:oleObj>
              </mc:Choice>
              <mc:Fallback>
                <p:oleObj name="Equation" r:id="rId21" imgW="4060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5925" y="2209800"/>
                        <a:ext cx="56832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2" name="Line 27"/>
          <p:cNvSpPr>
            <a:spLocks noChangeShapeType="1"/>
          </p:cNvSpPr>
          <p:nvPr/>
        </p:nvSpPr>
        <p:spPr bwMode="auto">
          <a:xfrm>
            <a:off x="3810000" y="1371600"/>
            <a:ext cx="0" cy="4572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3" name="Line 28"/>
          <p:cNvSpPr>
            <a:spLocks noChangeShapeType="1"/>
          </p:cNvSpPr>
          <p:nvPr/>
        </p:nvSpPr>
        <p:spPr bwMode="auto">
          <a:xfrm flipV="1">
            <a:off x="1295400" y="13716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74" name="Line 29"/>
          <p:cNvSpPr>
            <a:spLocks noChangeShapeType="1"/>
          </p:cNvSpPr>
          <p:nvPr/>
        </p:nvSpPr>
        <p:spPr bwMode="auto">
          <a:xfrm>
            <a:off x="1295400" y="2362200"/>
            <a:ext cx="6705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2" name="Text Box 42"/>
          <p:cNvSpPr txBox="1">
            <a:spLocks noChangeArrowheads="1"/>
          </p:cNvSpPr>
          <p:nvPr/>
        </p:nvSpPr>
        <p:spPr bwMode="auto">
          <a:xfrm>
            <a:off x="0" y="0"/>
            <a:ext cx="4521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Pure Exchange and Equilibrium 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09600" y="990600"/>
            <a:ext cx="8072438" cy="5410200"/>
            <a:chOff x="609600" y="990600"/>
            <a:chExt cx="8072438" cy="5410200"/>
          </a:xfrm>
        </p:grpSpPr>
        <p:sp>
          <p:nvSpPr>
            <p:cNvPr id="10264" name="Arc 6"/>
            <p:cNvSpPr>
              <a:spLocks/>
            </p:cNvSpPr>
            <p:nvPr/>
          </p:nvSpPr>
          <p:spPr bwMode="auto">
            <a:xfrm>
              <a:off x="2895600" y="2590800"/>
              <a:ext cx="3516313" cy="3810000"/>
            </a:xfrm>
            <a:custGeom>
              <a:avLst/>
              <a:gdLst>
                <a:gd name="T0" fmla="*/ 2147483647 w 19144"/>
                <a:gd name="T1" fmla="*/ 0 h 21348"/>
                <a:gd name="T2" fmla="*/ 2147483647 w 19144"/>
                <a:gd name="T3" fmla="*/ 2147483647 h 21348"/>
                <a:gd name="T4" fmla="*/ 0 w 19144"/>
                <a:gd name="T5" fmla="*/ 2147483647 h 21348"/>
                <a:gd name="T6" fmla="*/ 0 60000 65536"/>
                <a:gd name="T7" fmla="*/ 0 60000 65536"/>
                <a:gd name="T8" fmla="*/ 0 60000 65536"/>
                <a:gd name="T9" fmla="*/ 0 w 19144"/>
                <a:gd name="T10" fmla="*/ 0 h 21348"/>
                <a:gd name="T11" fmla="*/ 19144 w 19144"/>
                <a:gd name="T12" fmla="*/ 21348 h 213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144" h="21348" fill="none" extrusionOk="0">
                  <a:moveTo>
                    <a:pt x="3289" y="0"/>
                  </a:moveTo>
                  <a:cubicBezTo>
                    <a:pt x="10077" y="1046"/>
                    <a:pt x="15963" y="5257"/>
                    <a:pt x="19143" y="11344"/>
                  </a:cubicBezTo>
                </a:path>
                <a:path w="19144" h="21348" stroke="0" extrusionOk="0">
                  <a:moveTo>
                    <a:pt x="3289" y="0"/>
                  </a:moveTo>
                  <a:cubicBezTo>
                    <a:pt x="10077" y="1046"/>
                    <a:pt x="15963" y="5257"/>
                    <a:pt x="19143" y="11344"/>
                  </a:cubicBezTo>
                  <a:lnTo>
                    <a:pt x="0" y="21348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5" name="Arc 7"/>
            <p:cNvSpPr>
              <a:spLocks/>
            </p:cNvSpPr>
            <p:nvPr/>
          </p:nvSpPr>
          <p:spPr bwMode="auto">
            <a:xfrm flipH="1" flipV="1">
              <a:off x="4419600" y="1981200"/>
              <a:ext cx="2895600" cy="1828800"/>
            </a:xfrm>
            <a:custGeom>
              <a:avLst/>
              <a:gdLst>
                <a:gd name="T0" fmla="*/ 2147483647 w 21600"/>
                <a:gd name="T1" fmla="*/ 0 h 21011"/>
                <a:gd name="T2" fmla="*/ 2147483647 w 21600"/>
                <a:gd name="T3" fmla="*/ 2147483647 h 21011"/>
                <a:gd name="T4" fmla="*/ 0 w 21600"/>
                <a:gd name="T5" fmla="*/ 2147483647 h 21011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011"/>
                <a:gd name="T11" fmla="*/ 21600 w 21600"/>
                <a:gd name="T12" fmla="*/ 21011 h 210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011" fill="none" extrusionOk="0">
                  <a:moveTo>
                    <a:pt x="5010" y="0"/>
                  </a:moveTo>
                  <a:cubicBezTo>
                    <a:pt x="14737" y="2319"/>
                    <a:pt x="21600" y="11011"/>
                    <a:pt x="21600" y="21011"/>
                  </a:cubicBezTo>
                </a:path>
                <a:path w="21600" h="21011" stroke="0" extrusionOk="0">
                  <a:moveTo>
                    <a:pt x="5010" y="0"/>
                  </a:moveTo>
                  <a:cubicBezTo>
                    <a:pt x="14737" y="2319"/>
                    <a:pt x="21600" y="11011"/>
                    <a:pt x="21600" y="21011"/>
                  </a:cubicBezTo>
                  <a:lnTo>
                    <a:pt x="0" y="2101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242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925099"/>
                </p:ext>
              </p:extLst>
            </p:nvPr>
          </p:nvGraphicFramePr>
          <p:xfrm>
            <a:off x="6705600" y="3733800"/>
            <a:ext cx="319088" cy="349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8" name="Equation" r:id="rId23" imgW="228600" imgH="228600" progId="Equation.3">
                    <p:embed/>
                  </p:oleObj>
                </mc:Choice>
                <mc:Fallback>
                  <p:oleObj name="Equation" r:id="rId23" imgW="2286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05600" y="3733800"/>
                          <a:ext cx="319088" cy="349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44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51727047"/>
                </p:ext>
              </p:extLst>
            </p:nvPr>
          </p:nvGraphicFramePr>
          <p:xfrm>
            <a:off x="6324600" y="4648200"/>
            <a:ext cx="320675" cy="349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9" name="Equation" r:id="rId25" imgW="228600" imgH="228600" progId="Equation.3">
                    <p:embed/>
                  </p:oleObj>
                </mc:Choice>
                <mc:Fallback>
                  <p:oleObj name="Equation" r:id="rId25" imgW="2286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24600" y="4648200"/>
                          <a:ext cx="320675" cy="349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71" name="Arc 20"/>
            <p:cNvSpPr>
              <a:spLocks/>
            </p:cNvSpPr>
            <p:nvPr/>
          </p:nvSpPr>
          <p:spPr bwMode="auto">
            <a:xfrm flipH="1">
              <a:off x="7397750" y="4811713"/>
              <a:ext cx="220663" cy="293687"/>
            </a:xfrm>
            <a:custGeom>
              <a:avLst/>
              <a:gdLst>
                <a:gd name="T0" fmla="*/ 2147483647 w 20847"/>
                <a:gd name="T1" fmla="*/ 0 h 20071"/>
                <a:gd name="T2" fmla="*/ 2147483647 w 20847"/>
                <a:gd name="T3" fmla="*/ 2147483647 h 20071"/>
                <a:gd name="T4" fmla="*/ 0 w 20847"/>
                <a:gd name="T5" fmla="*/ 2147483647 h 20071"/>
                <a:gd name="T6" fmla="*/ 0 60000 65536"/>
                <a:gd name="T7" fmla="*/ 0 60000 65536"/>
                <a:gd name="T8" fmla="*/ 0 60000 65536"/>
                <a:gd name="T9" fmla="*/ 0 w 20847"/>
                <a:gd name="T10" fmla="*/ 0 h 20071"/>
                <a:gd name="T11" fmla="*/ 20847 w 20847"/>
                <a:gd name="T12" fmla="*/ 20071 h 200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847" h="20071" fill="none" extrusionOk="0">
                  <a:moveTo>
                    <a:pt x="7982" y="0"/>
                  </a:moveTo>
                  <a:cubicBezTo>
                    <a:pt x="14300" y="2513"/>
                    <a:pt x="19066" y="7854"/>
                    <a:pt x="20846" y="14416"/>
                  </a:cubicBezTo>
                </a:path>
                <a:path w="20847" h="20071" stroke="0" extrusionOk="0">
                  <a:moveTo>
                    <a:pt x="7982" y="0"/>
                  </a:moveTo>
                  <a:cubicBezTo>
                    <a:pt x="14300" y="2513"/>
                    <a:pt x="19066" y="7854"/>
                    <a:pt x="20846" y="14416"/>
                  </a:cubicBezTo>
                  <a:lnTo>
                    <a:pt x="0" y="2007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254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2449843"/>
                </p:ext>
              </p:extLst>
            </p:nvPr>
          </p:nvGraphicFramePr>
          <p:xfrm>
            <a:off x="4876800" y="5943600"/>
            <a:ext cx="530225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0" name="Equation" r:id="rId27" imgW="380880" imgH="215640" progId="Equation.3">
                    <p:embed/>
                  </p:oleObj>
                </mc:Choice>
                <mc:Fallback>
                  <p:oleObj name="Equation" r:id="rId27" imgW="3808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6800" y="5943600"/>
                          <a:ext cx="530225" cy="330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55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3052517"/>
                </p:ext>
              </p:extLst>
            </p:nvPr>
          </p:nvGraphicFramePr>
          <p:xfrm>
            <a:off x="609600" y="3048000"/>
            <a:ext cx="587375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1" name="Equation" r:id="rId29" imgW="419040" imgH="215640" progId="Equation.3">
                    <p:embed/>
                  </p:oleObj>
                </mc:Choice>
                <mc:Fallback>
                  <p:oleObj name="Equation" r:id="rId29" imgW="41904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600" y="3048000"/>
                          <a:ext cx="587375" cy="330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56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12180889"/>
                </p:ext>
              </p:extLst>
            </p:nvPr>
          </p:nvGraphicFramePr>
          <p:xfrm>
            <a:off x="4953000" y="990600"/>
            <a:ext cx="530225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2" name="Equation" r:id="rId31" imgW="380880" imgH="215640" progId="Equation.3">
                    <p:embed/>
                  </p:oleObj>
                </mc:Choice>
                <mc:Fallback>
                  <p:oleObj name="Equation" r:id="rId31" imgW="3808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3000" y="990600"/>
                          <a:ext cx="530225" cy="330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57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15488574"/>
                </p:ext>
              </p:extLst>
            </p:nvPr>
          </p:nvGraphicFramePr>
          <p:xfrm>
            <a:off x="8077200" y="3124200"/>
            <a:ext cx="604838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3" name="Equation" r:id="rId33" imgW="431640" imgH="215640" progId="Equation.3">
                    <p:embed/>
                  </p:oleObj>
                </mc:Choice>
                <mc:Fallback>
                  <p:oleObj name="Equation" r:id="rId33" imgW="43164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77200" y="3124200"/>
                          <a:ext cx="604838" cy="330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75" name="Line 34"/>
            <p:cNvSpPr>
              <a:spLocks noChangeShapeType="1"/>
            </p:cNvSpPr>
            <p:nvPr/>
          </p:nvSpPr>
          <p:spPr bwMode="auto">
            <a:xfrm>
              <a:off x="5181600" y="1371600"/>
              <a:ext cx="0" cy="457200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6" name="Line 35"/>
            <p:cNvSpPr>
              <a:spLocks noChangeShapeType="1"/>
            </p:cNvSpPr>
            <p:nvPr/>
          </p:nvSpPr>
          <p:spPr bwMode="auto">
            <a:xfrm>
              <a:off x="1295400" y="3276600"/>
              <a:ext cx="6705600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7" name="Text Box 36"/>
            <p:cNvSpPr txBox="1">
              <a:spLocks noChangeArrowheads="1"/>
            </p:cNvSpPr>
            <p:nvPr/>
          </p:nvSpPr>
          <p:spPr bwMode="auto">
            <a:xfrm>
              <a:off x="5181600" y="2895600"/>
              <a:ext cx="4111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i="1" dirty="0">
                  <a:latin typeface="Times New Roman" pitchFamily="18" charset="0"/>
                </a:rPr>
                <a:t>x</a:t>
              </a:r>
              <a:r>
                <a:rPr lang="en-US" sz="2400" b="1" i="1" dirty="0">
                  <a:latin typeface="Symbol" pitchFamily="18" charset="2"/>
                </a:rPr>
                <a:t> </a:t>
              </a:r>
            </a:p>
          </p:txBody>
        </p:sp>
        <p:sp>
          <p:nvSpPr>
            <p:cNvPr id="10278" name="Rectangle 37"/>
            <p:cNvSpPr>
              <a:spLocks noChangeArrowheads="1"/>
            </p:cNvSpPr>
            <p:nvPr/>
          </p:nvSpPr>
          <p:spPr bwMode="auto">
            <a:xfrm>
              <a:off x="5013325" y="2925762"/>
              <a:ext cx="336550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800" dirty="0">
                  <a:latin typeface="Times New Roman" pitchFamily="18" charset="0"/>
                </a:rPr>
                <a:t> </a:t>
              </a:r>
              <a:r>
                <a:rPr lang="en-US" sz="4000" b="1" dirty="0">
                  <a:latin typeface="Times New Roman" pitchFamily="18" charset="0"/>
                </a:rPr>
                <a:t>·</a:t>
              </a:r>
            </a:p>
          </p:txBody>
        </p:sp>
        <p:sp>
          <p:nvSpPr>
            <p:cNvPr id="10279" name="Line 38"/>
            <p:cNvSpPr>
              <a:spLocks noChangeShapeType="1"/>
            </p:cNvSpPr>
            <p:nvPr/>
          </p:nvSpPr>
          <p:spPr bwMode="auto">
            <a:xfrm>
              <a:off x="2590800" y="1524000"/>
              <a:ext cx="5257800" cy="3505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0" name="Line 39"/>
            <p:cNvSpPr>
              <a:spLocks noChangeShapeType="1"/>
            </p:cNvSpPr>
            <p:nvPr/>
          </p:nvSpPr>
          <p:spPr bwMode="auto">
            <a:xfrm flipH="1">
              <a:off x="7315200" y="502920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258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38940764"/>
                </p:ext>
              </p:extLst>
            </p:nvPr>
          </p:nvGraphicFramePr>
          <p:xfrm>
            <a:off x="6858000" y="5181600"/>
            <a:ext cx="512763" cy="434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4" name="Equation" r:id="rId35" imgW="457200" imgH="355320" progId="Equation.3">
                    <p:embed/>
                  </p:oleObj>
                </mc:Choice>
                <mc:Fallback>
                  <p:oleObj name="Equation" r:id="rId35" imgW="457200" imgH="355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58000" y="5181600"/>
                          <a:ext cx="512763" cy="4349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81" name="Arc 41"/>
            <p:cNvSpPr>
              <a:spLocks/>
            </p:cNvSpPr>
            <p:nvPr/>
          </p:nvSpPr>
          <p:spPr bwMode="auto">
            <a:xfrm rot="5400000" flipH="1" flipV="1">
              <a:off x="6946107" y="4864893"/>
              <a:ext cx="292100" cy="468313"/>
            </a:xfrm>
            <a:custGeom>
              <a:avLst/>
              <a:gdLst>
                <a:gd name="T0" fmla="*/ 0 w 35094"/>
                <a:gd name="T1" fmla="*/ 2147483647 h 21600"/>
                <a:gd name="T2" fmla="*/ 2147483647 w 35094"/>
                <a:gd name="T3" fmla="*/ 2147483647 h 21600"/>
                <a:gd name="T4" fmla="*/ 2147483647 w 35094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35094"/>
                <a:gd name="T10" fmla="*/ 0 h 21600"/>
                <a:gd name="T11" fmla="*/ 35094 w 3509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094" h="21600" fill="none" extrusionOk="0">
                  <a:moveTo>
                    <a:pt x="-1" y="4733"/>
                  </a:moveTo>
                  <a:cubicBezTo>
                    <a:pt x="3829" y="1669"/>
                    <a:pt x="8588" y="-1"/>
                    <a:pt x="13494" y="0"/>
                  </a:cubicBezTo>
                  <a:cubicBezTo>
                    <a:pt x="25423" y="0"/>
                    <a:pt x="35094" y="9670"/>
                    <a:pt x="35094" y="21600"/>
                  </a:cubicBezTo>
                </a:path>
                <a:path w="35094" h="21600" stroke="0" extrusionOk="0">
                  <a:moveTo>
                    <a:pt x="-1" y="4733"/>
                  </a:moveTo>
                  <a:cubicBezTo>
                    <a:pt x="3829" y="1669"/>
                    <a:pt x="8588" y="-1"/>
                    <a:pt x="13494" y="0"/>
                  </a:cubicBezTo>
                  <a:cubicBezTo>
                    <a:pt x="25423" y="0"/>
                    <a:pt x="35094" y="9670"/>
                    <a:pt x="35094" y="21600"/>
                  </a:cubicBezTo>
                  <a:lnTo>
                    <a:pt x="13494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259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0657513"/>
                </p:ext>
              </p:extLst>
            </p:nvPr>
          </p:nvGraphicFramePr>
          <p:xfrm>
            <a:off x="7239000" y="5181600"/>
            <a:ext cx="628650" cy="373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5" name="Equation" r:id="rId37" imgW="545760" imgH="304560" progId="Equation.3">
                    <p:embed/>
                  </p:oleObj>
                </mc:Choice>
                <mc:Fallback>
                  <p:oleObj name="Equation" r:id="rId37" imgW="545760" imgH="3045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39000" y="5181600"/>
                          <a:ext cx="628650" cy="3730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2229701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04800" y="584657"/>
            <a:ext cx="7391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65138" indent="-465138"/>
            <a:r>
              <a:rPr lang="en-US" sz="2800" dirty="0" smtClean="0">
                <a:latin typeface="Times New Roman" pitchFamily="18" charset="0"/>
              </a:rPr>
              <a:t>1.	All </a:t>
            </a:r>
            <a:r>
              <a:rPr lang="en-US" sz="2800" dirty="0">
                <a:latin typeface="Times New Roman" pitchFamily="18" charset="0"/>
              </a:rPr>
              <a:t>market </a:t>
            </a:r>
            <a:r>
              <a:rPr lang="en-US" sz="2800" dirty="0" err="1">
                <a:latin typeface="Times New Roman" pitchFamily="18" charset="0"/>
              </a:rPr>
              <a:t>equilibria</a:t>
            </a:r>
            <a:r>
              <a:rPr lang="en-US" sz="2800" dirty="0">
                <a:latin typeface="Times New Roman" pitchFamily="18" charset="0"/>
              </a:rPr>
              <a:t> are Pareto efficient</a:t>
            </a:r>
            <a:r>
              <a:rPr lang="en-US" sz="2800" dirty="0" smtClean="0">
                <a:latin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0" y="0"/>
            <a:ext cx="6608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itchFamily="18" charset="0"/>
              </a:rPr>
              <a:t>First and Second Theorems of Welfare Economics</a:t>
            </a:r>
            <a:r>
              <a:rPr lang="en-US" sz="2400" i="1" dirty="0">
                <a:latin typeface="Times New Roman" pitchFamily="18" charset="0"/>
              </a:rPr>
              <a:t> 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762000" y="1041857"/>
            <a:ext cx="79248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/>
            <a:r>
              <a:rPr lang="en-US" sz="2200" dirty="0">
                <a:latin typeface="Times New Roman" pitchFamily="18" charset="0"/>
              </a:rPr>
              <a:t>“With such a definition it is almost self-evident that this so-called maximum [Pareto-optimality] obtains under free competition … But this is not to say that the result of production and exchange will be satisfactory from a social point of view or will, even approximately, produce the greatest possible social advantage.”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3429000" y="2794457"/>
            <a:ext cx="5353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Times New Roman" pitchFamily="18" charset="0"/>
              </a:rPr>
              <a:t>Knut </a:t>
            </a:r>
            <a:r>
              <a:rPr lang="en-US" dirty="0" err="1">
                <a:latin typeface="Times New Roman" pitchFamily="18" charset="0"/>
              </a:rPr>
              <a:t>Wicksell</a:t>
            </a:r>
            <a:r>
              <a:rPr lang="en-US" dirty="0">
                <a:latin typeface="Times New Roman" pitchFamily="18" charset="0"/>
              </a:rPr>
              <a:t>, “On the Problem of Distribution” (1902)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24618" y="3352800"/>
            <a:ext cx="75344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</a:rPr>
              <a:t>What are the implicit assumptions underlying this result?</a:t>
            </a:r>
            <a:r>
              <a:rPr lang="en-US" sz="2400" i="1" dirty="0" smtClean="0">
                <a:latin typeface="Times New Roman" pitchFamily="18" charset="0"/>
              </a:rPr>
              <a:t> </a:t>
            </a:r>
            <a:endParaRPr lang="en-US" sz="2400" i="1" dirty="0">
              <a:latin typeface="Times New Roman" pitchFamily="18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914400" y="4073989"/>
            <a:ext cx="7391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65138" indent="-465138"/>
            <a:r>
              <a:rPr lang="en-US" sz="2800" dirty="0" smtClean="0">
                <a:latin typeface="Times New Roman" pitchFamily="18" charset="0"/>
              </a:rPr>
              <a:t>No consumption externalities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914400" y="4935763"/>
            <a:ext cx="7391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65138" indent="-465138"/>
            <a:r>
              <a:rPr lang="en-US" sz="2800" dirty="0" smtClean="0">
                <a:latin typeface="Times New Roman" pitchFamily="18" charset="0"/>
              </a:rPr>
              <a:t>Agents behave “competitively” (large # of agents)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914400" y="5801251"/>
            <a:ext cx="7391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65138" indent="-465138"/>
            <a:r>
              <a:rPr lang="en-US" sz="2800" dirty="0" smtClean="0">
                <a:latin typeface="Times New Roman" pitchFamily="18" charset="0"/>
              </a:rPr>
              <a:t>A competitive equilibrium actually exists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261449" y="4073989"/>
            <a:ext cx="71826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5138" indent="-465138"/>
            <a:r>
              <a:rPr lang="en-US" sz="2800" dirty="0" smtClean="0">
                <a:latin typeface="Times New Roman" pitchFamily="18" charset="0"/>
              </a:rPr>
              <a:t>1.</a:t>
            </a:r>
          </a:p>
          <a:p>
            <a:pPr marL="465138" indent="-465138"/>
            <a:endParaRPr lang="en-US" sz="2800" dirty="0">
              <a:latin typeface="Times New Roman" pitchFamily="18" charset="0"/>
            </a:endParaRPr>
          </a:p>
          <a:p>
            <a:pPr marL="465138" indent="-465138"/>
            <a:r>
              <a:rPr lang="en-US" sz="2800" dirty="0" smtClean="0">
                <a:latin typeface="Times New Roman" pitchFamily="18" charset="0"/>
              </a:rPr>
              <a:t>2.</a:t>
            </a:r>
          </a:p>
          <a:p>
            <a:pPr marL="465138" indent="-465138"/>
            <a:endParaRPr lang="en-US" sz="2800" dirty="0">
              <a:latin typeface="Times New Roman" pitchFamily="18" charset="0"/>
            </a:endParaRPr>
          </a:p>
          <a:p>
            <a:pPr marL="465138" indent="-465138"/>
            <a:r>
              <a:rPr lang="en-US" sz="2800" dirty="0" smtClean="0">
                <a:latin typeface="Times New Roman" pitchFamily="18" charset="0"/>
              </a:rPr>
              <a:t>3.	</a:t>
            </a:r>
            <a:endParaRPr lang="en-US" sz="2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94498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8" name="Line 2"/>
          <p:cNvSpPr>
            <a:spLocks noChangeShapeType="1"/>
          </p:cNvSpPr>
          <p:nvPr/>
        </p:nvSpPr>
        <p:spPr bwMode="auto">
          <a:xfrm>
            <a:off x="8001000" y="13716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89" name="Line 3"/>
          <p:cNvSpPr>
            <a:spLocks noChangeShapeType="1"/>
          </p:cNvSpPr>
          <p:nvPr/>
        </p:nvSpPr>
        <p:spPr bwMode="auto">
          <a:xfrm flipH="1">
            <a:off x="1295400" y="1371600"/>
            <a:ext cx="6705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90" name="Line 4"/>
          <p:cNvSpPr>
            <a:spLocks noChangeShapeType="1"/>
          </p:cNvSpPr>
          <p:nvPr/>
        </p:nvSpPr>
        <p:spPr bwMode="auto">
          <a:xfrm>
            <a:off x="1295400" y="5943600"/>
            <a:ext cx="67198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91" name="Arc 7"/>
          <p:cNvSpPr>
            <a:spLocks/>
          </p:cNvSpPr>
          <p:nvPr/>
        </p:nvSpPr>
        <p:spPr bwMode="auto">
          <a:xfrm rot="246979">
            <a:off x="1447800" y="2230438"/>
            <a:ext cx="4495800" cy="3552825"/>
          </a:xfrm>
          <a:custGeom>
            <a:avLst/>
            <a:gdLst>
              <a:gd name="T0" fmla="*/ 2147483647 w 21212"/>
              <a:gd name="T1" fmla="*/ 0 h 20600"/>
              <a:gd name="T2" fmla="*/ 2147483647 w 21212"/>
              <a:gd name="T3" fmla="*/ 2147483647 h 20600"/>
              <a:gd name="T4" fmla="*/ 0 w 21212"/>
              <a:gd name="T5" fmla="*/ 2147483647 h 20600"/>
              <a:gd name="T6" fmla="*/ 0 60000 65536"/>
              <a:gd name="T7" fmla="*/ 0 60000 65536"/>
              <a:gd name="T8" fmla="*/ 0 60000 65536"/>
              <a:gd name="T9" fmla="*/ 0 w 21212"/>
              <a:gd name="T10" fmla="*/ 0 h 20600"/>
              <a:gd name="T11" fmla="*/ 21212 w 21212"/>
              <a:gd name="T12" fmla="*/ 20600 h 20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12" h="20600" fill="none" extrusionOk="0">
                <a:moveTo>
                  <a:pt x="6496" y="-1"/>
                </a:moveTo>
                <a:cubicBezTo>
                  <a:pt x="14063" y="2386"/>
                  <a:pt x="19713" y="8730"/>
                  <a:pt x="21211" y="16523"/>
                </a:cubicBezTo>
              </a:path>
              <a:path w="21212" h="20600" stroke="0" extrusionOk="0">
                <a:moveTo>
                  <a:pt x="6496" y="-1"/>
                </a:moveTo>
                <a:cubicBezTo>
                  <a:pt x="14063" y="2386"/>
                  <a:pt x="19713" y="8730"/>
                  <a:pt x="21211" y="16523"/>
                </a:cubicBezTo>
                <a:lnTo>
                  <a:pt x="0" y="20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4" name="Arc 12"/>
          <p:cNvSpPr>
            <a:spLocks/>
          </p:cNvSpPr>
          <p:nvPr/>
        </p:nvSpPr>
        <p:spPr bwMode="auto">
          <a:xfrm rot="224711" flipH="1" flipV="1">
            <a:off x="3198813" y="1427163"/>
            <a:ext cx="3511550" cy="3363912"/>
          </a:xfrm>
          <a:custGeom>
            <a:avLst/>
            <a:gdLst>
              <a:gd name="T0" fmla="*/ 2147483647 w 21184"/>
              <a:gd name="T1" fmla="*/ 0 h 21547"/>
              <a:gd name="T2" fmla="*/ 2147483647 w 21184"/>
              <a:gd name="T3" fmla="*/ 2147483647 h 21547"/>
              <a:gd name="T4" fmla="*/ 0 w 21184"/>
              <a:gd name="T5" fmla="*/ 2147483647 h 21547"/>
              <a:gd name="T6" fmla="*/ 0 60000 65536"/>
              <a:gd name="T7" fmla="*/ 0 60000 65536"/>
              <a:gd name="T8" fmla="*/ 0 60000 65536"/>
              <a:gd name="T9" fmla="*/ 0 w 21184"/>
              <a:gd name="T10" fmla="*/ 0 h 21547"/>
              <a:gd name="T11" fmla="*/ 21184 w 21184"/>
              <a:gd name="T12" fmla="*/ 21547 h 215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84" h="21547" fill="none" extrusionOk="0">
                <a:moveTo>
                  <a:pt x="1514" y="0"/>
                </a:moveTo>
                <a:cubicBezTo>
                  <a:pt x="11228" y="683"/>
                  <a:pt x="19283" y="7780"/>
                  <a:pt x="21184" y="17329"/>
                </a:cubicBezTo>
              </a:path>
              <a:path w="21184" h="21547" stroke="0" extrusionOk="0">
                <a:moveTo>
                  <a:pt x="1514" y="0"/>
                </a:moveTo>
                <a:cubicBezTo>
                  <a:pt x="11228" y="683"/>
                  <a:pt x="19283" y="7780"/>
                  <a:pt x="21184" y="17329"/>
                </a:cubicBezTo>
                <a:lnTo>
                  <a:pt x="0" y="21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67" name="Object 17"/>
          <p:cNvGraphicFramePr>
            <a:graphicFrameLocks noChangeAspect="1"/>
          </p:cNvGraphicFramePr>
          <p:nvPr/>
        </p:nvGraphicFramePr>
        <p:xfrm>
          <a:off x="6324600" y="4724400"/>
          <a:ext cx="28416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203040" imgH="215640" progId="Equation.3">
                  <p:embed/>
                </p:oleObj>
              </mc:Choice>
              <mc:Fallback>
                <p:oleObj name="Equation" r:id="rId3" imgW="2030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4724400"/>
                        <a:ext cx="284163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21"/>
          <p:cNvGraphicFramePr>
            <a:graphicFrameLocks noChangeAspect="1"/>
          </p:cNvGraphicFramePr>
          <p:nvPr/>
        </p:nvGraphicFramePr>
        <p:xfrm>
          <a:off x="5791200" y="5257800"/>
          <a:ext cx="28257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203040" imgH="215640" progId="Equation.3">
                  <p:embed/>
                </p:oleObj>
              </mc:Choice>
              <mc:Fallback>
                <p:oleObj name="Equation" r:id="rId5" imgW="2030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5257800"/>
                        <a:ext cx="28257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5" name="Text Box 24"/>
          <p:cNvSpPr txBox="1">
            <a:spLocks noChangeArrowheads="1"/>
          </p:cNvSpPr>
          <p:nvPr/>
        </p:nvSpPr>
        <p:spPr bwMode="auto">
          <a:xfrm>
            <a:off x="914400" y="57912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Times New Roman" pitchFamily="18" charset="0"/>
              </a:rPr>
              <a:t>A</a:t>
            </a:r>
          </a:p>
        </p:txBody>
      </p:sp>
      <p:sp>
        <p:nvSpPr>
          <p:cNvPr id="11296" name="Text Box 25"/>
          <p:cNvSpPr txBox="1">
            <a:spLocks noChangeArrowheads="1"/>
          </p:cNvSpPr>
          <p:nvPr/>
        </p:nvSpPr>
        <p:spPr bwMode="auto">
          <a:xfrm>
            <a:off x="7924800" y="990600"/>
            <a:ext cx="393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Times New Roman" pitchFamily="18" charset="0"/>
              </a:rPr>
              <a:t>B</a:t>
            </a:r>
            <a:r>
              <a:rPr lang="en-US" i="1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11270" name="Object 28"/>
          <p:cNvGraphicFramePr>
            <a:graphicFrameLocks noChangeAspect="1"/>
          </p:cNvGraphicFramePr>
          <p:nvPr/>
        </p:nvGraphicFramePr>
        <p:xfrm>
          <a:off x="3497263" y="5943600"/>
          <a:ext cx="547687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7" imgW="393480" imgH="215640" progId="Equation.3">
                  <p:embed/>
                </p:oleObj>
              </mc:Choice>
              <mc:Fallback>
                <p:oleObj name="Equation" r:id="rId7" imgW="3934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7263" y="5943600"/>
                        <a:ext cx="547687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30"/>
          <p:cNvGraphicFramePr>
            <a:graphicFrameLocks noChangeAspect="1"/>
          </p:cNvGraphicFramePr>
          <p:nvPr/>
        </p:nvGraphicFramePr>
        <p:xfrm>
          <a:off x="609600" y="2209800"/>
          <a:ext cx="623888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9" imgW="444240" imgH="215640" progId="Equation.3">
                  <p:embed/>
                </p:oleObj>
              </mc:Choice>
              <mc:Fallback>
                <p:oleObj name="Equation" r:id="rId9" imgW="4442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209800"/>
                        <a:ext cx="623888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7" name="Text Box 32"/>
          <p:cNvSpPr txBox="1">
            <a:spLocks noChangeArrowheads="1"/>
          </p:cNvSpPr>
          <p:nvPr/>
        </p:nvSpPr>
        <p:spPr bwMode="auto">
          <a:xfrm>
            <a:off x="3286125" y="2001838"/>
            <a:ext cx="542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6666FF"/>
                </a:solidFill>
                <a:latin typeface="Symbol" pitchFamily="18" charset="2"/>
              </a:rPr>
              <a:t>w</a:t>
            </a:r>
            <a:r>
              <a:rPr lang="en-US" sz="2400" b="1" i="1">
                <a:solidFill>
                  <a:srgbClr val="6666FF"/>
                </a:solidFill>
                <a:latin typeface="Magneto" pitchFamily="82" charset="0"/>
              </a:rPr>
              <a:t>’</a:t>
            </a:r>
            <a:r>
              <a:rPr lang="en-US" sz="2400" b="1" i="1">
                <a:solidFill>
                  <a:srgbClr val="6666FF"/>
                </a:solidFill>
                <a:latin typeface="Symbol" pitchFamily="18" charset="2"/>
              </a:rPr>
              <a:t> </a:t>
            </a:r>
          </a:p>
        </p:txBody>
      </p:sp>
      <p:sp>
        <p:nvSpPr>
          <p:cNvPr id="11298" name="Rectangle 33"/>
          <p:cNvSpPr>
            <a:spLocks noChangeArrowheads="1"/>
          </p:cNvSpPr>
          <p:nvPr/>
        </p:nvSpPr>
        <p:spPr bwMode="auto">
          <a:xfrm>
            <a:off x="3184525" y="2001838"/>
            <a:ext cx="336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6666FF"/>
                </a:solidFill>
                <a:latin typeface="Times New Roman" pitchFamily="18" charset="0"/>
              </a:rPr>
              <a:t> </a:t>
            </a:r>
            <a:r>
              <a:rPr lang="en-US" sz="4000" b="1" dirty="0">
                <a:solidFill>
                  <a:srgbClr val="6666FF"/>
                </a:solidFill>
                <a:latin typeface="Times New Roman" pitchFamily="18" charset="0"/>
              </a:rPr>
              <a:t>·</a:t>
            </a:r>
          </a:p>
        </p:txBody>
      </p:sp>
      <p:graphicFrame>
        <p:nvGraphicFramePr>
          <p:cNvPr id="11272" name="Object 37"/>
          <p:cNvGraphicFramePr>
            <a:graphicFrameLocks noChangeAspect="1"/>
          </p:cNvGraphicFramePr>
          <p:nvPr/>
        </p:nvGraphicFramePr>
        <p:xfrm>
          <a:off x="7731125" y="5972175"/>
          <a:ext cx="28733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1" imgW="139680" imgH="190440" progId="Equation.3">
                  <p:embed/>
                </p:oleObj>
              </mc:Choice>
              <mc:Fallback>
                <p:oleObj name="Equation" r:id="rId11" imgW="1396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1125" y="5972175"/>
                        <a:ext cx="287338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3" name="Object 38"/>
          <p:cNvGraphicFramePr>
            <a:graphicFrameLocks noChangeAspect="1"/>
          </p:cNvGraphicFramePr>
          <p:nvPr/>
        </p:nvGraphicFramePr>
        <p:xfrm>
          <a:off x="1295400" y="914400"/>
          <a:ext cx="28733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3" imgW="139680" imgH="190440" progId="Equation.3">
                  <p:embed/>
                </p:oleObj>
              </mc:Choice>
              <mc:Fallback>
                <p:oleObj name="Equation" r:id="rId13" imgW="1396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914400"/>
                        <a:ext cx="287338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4" name="Object 39"/>
          <p:cNvGraphicFramePr>
            <a:graphicFrameLocks noChangeAspect="1"/>
          </p:cNvGraphicFramePr>
          <p:nvPr/>
        </p:nvGraphicFramePr>
        <p:xfrm>
          <a:off x="7975600" y="5486400"/>
          <a:ext cx="3397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5" imgW="164880" imgH="190440" progId="Equation.3">
                  <p:embed/>
                </p:oleObj>
              </mc:Choice>
              <mc:Fallback>
                <p:oleObj name="Equation" r:id="rId15" imgW="1648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5600" y="5486400"/>
                        <a:ext cx="3397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5" name="Object 40"/>
          <p:cNvGraphicFramePr>
            <a:graphicFrameLocks noChangeAspect="1"/>
          </p:cNvGraphicFramePr>
          <p:nvPr/>
        </p:nvGraphicFramePr>
        <p:xfrm>
          <a:off x="930275" y="1371600"/>
          <a:ext cx="3397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7" imgW="164880" imgH="190440" progId="Equation.3">
                  <p:embed/>
                </p:oleObj>
              </mc:Choice>
              <mc:Fallback>
                <p:oleObj name="Equation" r:id="rId17" imgW="1648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1371600"/>
                        <a:ext cx="3397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6" name="Object 41"/>
          <p:cNvGraphicFramePr>
            <a:graphicFrameLocks noChangeAspect="1"/>
          </p:cNvGraphicFramePr>
          <p:nvPr/>
        </p:nvGraphicFramePr>
        <p:xfrm>
          <a:off x="3563938" y="990600"/>
          <a:ext cx="566737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19" imgW="406080" imgH="215640" progId="Equation.3">
                  <p:embed/>
                </p:oleObj>
              </mc:Choice>
              <mc:Fallback>
                <p:oleObj name="Equation" r:id="rId19" imgW="4060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990600"/>
                        <a:ext cx="566737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7" name="Object 42"/>
          <p:cNvGraphicFramePr>
            <a:graphicFrameLocks noChangeAspect="1"/>
          </p:cNvGraphicFramePr>
          <p:nvPr/>
        </p:nvGraphicFramePr>
        <p:xfrm>
          <a:off x="8035925" y="2209800"/>
          <a:ext cx="56832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21" imgW="406080" imgH="215640" progId="Equation.3">
                  <p:embed/>
                </p:oleObj>
              </mc:Choice>
              <mc:Fallback>
                <p:oleObj name="Equation" r:id="rId21" imgW="4060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5925" y="2209800"/>
                        <a:ext cx="56832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9" name="Line 43"/>
          <p:cNvSpPr>
            <a:spLocks noChangeShapeType="1"/>
          </p:cNvSpPr>
          <p:nvPr/>
        </p:nvSpPr>
        <p:spPr bwMode="auto">
          <a:xfrm>
            <a:off x="3810000" y="1371600"/>
            <a:ext cx="0" cy="4572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00" name="Line 44"/>
          <p:cNvSpPr>
            <a:spLocks noChangeShapeType="1"/>
          </p:cNvSpPr>
          <p:nvPr/>
        </p:nvSpPr>
        <p:spPr bwMode="auto">
          <a:xfrm flipV="1">
            <a:off x="1295400" y="13716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301" name="Line 45"/>
          <p:cNvSpPr>
            <a:spLocks noChangeShapeType="1"/>
          </p:cNvSpPr>
          <p:nvPr/>
        </p:nvSpPr>
        <p:spPr bwMode="auto">
          <a:xfrm>
            <a:off x="1295400" y="2362200"/>
            <a:ext cx="6705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1278" name="Object 46"/>
          <p:cNvGraphicFramePr>
            <a:graphicFrameLocks noChangeAspect="1"/>
          </p:cNvGraphicFramePr>
          <p:nvPr/>
        </p:nvGraphicFramePr>
        <p:xfrm>
          <a:off x="4876800" y="5943600"/>
          <a:ext cx="53022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23" imgW="380880" imgH="215640" progId="Equation.3">
                  <p:embed/>
                </p:oleObj>
              </mc:Choice>
              <mc:Fallback>
                <p:oleObj name="Equation" r:id="rId23" imgW="380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943600"/>
                        <a:ext cx="53022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9" name="Object 47"/>
          <p:cNvGraphicFramePr>
            <a:graphicFrameLocks noChangeAspect="1"/>
          </p:cNvGraphicFramePr>
          <p:nvPr/>
        </p:nvGraphicFramePr>
        <p:xfrm>
          <a:off x="609600" y="3048000"/>
          <a:ext cx="58737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25" imgW="419040" imgH="215640" progId="Equation.3">
                  <p:embed/>
                </p:oleObj>
              </mc:Choice>
              <mc:Fallback>
                <p:oleObj name="Equation" r:id="rId25" imgW="4190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048000"/>
                        <a:ext cx="58737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0" name="Object 48"/>
          <p:cNvGraphicFramePr>
            <a:graphicFrameLocks noChangeAspect="1"/>
          </p:cNvGraphicFramePr>
          <p:nvPr/>
        </p:nvGraphicFramePr>
        <p:xfrm>
          <a:off x="4953000" y="990600"/>
          <a:ext cx="53022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27" imgW="380880" imgH="215640" progId="Equation.3">
                  <p:embed/>
                </p:oleObj>
              </mc:Choice>
              <mc:Fallback>
                <p:oleObj name="Equation" r:id="rId27" imgW="380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990600"/>
                        <a:ext cx="53022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1" name="Object 49"/>
          <p:cNvGraphicFramePr>
            <a:graphicFrameLocks noChangeAspect="1"/>
          </p:cNvGraphicFramePr>
          <p:nvPr/>
        </p:nvGraphicFramePr>
        <p:xfrm>
          <a:off x="8077200" y="3124200"/>
          <a:ext cx="604838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29" imgW="431640" imgH="215640" progId="Equation.3">
                  <p:embed/>
                </p:oleObj>
              </mc:Choice>
              <mc:Fallback>
                <p:oleObj name="Equation" r:id="rId29" imgW="4316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3124200"/>
                        <a:ext cx="604838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02" name="Line 50"/>
          <p:cNvSpPr>
            <a:spLocks noChangeShapeType="1"/>
          </p:cNvSpPr>
          <p:nvPr/>
        </p:nvSpPr>
        <p:spPr bwMode="auto">
          <a:xfrm>
            <a:off x="5181600" y="1371600"/>
            <a:ext cx="0" cy="4572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03" name="Line 51"/>
          <p:cNvSpPr>
            <a:spLocks noChangeShapeType="1"/>
          </p:cNvSpPr>
          <p:nvPr/>
        </p:nvSpPr>
        <p:spPr bwMode="auto">
          <a:xfrm>
            <a:off x="1295400" y="3276600"/>
            <a:ext cx="6705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1282" name="Object 58"/>
          <p:cNvGraphicFramePr>
            <a:graphicFrameLocks noChangeAspect="1"/>
          </p:cNvGraphicFramePr>
          <p:nvPr/>
        </p:nvGraphicFramePr>
        <p:xfrm>
          <a:off x="3048000" y="6248400"/>
          <a:ext cx="600075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31" imgW="431640" imgH="266400" progId="Equation.3">
                  <p:embed/>
                </p:oleObj>
              </mc:Choice>
              <mc:Fallback>
                <p:oleObj name="Equation" r:id="rId31" imgW="4316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6248400"/>
                        <a:ext cx="600075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3" name="Object 59"/>
          <p:cNvGraphicFramePr>
            <a:graphicFrameLocks noChangeAspect="1"/>
          </p:cNvGraphicFramePr>
          <p:nvPr/>
        </p:nvGraphicFramePr>
        <p:xfrm>
          <a:off x="3124200" y="609600"/>
          <a:ext cx="601663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33" imgW="431640" imgH="266400" progId="Equation.3">
                  <p:embed/>
                </p:oleObj>
              </mc:Choice>
              <mc:Fallback>
                <p:oleObj name="Equation" r:id="rId33" imgW="4316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609600"/>
                        <a:ext cx="601663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07" name="Line 60"/>
          <p:cNvSpPr>
            <a:spLocks noChangeShapeType="1"/>
          </p:cNvSpPr>
          <p:nvPr/>
        </p:nvSpPr>
        <p:spPr bwMode="auto">
          <a:xfrm>
            <a:off x="3352800" y="1066800"/>
            <a:ext cx="0" cy="5181600"/>
          </a:xfrm>
          <a:prstGeom prst="line">
            <a:avLst/>
          </a:prstGeom>
          <a:noFill/>
          <a:ln w="19050" cap="rnd">
            <a:solidFill>
              <a:srgbClr val="0000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457200" y="647700"/>
            <a:ext cx="8404225" cy="6046788"/>
            <a:chOff x="457200" y="647700"/>
            <a:chExt cx="8404225" cy="6046788"/>
          </a:xfrm>
        </p:grpSpPr>
        <p:sp>
          <p:nvSpPr>
            <p:cNvPr id="11292" name="Arc 8"/>
            <p:cNvSpPr>
              <a:spLocks/>
            </p:cNvSpPr>
            <p:nvPr/>
          </p:nvSpPr>
          <p:spPr bwMode="auto">
            <a:xfrm rot="365892">
              <a:off x="2365375" y="2895600"/>
              <a:ext cx="3128963" cy="3581400"/>
            </a:xfrm>
            <a:custGeom>
              <a:avLst/>
              <a:gdLst>
                <a:gd name="T0" fmla="*/ 2147483647 w 19144"/>
                <a:gd name="T1" fmla="*/ 0 h 21022"/>
                <a:gd name="T2" fmla="*/ 2147483647 w 19144"/>
                <a:gd name="T3" fmla="*/ 2147483647 h 21022"/>
                <a:gd name="T4" fmla="*/ 0 w 19144"/>
                <a:gd name="T5" fmla="*/ 2147483647 h 21022"/>
                <a:gd name="T6" fmla="*/ 0 60000 65536"/>
                <a:gd name="T7" fmla="*/ 0 60000 65536"/>
                <a:gd name="T8" fmla="*/ 0 60000 65536"/>
                <a:gd name="T9" fmla="*/ 0 w 19144"/>
                <a:gd name="T10" fmla="*/ 0 h 21022"/>
                <a:gd name="T11" fmla="*/ 19144 w 19144"/>
                <a:gd name="T12" fmla="*/ 21022 h 210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144" h="21022" fill="none" extrusionOk="0">
                  <a:moveTo>
                    <a:pt x="4963" y="-1"/>
                  </a:moveTo>
                  <a:cubicBezTo>
                    <a:pt x="11065" y="1440"/>
                    <a:pt x="16239" y="5461"/>
                    <a:pt x="19143" y="11018"/>
                  </a:cubicBezTo>
                </a:path>
                <a:path w="19144" h="21022" stroke="0" extrusionOk="0">
                  <a:moveTo>
                    <a:pt x="4963" y="-1"/>
                  </a:moveTo>
                  <a:cubicBezTo>
                    <a:pt x="11065" y="1440"/>
                    <a:pt x="16239" y="5461"/>
                    <a:pt x="19143" y="11018"/>
                  </a:cubicBezTo>
                  <a:lnTo>
                    <a:pt x="0" y="21022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3" name="Arc 11"/>
            <p:cNvSpPr>
              <a:spLocks/>
            </p:cNvSpPr>
            <p:nvPr/>
          </p:nvSpPr>
          <p:spPr bwMode="auto">
            <a:xfrm rot="471591" flipH="1" flipV="1">
              <a:off x="3919538" y="2205038"/>
              <a:ext cx="3014662" cy="2208212"/>
            </a:xfrm>
            <a:custGeom>
              <a:avLst/>
              <a:gdLst>
                <a:gd name="T0" fmla="*/ 2147483647 w 21255"/>
                <a:gd name="T1" fmla="*/ 0 h 21011"/>
                <a:gd name="T2" fmla="*/ 2147483647 w 21255"/>
                <a:gd name="T3" fmla="*/ 2147483647 h 21011"/>
                <a:gd name="T4" fmla="*/ 0 w 21255"/>
                <a:gd name="T5" fmla="*/ 2147483647 h 21011"/>
                <a:gd name="T6" fmla="*/ 0 60000 65536"/>
                <a:gd name="T7" fmla="*/ 0 60000 65536"/>
                <a:gd name="T8" fmla="*/ 0 60000 65536"/>
                <a:gd name="T9" fmla="*/ 0 w 21255"/>
                <a:gd name="T10" fmla="*/ 0 h 21011"/>
                <a:gd name="T11" fmla="*/ 21255 w 21255"/>
                <a:gd name="T12" fmla="*/ 21011 h 210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255" h="21011" fill="none" extrusionOk="0">
                  <a:moveTo>
                    <a:pt x="5010" y="0"/>
                  </a:moveTo>
                  <a:cubicBezTo>
                    <a:pt x="13352" y="1989"/>
                    <a:pt x="19727" y="8726"/>
                    <a:pt x="21254" y="17165"/>
                  </a:cubicBezTo>
                </a:path>
                <a:path w="21255" h="21011" stroke="0" extrusionOk="0">
                  <a:moveTo>
                    <a:pt x="5010" y="0"/>
                  </a:moveTo>
                  <a:cubicBezTo>
                    <a:pt x="13352" y="1989"/>
                    <a:pt x="19727" y="8726"/>
                    <a:pt x="21254" y="17165"/>
                  </a:cubicBezTo>
                  <a:lnTo>
                    <a:pt x="0" y="2101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1266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83276588"/>
                </p:ext>
              </p:extLst>
            </p:nvPr>
          </p:nvGraphicFramePr>
          <p:xfrm>
            <a:off x="6096000" y="4267200"/>
            <a:ext cx="319088" cy="349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8" name="Equation" r:id="rId35" imgW="228600" imgH="228600" progId="Equation.3">
                    <p:embed/>
                  </p:oleObj>
                </mc:Choice>
                <mc:Fallback>
                  <p:oleObj name="Equation" r:id="rId35" imgW="2286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6000" y="4267200"/>
                          <a:ext cx="319088" cy="349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68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50483754"/>
                </p:ext>
              </p:extLst>
            </p:nvPr>
          </p:nvGraphicFramePr>
          <p:xfrm>
            <a:off x="5334000" y="4953000"/>
            <a:ext cx="320675" cy="349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9" name="Equation" r:id="rId37" imgW="228600" imgH="228600" progId="Equation.3">
                    <p:embed/>
                  </p:oleObj>
                </mc:Choice>
                <mc:Fallback>
                  <p:oleObj name="Equation" r:id="rId37" imgW="2286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34000" y="4953000"/>
                          <a:ext cx="320675" cy="349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304" name="Text Box 52"/>
            <p:cNvSpPr txBox="1">
              <a:spLocks noChangeArrowheads="1"/>
            </p:cNvSpPr>
            <p:nvPr/>
          </p:nvSpPr>
          <p:spPr bwMode="auto">
            <a:xfrm>
              <a:off x="4572000" y="3200400"/>
              <a:ext cx="4079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i="1">
                  <a:solidFill>
                    <a:srgbClr val="6666FF"/>
                  </a:solidFill>
                  <a:latin typeface="Times New Roman" pitchFamily="18" charset="0"/>
                </a:rPr>
                <a:t>x</a:t>
              </a:r>
              <a:r>
                <a:rPr lang="en-US" sz="2400" b="1" i="1">
                  <a:solidFill>
                    <a:srgbClr val="6666FF"/>
                  </a:solidFill>
                  <a:latin typeface="Magneto" pitchFamily="82" charset="0"/>
                </a:rPr>
                <a:t>’</a:t>
              </a:r>
              <a:endParaRPr lang="en-US" sz="2400" b="1" i="1">
                <a:solidFill>
                  <a:srgbClr val="6666FF"/>
                </a:solidFill>
                <a:latin typeface="Times New Roman" pitchFamily="18" charset="0"/>
              </a:endParaRPr>
            </a:p>
          </p:txBody>
        </p:sp>
        <p:sp>
          <p:nvSpPr>
            <p:cNvPr id="11305" name="Rectangle 53"/>
            <p:cNvSpPr>
              <a:spLocks noChangeArrowheads="1"/>
            </p:cNvSpPr>
            <p:nvPr/>
          </p:nvSpPr>
          <p:spPr bwMode="auto">
            <a:xfrm>
              <a:off x="4419600" y="3276600"/>
              <a:ext cx="361950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800">
                  <a:solidFill>
                    <a:srgbClr val="6666FF"/>
                  </a:solidFill>
                  <a:latin typeface="Times New Roman" pitchFamily="18" charset="0"/>
                </a:rPr>
                <a:t>  </a:t>
              </a:r>
              <a:r>
                <a:rPr lang="en-US" sz="4000" b="1">
                  <a:solidFill>
                    <a:srgbClr val="6666FF"/>
                  </a:solidFill>
                  <a:latin typeface="Times New Roman" pitchFamily="18" charset="0"/>
                </a:rPr>
                <a:t>·</a:t>
              </a:r>
            </a:p>
          </p:txBody>
        </p:sp>
        <p:sp>
          <p:nvSpPr>
            <p:cNvPr id="11306" name="Line 54"/>
            <p:cNvSpPr>
              <a:spLocks noChangeShapeType="1"/>
            </p:cNvSpPr>
            <p:nvPr/>
          </p:nvSpPr>
          <p:spPr bwMode="auto">
            <a:xfrm>
              <a:off x="2590800" y="1600200"/>
              <a:ext cx="3810000" cy="3810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284" name="Object 6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67009727"/>
                </p:ext>
              </p:extLst>
            </p:nvPr>
          </p:nvGraphicFramePr>
          <p:xfrm>
            <a:off x="457200" y="3352800"/>
            <a:ext cx="765175" cy="407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0" name="Equation" r:id="rId39" imgW="545760" imgH="266400" progId="Equation.3">
                    <p:embed/>
                  </p:oleObj>
                </mc:Choice>
                <mc:Fallback>
                  <p:oleObj name="Equation" r:id="rId39" imgW="54576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200" y="3352800"/>
                          <a:ext cx="765175" cy="4079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85" name="Object 6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29216646"/>
                </p:ext>
              </p:extLst>
            </p:nvPr>
          </p:nvGraphicFramePr>
          <p:xfrm>
            <a:off x="8077200" y="3429000"/>
            <a:ext cx="784225" cy="407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1" name="Equation" r:id="rId41" imgW="558720" imgH="266400" progId="Equation.3">
                    <p:embed/>
                  </p:oleObj>
                </mc:Choice>
                <mc:Fallback>
                  <p:oleObj name="Equation" r:id="rId41" imgW="55872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77200" y="3429000"/>
                          <a:ext cx="784225" cy="4079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308" name="Line 63"/>
            <p:cNvSpPr>
              <a:spLocks noChangeShapeType="1"/>
            </p:cNvSpPr>
            <p:nvPr/>
          </p:nvSpPr>
          <p:spPr bwMode="auto">
            <a:xfrm>
              <a:off x="1295400" y="3657600"/>
              <a:ext cx="6705600" cy="0"/>
            </a:xfrm>
            <a:prstGeom prst="line">
              <a:avLst/>
            </a:prstGeom>
            <a:noFill/>
            <a:ln w="19050" cap="rnd">
              <a:solidFill>
                <a:srgbClr val="0000FF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286" name="Object 6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31463635"/>
                </p:ext>
              </p:extLst>
            </p:nvPr>
          </p:nvGraphicFramePr>
          <p:xfrm>
            <a:off x="4256088" y="6286500"/>
            <a:ext cx="706437" cy="407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2" name="Equation" r:id="rId43" imgW="507960" imgH="266400" progId="Equation.3">
                    <p:embed/>
                  </p:oleObj>
                </mc:Choice>
                <mc:Fallback>
                  <p:oleObj name="Equation" r:id="rId43" imgW="50796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56088" y="6286500"/>
                          <a:ext cx="706437" cy="4079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87" name="Object 6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78751913"/>
                </p:ext>
              </p:extLst>
            </p:nvPr>
          </p:nvGraphicFramePr>
          <p:xfrm>
            <a:off x="4332288" y="647700"/>
            <a:ext cx="706437" cy="407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3" name="Equation" r:id="rId45" imgW="507960" imgH="266400" progId="Equation.3">
                    <p:embed/>
                  </p:oleObj>
                </mc:Choice>
                <mc:Fallback>
                  <p:oleObj name="Equation" r:id="rId45" imgW="50796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2288" y="647700"/>
                          <a:ext cx="706437" cy="4079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309" name="Line 67"/>
            <p:cNvSpPr>
              <a:spLocks noChangeShapeType="1"/>
            </p:cNvSpPr>
            <p:nvPr/>
          </p:nvSpPr>
          <p:spPr bwMode="auto">
            <a:xfrm>
              <a:off x="4648200" y="1066800"/>
              <a:ext cx="0" cy="5181600"/>
            </a:xfrm>
            <a:prstGeom prst="line">
              <a:avLst/>
            </a:prstGeom>
            <a:noFill/>
            <a:ln w="19050" cap="rnd">
              <a:solidFill>
                <a:srgbClr val="0000FF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10" name="Text Box 68"/>
          <p:cNvSpPr txBox="1">
            <a:spLocks noChangeArrowheads="1"/>
          </p:cNvSpPr>
          <p:nvPr/>
        </p:nvSpPr>
        <p:spPr bwMode="auto">
          <a:xfrm>
            <a:off x="3733800" y="1981200"/>
            <a:ext cx="46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Symbol" pitchFamily="18" charset="2"/>
              </a:rPr>
              <a:t>w </a:t>
            </a:r>
          </a:p>
        </p:txBody>
      </p:sp>
      <p:sp>
        <p:nvSpPr>
          <p:cNvPr id="11311" name="Rectangle 69"/>
          <p:cNvSpPr>
            <a:spLocks noChangeArrowheads="1"/>
          </p:cNvSpPr>
          <p:nvPr/>
        </p:nvSpPr>
        <p:spPr bwMode="auto">
          <a:xfrm>
            <a:off x="3641725" y="2002473"/>
            <a:ext cx="336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dirty="0">
                <a:latin typeface="Times New Roman" pitchFamily="18" charset="0"/>
              </a:rPr>
              <a:t> </a:t>
            </a:r>
            <a:r>
              <a:rPr lang="en-US" sz="4000" b="1" dirty="0">
                <a:latin typeface="Times New Roman" pitchFamily="18" charset="0"/>
              </a:rPr>
              <a:t>·</a:t>
            </a:r>
          </a:p>
        </p:txBody>
      </p:sp>
      <p:sp>
        <p:nvSpPr>
          <p:cNvPr id="11312" name="Text Box 70"/>
          <p:cNvSpPr txBox="1">
            <a:spLocks noChangeArrowheads="1"/>
          </p:cNvSpPr>
          <p:nvPr/>
        </p:nvSpPr>
        <p:spPr bwMode="auto">
          <a:xfrm>
            <a:off x="5181600" y="2895600"/>
            <a:ext cx="411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</a:rPr>
              <a:t>x</a:t>
            </a:r>
            <a:r>
              <a:rPr lang="en-US" sz="2400" b="1" i="1">
                <a:latin typeface="Symbol" pitchFamily="18" charset="2"/>
              </a:rPr>
              <a:t> </a:t>
            </a:r>
          </a:p>
        </p:txBody>
      </p:sp>
      <p:sp>
        <p:nvSpPr>
          <p:cNvPr id="11313" name="Rectangle 71"/>
          <p:cNvSpPr>
            <a:spLocks noChangeArrowheads="1"/>
          </p:cNvSpPr>
          <p:nvPr/>
        </p:nvSpPr>
        <p:spPr bwMode="auto">
          <a:xfrm>
            <a:off x="5013325" y="2925762"/>
            <a:ext cx="336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dirty="0">
                <a:latin typeface="Times New Roman" pitchFamily="18" charset="0"/>
              </a:rPr>
              <a:t> </a:t>
            </a:r>
            <a:r>
              <a:rPr lang="en-US" sz="4000" b="1" dirty="0">
                <a:latin typeface="Times New Roman" pitchFamily="18" charset="0"/>
              </a:rPr>
              <a:t>·</a:t>
            </a:r>
          </a:p>
        </p:txBody>
      </p:sp>
      <p:sp>
        <p:nvSpPr>
          <p:cNvPr id="11314" name="Text Box 72"/>
          <p:cNvSpPr txBox="1">
            <a:spLocks noChangeArrowheads="1"/>
          </p:cNvSpPr>
          <p:nvPr/>
        </p:nvSpPr>
        <p:spPr bwMode="auto">
          <a:xfrm>
            <a:off x="0" y="0"/>
            <a:ext cx="4737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Pure Exchange and Redistribution</a:t>
            </a:r>
            <a:endParaRPr lang="en-US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9856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8" name="Line 2"/>
          <p:cNvSpPr>
            <a:spLocks noChangeShapeType="1"/>
          </p:cNvSpPr>
          <p:nvPr/>
        </p:nvSpPr>
        <p:spPr bwMode="auto">
          <a:xfrm>
            <a:off x="8001000" y="13716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89" name="Line 3"/>
          <p:cNvSpPr>
            <a:spLocks noChangeShapeType="1"/>
          </p:cNvSpPr>
          <p:nvPr/>
        </p:nvSpPr>
        <p:spPr bwMode="auto">
          <a:xfrm flipH="1">
            <a:off x="1295400" y="1371600"/>
            <a:ext cx="6705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90" name="Line 4"/>
          <p:cNvSpPr>
            <a:spLocks noChangeShapeType="1"/>
          </p:cNvSpPr>
          <p:nvPr/>
        </p:nvSpPr>
        <p:spPr bwMode="auto">
          <a:xfrm>
            <a:off x="1295400" y="5943600"/>
            <a:ext cx="67198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91" name="Arc 7"/>
          <p:cNvSpPr>
            <a:spLocks/>
          </p:cNvSpPr>
          <p:nvPr/>
        </p:nvSpPr>
        <p:spPr bwMode="auto">
          <a:xfrm>
            <a:off x="2590800" y="2739532"/>
            <a:ext cx="3048000" cy="2594467"/>
          </a:xfrm>
          <a:custGeom>
            <a:avLst/>
            <a:gdLst>
              <a:gd name="T0" fmla="*/ 2147483647 w 21212"/>
              <a:gd name="T1" fmla="*/ 0 h 20600"/>
              <a:gd name="T2" fmla="*/ 2147483647 w 21212"/>
              <a:gd name="T3" fmla="*/ 2147483647 h 20600"/>
              <a:gd name="T4" fmla="*/ 0 w 21212"/>
              <a:gd name="T5" fmla="*/ 2147483647 h 20600"/>
              <a:gd name="T6" fmla="*/ 0 60000 65536"/>
              <a:gd name="T7" fmla="*/ 0 60000 65536"/>
              <a:gd name="T8" fmla="*/ 0 60000 65536"/>
              <a:gd name="T9" fmla="*/ 0 w 21212"/>
              <a:gd name="T10" fmla="*/ 0 h 20600"/>
              <a:gd name="T11" fmla="*/ 21212 w 21212"/>
              <a:gd name="T12" fmla="*/ 20600 h 20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12" h="20600" fill="none" extrusionOk="0">
                <a:moveTo>
                  <a:pt x="6496" y="-1"/>
                </a:moveTo>
                <a:cubicBezTo>
                  <a:pt x="14063" y="2386"/>
                  <a:pt x="19713" y="8730"/>
                  <a:pt x="21211" y="16523"/>
                </a:cubicBezTo>
              </a:path>
              <a:path w="21212" h="20600" stroke="0" extrusionOk="0">
                <a:moveTo>
                  <a:pt x="6496" y="-1"/>
                </a:moveTo>
                <a:cubicBezTo>
                  <a:pt x="14063" y="2386"/>
                  <a:pt x="19713" y="8730"/>
                  <a:pt x="21211" y="16523"/>
                </a:cubicBezTo>
                <a:lnTo>
                  <a:pt x="0" y="20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2" name="Arc 8"/>
          <p:cNvSpPr>
            <a:spLocks/>
          </p:cNvSpPr>
          <p:nvPr/>
        </p:nvSpPr>
        <p:spPr bwMode="auto">
          <a:xfrm rot="365892">
            <a:off x="2365375" y="2895600"/>
            <a:ext cx="3128963" cy="3581400"/>
          </a:xfrm>
          <a:custGeom>
            <a:avLst/>
            <a:gdLst>
              <a:gd name="T0" fmla="*/ 2147483647 w 19144"/>
              <a:gd name="T1" fmla="*/ 0 h 21022"/>
              <a:gd name="T2" fmla="*/ 2147483647 w 19144"/>
              <a:gd name="T3" fmla="*/ 2147483647 h 21022"/>
              <a:gd name="T4" fmla="*/ 0 w 19144"/>
              <a:gd name="T5" fmla="*/ 2147483647 h 21022"/>
              <a:gd name="T6" fmla="*/ 0 60000 65536"/>
              <a:gd name="T7" fmla="*/ 0 60000 65536"/>
              <a:gd name="T8" fmla="*/ 0 60000 65536"/>
              <a:gd name="T9" fmla="*/ 0 w 19144"/>
              <a:gd name="T10" fmla="*/ 0 h 21022"/>
              <a:gd name="T11" fmla="*/ 19144 w 19144"/>
              <a:gd name="T12" fmla="*/ 21022 h 2102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144" h="21022" fill="none" extrusionOk="0">
                <a:moveTo>
                  <a:pt x="4963" y="-1"/>
                </a:moveTo>
                <a:cubicBezTo>
                  <a:pt x="11065" y="1440"/>
                  <a:pt x="16239" y="5461"/>
                  <a:pt x="19143" y="11018"/>
                </a:cubicBezTo>
              </a:path>
              <a:path w="19144" h="21022" stroke="0" extrusionOk="0">
                <a:moveTo>
                  <a:pt x="4963" y="-1"/>
                </a:moveTo>
                <a:cubicBezTo>
                  <a:pt x="11065" y="1440"/>
                  <a:pt x="16239" y="5461"/>
                  <a:pt x="19143" y="11018"/>
                </a:cubicBezTo>
                <a:lnTo>
                  <a:pt x="0" y="2102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3" name="Arc 11"/>
          <p:cNvSpPr>
            <a:spLocks/>
          </p:cNvSpPr>
          <p:nvPr/>
        </p:nvSpPr>
        <p:spPr bwMode="auto">
          <a:xfrm rot="471591" flipH="1" flipV="1">
            <a:off x="3919538" y="2205038"/>
            <a:ext cx="3014662" cy="2208212"/>
          </a:xfrm>
          <a:custGeom>
            <a:avLst/>
            <a:gdLst>
              <a:gd name="T0" fmla="*/ 2147483647 w 21255"/>
              <a:gd name="T1" fmla="*/ 0 h 21011"/>
              <a:gd name="T2" fmla="*/ 2147483647 w 21255"/>
              <a:gd name="T3" fmla="*/ 2147483647 h 21011"/>
              <a:gd name="T4" fmla="*/ 0 w 21255"/>
              <a:gd name="T5" fmla="*/ 2147483647 h 21011"/>
              <a:gd name="T6" fmla="*/ 0 60000 65536"/>
              <a:gd name="T7" fmla="*/ 0 60000 65536"/>
              <a:gd name="T8" fmla="*/ 0 60000 65536"/>
              <a:gd name="T9" fmla="*/ 0 w 21255"/>
              <a:gd name="T10" fmla="*/ 0 h 21011"/>
              <a:gd name="T11" fmla="*/ 21255 w 21255"/>
              <a:gd name="T12" fmla="*/ 21011 h 210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55" h="21011" fill="none" extrusionOk="0">
                <a:moveTo>
                  <a:pt x="5010" y="0"/>
                </a:moveTo>
                <a:cubicBezTo>
                  <a:pt x="13352" y="1989"/>
                  <a:pt x="19727" y="8726"/>
                  <a:pt x="21254" y="17165"/>
                </a:cubicBezTo>
              </a:path>
              <a:path w="21255" h="21011" stroke="0" extrusionOk="0">
                <a:moveTo>
                  <a:pt x="5010" y="0"/>
                </a:moveTo>
                <a:cubicBezTo>
                  <a:pt x="13352" y="1989"/>
                  <a:pt x="19727" y="8726"/>
                  <a:pt x="21254" y="17165"/>
                </a:cubicBezTo>
                <a:lnTo>
                  <a:pt x="0" y="2101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4" name="Arc 12"/>
          <p:cNvSpPr>
            <a:spLocks/>
          </p:cNvSpPr>
          <p:nvPr/>
        </p:nvSpPr>
        <p:spPr bwMode="auto">
          <a:xfrm flipH="1" flipV="1">
            <a:off x="3739411" y="2009282"/>
            <a:ext cx="2175180" cy="2566812"/>
          </a:xfrm>
          <a:custGeom>
            <a:avLst/>
            <a:gdLst>
              <a:gd name="T0" fmla="*/ 2147483647 w 21184"/>
              <a:gd name="T1" fmla="*/ 0 h 21547"/>
              <a:gd name="T2" fmla="*/ 2147483647 w 21184"/>
              <a:gd name="T3" fmla="*/ 2147483647 h 21547"/>
              <a:gd name="T4" fmla="*/ 0 w 21184"/>
              <a:gd name="T5" fmla="*/ 2147483647 h 21547"/>
              <a:gd name="T6" fmla="*/ 0 60000 65536"/>
              <a:gd name="T7" fmla="*/ 0 60000 65536"/>
              <a:gd name="T8" fmla="*/ 0 60000 65536"/>
              <a:gd name="T9" fmla="*/ 0 w 21184"/>
              <a:gd name="T10" fmla="*/ 0 h 21547"/>
              <a:gd name="T11" fmla="*/ 21184 w 21184"/>
              <a:gd name="T12" fmla="*/ 21547 h 215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84" h="21547" fill="none" extrusionOk="0">
                <a:moveTo>
                  <a:pt x="1514" y="0"/>
                </a:moveTo>
                <a:cubicBezTo>
                  <a:pt x="11228" y="683"/>
                  <a:pt x="19283" y="7780"/>
                  <a:pt x="21184" y="17329"/>
                </a:cubicBezTo>
              </a:path>
              <a:path w="21184" h="21547" stroke="0" extrusionOk="0">
                <a:moveTo>
                  <a:pt x="1514" y="0"/>
                </a:moveTo>
                <a:cubicBezTo>
                  <a:pt x="11228" y="683"/>
                  <a:pt x="19283" y="7780"/>
                  <a:pt x="21184" y="17329"/>
                </a:cubicBezTo>
                <a:lnTo>
                  <a:pt x="0" y="2154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66" name="Object 16"/>
          <p:cNvGraphicFramePr>
            <a:graphicFrameLocks noChangeAspect="1"/>
          </p:cNvGraphicFramePr>
          <p:nvPr/>
        </p:nvGraphicFramePr>
        <p:xfrm>
          <a:off x="6096000" y="4267200"/>
          <a:ext cx="319088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228600" imgH="228600" progId="Equation.3">
                  <p:embed/>
                </p:oleObj>
              </mc:Choice>
              <mc:Fallback>
                <p:oleObj name="Equation" r:id="rId3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267200"/>
                        <a:ext cx="319088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17"/>
          <p:cNvGraphicFramePr>
            <a:graphicFrameLocks noChangeAspect="1"/>
          </p:cNvGraphicFramePr>
          <p:nvPr/>
        </p:nvGraphicFramePr>
        <p:xfrm>
          <a:off x="6324600" y="4724400"/>
          <a:ext cx="28416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203040" imgH="215640" progId="Equation.3">
                  <p:embed/>
                </p:oleObj>
              </mc:Choice>
              <mc:Fallback>
                <p:oleObj name="Equation" r:id="rId5" imgW="2030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4724400"/>
                        <a:ext cx="284163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20"/>
          <p:cNvGraphicFramePr>
            <a:graphicFrameLocks noChangeAspect="1"/>
          </p:cNvGraphicFramePr>
          <p:nvPr/>
        </p:nvGraphicFramePr>
        <p:xfrm>
          <a:off x="5334000" y="4953000"/>
          <a:ext cx="320675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7" imgW="228600" imgH="228600" progId="Equation.3">
                  <p:embed/>
                </p:oleObj>
              </mc:Choice>
              <mc:Fallback>
                <p:oleObj name="Equation" r:id="rId7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953000"/>
                        <a:ext cx="320675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21"/>
          <p:cNvGraphicFramePr>
            <a:graphicFrameLocks noChangeAspect="1"/>
          </p:cNvGraphicFramePr>
          <p:nvPr/>
        </p:nvGraphicFramePr>
        <p:xfrm>
          <a:off x="5791200" y="5257800"/>
          <a:ext cx="28257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9" imgW="203040" imgH="215640" progId="Equation.3">
                  <p:embed/>
                </p:oleObj>
              </mc:Choice>
              <mc:Fallback>
                <p:oleObj name="Equation" r:id="rId9" imgW="2030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5257800"/>
                        <a:ext cx="28257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5" name="Text Box 24"/>
          <p:cNvSpPr txBox="1">
            <a:spLocks noChangeArrowheads="1"/>
          </p:cNvSpPr>
          <p:nvPr/>
        </p:nvSpPr>
        <p:spPr bwMode="auto">
          <a:xfrm>
            <a:off x="914400" y="57912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Times New Roman" pitchFamily="18" charset="0"/>
              </a:rPr>
              <a:t>A</a:t>
            </a:r>
          </a:p>
        </p:txBody>
      </p:sp>
      <p:sp>
        <p:nvSpPr>
          <p:cNvPr id="11296" name="Text Box 25"/>
          <p:cNvSpPr txBox="1">
            <a:spLocks noChangeArrowheads="1"/>
          </p:cNvSpPr>
          <p:nvPr/>
        </p:nvSpPr>
        <p:spPr bwMode="auto">
          <a:xfrm>
            <a:off x="7924800" y="990600"/>
            <a:ext cx="393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Times New Roman" pitchFamily="18" charset="0"/>
              </a:rPr>
              <a:t>B</a:t>
            </a:r>
            <a:r>
              <a:rPr lang="en-US" i="1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11270" name="Object 28"/>
          <p:cNvGraphicFramePr>
            <a:graphicFrameLocks noChangeAspect="1"/>
          </p:cNvGraphicFramePr>
          <p:nvPr/>
        </p:nvGraphicFramePr>
        <p:xfrm>
          <a:off x="3497263" y="5943600"/>
          <a:ext cx="547687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1" imgW="393480" imgH="215640" progId="Equation.3">
                  <p:embed/>
                </p:oleObj>
              </mc:Choice>
              <mc:Fallback>
                <p:oleObj name="Equation" r:id="rId11" imgW="3934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7263" y="5943600"/>
                        <a:ext cx="547687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30"/>
          <p:cNvGraphicFramePr>
            <a:graphicFrameLocks noChangeAspect="1"/>
          </p:cNvGraphicFramePr>
          <p:nvPr/>
        </p:nvGraphicFramePr>
        <p:xfrm>
          <a:off x="609600" y="2209800"/>
          <a:ext cx="623888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3" imgW="444240" imgH="215640" progId="Equation.3">
                  <p:embed/>
                </p:oleObj>
              </mc:Choice>
              <mc:Fallback>
                <p:oleObj name="Equation" r:id="rId13" imgW="4442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209800"/>
                        <a:ext cx="623888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7" name="Text Box 32"/>
          <p:cNvSpPr txBox="1">
            <a:spLocks noChangeArrowheads="1"/>
          </p:cNvSpPr>
          <p:nvPr/>
        </p:nvSpPr>
        <p:spPr bwMode="auto">
          <a:xfrm>
            <a:off x="3733800" y="2438400"/>
            <a:ext cx="6190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C00000"/>
                </a:solidFill>
                <a:latin typeface="Symbol" pitchFamily="18" charset="2"/>
              </a:rPr>
              <a:t>w</a:t>
            </a:r>
            <a:r>
              <a:rPr lang="en-US" sz="2400" b="1" i="1" dirty="0" smtClean="0">
                <a:solidFill>
                  <a:srgbClr val="C00000"/>
                </a:solidFill>
                <a:latin typeface="Magneto" pitchFamily="82" charset="0"/>
              </a:rPr>
              <a:t>’’</a:t>
            </a:r>
            <a:r>
              <a:rPr lang="en-US" sz="2400" b="1" i="1" dirty="0" smtClean="0">
                <a:solidFill>
                  <a:srgbClr val="C00000"/>
                </a:solidFill>
                <a:latin typeface="Symbol" pitchFamily="18" charset="2"/>
              </a:rPr>
              <a:t> </a:t>
            </a:r>
            <a:endParaRPr lang="en-US" sz="2400" b="1" i="1" dirty="0">
              <a:solidFill>
                <a:srgbClr val="C00000"/>
              </a:solidFill>
              <a:latin typeface="Symbol" pitchFamily="18" charset="2"/>
            </a:endParaRPr>
          </a:p>
        </p:txBody>
      </p:sp>
      <p:sp>
        <p:nvSpPr>
          <p:cNvPr id="11298" name="Rectangle 33"/>
          <p:cNvSpPr>
            <a:spLocks noChangeArrowheads="1"/>
          </p:cNvSpPr>
          <p:nvPr/>
        </p:nvSpPr>
        <p:spPr bwMode="auto">
          <a:xfrm>
            <a:off x="3614436" y="2438400"/>
            <a:ext cx="336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6666FF"/>
                </a:solidFill>
                <a:latin typeface="Times New Roman" pitchFamily="18" charset="0"/>
              </a:rPr>
              <a:t> 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</a:rPr>
              <a:t>·</a:t>
            </a:r>
          </a:p>
        </p:txBody>
      </p:sp>
      <p:graphicFrame>
        <p:nvGraphicFramePr>
          <p:cNvPr id="11272" name="Object 37"/>
          <p:cNvGraphicFramePr>
            <a:graphicFrameLocks noChangeAspect="1"/>
          </p:cNvGraphicFramePr>
          <p:nvPr/>
        </p:nvGraphicFramePr>
        <p:xfrm>
          <a:off x="7731125" y="5972175"/>
          <a:ext cx="28733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5" imgW="139680" imgH="190440" progId="Equation.3">
                  <p:embed/>
                </p:oleObj>
              </mc:Choice>
              <mc:Fallback>
                <p:oleObj name="Equation" r:id="rId15" imgW="1396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1125" y="5972175"/>
                        <a:ext cx="287338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3" name="Object 38"/>
          <p:cNvGraphicFramePr>
            <a:graphicFrameLocks noChangeAspect="1"/>
          </p:cNvGraphicFramePr>
          <p:nvPr/>
        </p:nvGraphicFramePr>
        <p:xfrm>
          <a:off x="1295400" y="914400"/>
          <a:ext cx="28733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7" imgW="139680" imgH="190440" progId="Equation.3">
                  <p:embed/>
                </p:oleObj>
              </mc:Choice>
              <mc:Fallback>
                <p:oleObj name="Equation" r:id="rId17" imgW="1396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914400"/>
                        <a:ext cx="287338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4" name="Object 39"/>
          <p:cNvGraphicFramePr>
            <a:graphicFrameLocks noChangeAspect="1"/>
          </p:cNvGraphicFramePr>
          <p:nvPr/>
        </p:nvGraphicFramePr>
        <p:xfrm>
          <a:off x="7975600" y="5486400"/>
          <a:ext cx="3397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19" imgW="164880" imgH="190440" progId="Equation.3">
                  <p:embed/>
                </p:oleObj>
              </mc:Choice>
              <mc:Fallback>
                <p:oleObj name="Equation" r:id="rId19" imgW="1648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5600" y="5486400"/>
                        <a:ext cx="3397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5" name="Object 40"/>
          <p:cNvGraphicFramePr>
            <a:graphicFrameLocks noChangeAspect="1"/>
          </p:cNvGraphicFramePr>
          <p:nvPr/>
        </p:nvGraphicFramePr>
        <p:xfrm>
          <a:off x="930275" y="1371600"/>
          <a:ext cx="3397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21" imgW="164880" imgH="190440" progId="Equation.3">
                  <p:embed/>
                </p:oleObj>
              </mc:Choice>
              <mc:Fallback>
                <p:oleObj name="Equation" r:id="rId21" imgW="1648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1371600"/>
                        <a:ext cx="3397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6" name="Object 41"/>
          <p:cNvGraphicFramePr>
            <a:graphicFrameLocks noChangeAspect="1"/>
          </p:cNvGraphicFramePr>
          <p:nvPr/>
        </p:nvGraphicFramePr>
        <p:xfrm>
          <a:off x="3563938" y="990600"/>
          <a:ext cx="566737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23" imgW="406080" imgH="215640" progId="Equation.3">
                  <p:embed/>
                </p:oleObj>
              </mc:Choice>
              <mc:Fallback>
                <p:oleObj name="Equation" r:id="rId23" imgW="4060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990600"/>
                        <a:ext cx="566737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7" name="Object 42"/>
          <p:cNvGraphicFramePr>
            <a:graphicFrameLocks noChangeAspect="1"/>
          </p:cNvGraphicFramePr>
          <p:nvPr/>
        </p:nvGraphicFramePr>
        <p:xfrm>
          <a:off x="8035925" y="2209800"/>
          <a:ext cx="56832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25" imgW="406080" imgH="215640" progId="Equation.3">
                  <p:embed/>
                </p:oleObj>
              </mc:Choice>
              <mc:Fallback>
                <p:oleObj name="Equation" r:id="rId25" imgW="4060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5925" y="2209800"/>
                        <a:ext cx="56832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9" name="Line 43"/>
          <p:cNvSpPr>
            <a:spLocks noChangeShapeType="1"/>
          </p:cNvSpPr>
          <p:nvPr/>
        </p:nvSpPr>
        <p:spPr bwMode="auto">
          <a:xfrm>
            <a:off x="3810000" y="1295400"/>
            <a:ext cx="0" cy="4572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00" name="Line 44"/>
          <p:cNvSpPr>
            <a:spLocks noChangeShapeType="1"/>
          </p:cNvSpPr>
          <p:nvPr/>
        </p:nvSpPr>
        <p:spPr bwMode="auto">
          <a:xfrm flipV="1">
            <a:off x="1295400" y="13716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301" name="Line 45"/>
          <p:cNvSpPr>
            <a:spLocks noChangeShapeType="1"/>
          </p:cNvSpPr>
          <p:nvPr/>
        </p:nvSpPr>
        <p:spPr bwMode="auto">
          <a:xfrm>
            <a:off x="1295400" y="2362200"/>
            <a:ext cx="6705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1278" name="Object 46"/>
          <p:cNvGraphicFramePr>
            <a:graphicFrameLocks noChangeAspect="1"/>
          </p:cNvGraphicFramePr>
          <p:nvPr/>
        </p:nvGraphicFramePr>
        <p:xfrm>
          <a:off x="4876800" y="5943600"/>
          <a:ext cx="53022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27" imgW="380880" imgH="215640" progId="Equation.3">
                  <p:embed/>
                </p:oleObj>
              </mc:Choice>
              <mc:Fallback>
                <p:oleObj name="Equation" r:id="rId27" imgW="380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943600"/>
                        <a:ext cx="53022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9" name="Object 47"/>
          <p:cNvGraphicFramePr>
            <a:graphicFrameLocks noChangeAspect="1"/>
          </p:cNvGraphicFramePr>
          <p:nvPr/>
        </p:nvGraphicFramePr>
        <p:xfrm>
          <a:off x="609600" y="3048000"/>
          <a:ext cx="58737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29" imgW="419040" imgH="215640" progId="Equation.3">
                  <p:embed/>
                </p:oleObj>
              </mc:Choice>
              <mc:Fallback>
                <p:oleObj name="Equation" r:id="rId29" imgW="4190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048000"/>
                        <a:ext cx="58737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0" name="Object 48"/>
          <p:cNvGraphicFramePr>
            <a:graphicFrameLocks noChangeAspect="1"/>
          </p:cNvGraphicFramePr>
          <p:nvPr/>
        </p:nvGraphicFramePr>
        <p:xfrm>
          <a:off x="4953000" y="990600"/>
          <a:ext cx="53022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31" imgW="380880" imgH="215640" progId="Equation.3">
                  <p:embed/>
                </p:oleObj>
              </mc:Choice>
              <mc:Fallback>
                <p:oleObj name="Equation" r:id="rId31" imgW="380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990600"/>
                        <a:ext cx="53022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1" name="Object 49"/>
          <p:cNvGraphicFramePr>
            <a:graphicFrameLocks noChangeAspect="1"/>
          </p:cNvGraphicFramePr>
          <p:nvPr/>
        </p:nvGraphicFramePr>
        <p:xfrm>
          <a:off x="8077200" y="3124200"/>
          <a:ext cx="604838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33" imgW="431640" imgH="215640" progId="Equation.3">
                  <p:embed/>
                </p:oleObj>
              </mc:Choice>
              <mc:Fallback>
                <p:oleObj name="Equation" r:id="rId33" imgW="4316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3124200"/>
                        <a:ext cx="604838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02" name="Line 50"/>
          <p:cNvSpPr>
            <a:spLocks noChangeShapeType="1"/>
          </p:cNvSpPr>
          <p:nvPr/>
        </p:nvSpPr>
        <p:spPr bwMode="auto">
          <a:xfrm>
            <a:off x="5181600" y="1371600"/>
            <a:ext cx="0" cy="4572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03" name="Line 51"/>
          <p:cNvSpPr>
            <a:spLocks noChangeShapeType="1"/>
          </p:cNvSpPr>
          <p:nvPr/>
        </p:nvSpPr>
        <p:spPr bwMode="auto">
          <a:xfrm>
            <a:off x="1295400" y="3276600"/>
            <a:ext cx="6705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04" name="Text Box 52"/>
          <p:cNvSpPr txBox="1">
            <a:spLocks noChangeArrowheads="1"/>
          </p:cNvSpPr>
          <p:nvPr/>
        </p:nvSpPr>
        <p:spPr bwMode="auto">
          <a:xfrm>
            <a:off x="4572000" y="3200400"/>
            <a:ext cx="4844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</a:rPr>
              <a:t>x</a:t>
            </a:r>
            <a:r>
              <a:rPr lang="en-US" sz="2400" b="1" i="1" dirty="0" smtClean="0">
                <a:solidFill>
                  <a:srgbClr val="C00000"/>
                </a:solidFill>
                <a:latin typeface="Magneto" pitchFamily="82" charset="0"/>
              </a:rPr>
              <a:t>’’</a:t>
            </a:r>
            <a:endParaRPr lang="en-US" sz="2400" b="1" i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1305" name="Rectangle 53"/>
          <p:cNvSpPr>
            <a:spLocks noChangeArrowheads="1"/>
          </p:cNvSpPr>
          <p:nvPr/>
        </p:nvSpPr>
        <p:spPr bwMode="auto">
          <a:xfrm>
            <a:off x="4419600" y="3276600"/>
            <a:ext cx="361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C00000"/>
                </a:solidFill>
                <a:latin typeface="Times New Roman" pitchFamily="18" charset="0"/>
              </a:rPr>
              <a:t>  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</a:rPr>
              <a:t>·</a:t>
            </a:r>
          </a:p>
        </p:txBody>
      </p:sp>
      <p:sp>
        <p:nvSpPr>
          <p:cNvPr id="11306" name="Line 54"/>
          <p:cNvSpPr>
            <a:spLocks noChangeShapeType="1"/>
          </p:cNvSpPr>
          <p:nvPr/>
        </p:nvSpPr>
        <p:spPr bwMode="auto">
          <a:xfrm>
            <a:off x="2590800" y="1600200"/>
            <a:ext cx="381000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1282" name="Object 58"/>
          <p:cNvGraphicFramePr>
            <a:graphicFrameLocks noChangeAspect="1"/>
          </p:cNvGraphicFramePr>
          <p:nvPr/>
        </p:nvGraphicFramePr>
        <p:xfrm>
          <a:off x="541338" y="2552808"/>
          <a:ext cx="677862" cy="4078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35" imgW="533160" imgH="291960" progId="Equation.3">
                  <p:embed/>
                </p:oleObj>
              </mc:Choice>
              <mc:Fallback>
                <p:oleObj name="Equation" r:id="rId35" imgW="5331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2552808"/>
                        <a:ext cx="677862" cy="4078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3" name="Object 59"/>
          <p:cNvGraphicFramePr>
            <a:graphicFrameLocks noChangeAspect="1"/>
          </p:cNvGraphicFramePr>
          <p:nvPr/>
        </p:nvGraphicFramePr>
        <p:xfrm>
          <a:off x="8077200" y="2590800"/>
          <a:ext cx="609600" cy="404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37" imgW="482400" imgH="291960" progId="Equation.3">
                  <p:embed/>
                </p:oleObj>
              </mc:Choice>
              <mc:Fallback>
                <p:oleObj name="Equation" r:id="rId37" imgW="48240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2590800"/>
                        <a:ext cx="609600" cy="4049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07" name="Line 60"/>
          <p:cNvSpPr>
            <a:spLocks noChangeShapeType="1"/>
          </p:cNvSpPr>
          <p:nvPr/>
        </p:nvSpPr>
        <p:spPr bwMode="auto">
          <a:xfrm flipH="1">
            <a:off x="1295400" y="2819400"/>
            <a:ext cx="6705600" cy="0"/>
          </a:xfrm>
          <a:prstGeom prst="line">
            <a:avLst/>
          </a:prstGeom>
          <a:noFill/>
          <a:ln w="19050" cap="rnd">
            <a:solidFill>
              <a:srgbClr val="C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1284" name="Object 61"/>
          <p:cNvGraphicFramePr>
            <a:graphicFrameLocks noChangeAspect="1"/>
          </p:cNvGraphicFramePr>
          <p:nvPr/>
        </p:nvGraphicFramePr>
        <p:xfrm>
          <a:off x="457200" y="3352800"/>
          <a:ext cx="765175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39" imgW="545760" imgH="266400" progId="Equation.3">
                  <p:embed/>
                </p:oleObj>
              </mc:Choice>
              <mc:Fallback>
                <p:oleObj name="Equation" r:id="rId39" imgW="5457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352800"/>
                        <a:ext cx="765175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5" name="Object 62"/>
          <p:cNvGraphicFramePr>
            <a:graphicFrameLocks noChangeAspect="1"/>
          </p:cNvGraphicFramePr>
          <p:nvPr/>
        </p:nvGraphicFramePr>
        <p:xfrm>
          <a:off x="8077200" y="3429000"/>
          <a:ext cx="784225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41" imgW="558720" imgH="266400" progId="Equation.3">
                  <p:embed/>
                </p:oleObj>
              </mc:Choice>
              <mc:Fallback>
                <p:oleObj name="Equation" r:id="rId41" imgW="55872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3429000"/>
                        <a:ext cx="784225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08" name="Line 63"/>
          <p:cNvSpPr>
            <a:spLocks noChangeShapeType="1"/>
          </p:cNvSpPr>
          <p:nvPr/>
        </p:nvSpPr>
        <p:spPr bwMode="auto">
          <a:xfrm>
            <a:off x="1295400" y="3657600"/>
            <a:ext cx="6705600" cy="0"/>
          </a:xfrm>
          <a:prstGeom prst="line">
            <a:avLst/>
          </a:prstGeom>
          <a:noFill/>
          <a:ln w="19050" cap="rnd">
            <a:solidFill>
              <a:srgbClr val="C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1286" name="Object 64"/>
          <p:cNvGraphicFramePr>
            <a:graphicFrameLocks noChangeAspect="1"/>
          </p:cNvGraphicFramePr>
          <p:nvPr/>
        </p:nvGraphicFramePr>
        <p:xfrm>
          <a:off x="4256088" y="6286500"/>
          <a:ext cx="706437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43" imgW="507960" imgH="266400" progId="Equation.3">
                  <p:embed/>
                </p:oleObj>
              </mc:Choice>
              <mc:Fallback>
                <p:oleObj name="Equation" r:id="rId43" imgW="5079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6088" y="6286500"/>
                        <a:ext cx="706437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7" name="Object 65"/>
          <p:cNvGraphicFramePr>
            <a:graphicFrameLocks noChangeAspect="1"/>
          </p:cNvGraphicFramePr>
          <p:nvPr/>
        </p:nvGraphicFramePr>
        <p:xfrm>
          <a:off x="4332288" y="647700"/>
          <a:ext cx="706437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Equation" r:id="rId45" imgW="507960" imgH="266400" progId="Equation.3">
                  <p:embed/>
                </p:oleObj>
              </mc:Choice>
              <mc:Fallback>
                <p:oleObj name="Equation" r:id="rId45" imgW="5079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2288" y="647700"/>
                        <a:ext cx="706437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09" name="Line 67"/>
          <p:cNvSpPr>
            <a:spLocks noChangeShapeType="1"/>
          </p:cNvSpPr>
          <p:nvPr/>
        </p:nvSpPr>
        <p:spPr bwMode="auto">
          <a:xfrm>
            <a:off x="4648200" y="1066800"/>
            <a:ext cx="0" cy="5181600"/>
          </a:xfrm>
          <a:prstGeom prst="line">
            <a:avLst/>
          </a:prstGeom>
          <a:noFill/>
          <a:ln w="19050" cap="rnd">
            <a:solidFill>
              <a:srgbClr val="C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10" name="Text Box 68"/>
          <p:cNvSpPr txBox="1">
            <a:spLocks noChangeArrowheads="1"/>
          </p:cNvSpPr>
          <p:nvPr/>
        </p:nvSpPr>
        <p:spPr bwMode="auto">
          <a:xfrm>
            <a:off x="3733800" y="1981200"/>
            <a:ext cx="46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Symbol" pitchFamily="18" charset="2"/>
              </a:rPr>
              <a:t>w </a:t>
            </a:r>
          </a:p>
        </p:txBody>
      </p:sp>
      <p:sp>
        <p:nvSpPr>
          <p:cNvPr id="11311" name="Rectangle 69"/>
          <p:cNvSpPr>
            <a:spLocks noChangeArrowheads="1"/>
          </p:cNvSpPr>
          <p:nvPr/>
        </p:nvSpPr>
        <p:spPr bwMode="auto">
          <a:xfrm>
            <a:off x="3623326" y="2011362"/>
            <a:ext cx="336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dirty="0">
                <a:latin typeface="Times New Roman" pitchFamily="18" charset="0"/>
              </a:rPr>
              <a:t> </a:t>
            </a:r>
            <a:r>
              <a:rPr lang="en-US" sz="4000" b="1" dirty="0">
                <a:latin typeface="Times New Roman" pitchFamily="18" charset="0"/>
              </a:rPr>
              <a:t>·</a:t>
            </a:r>
          </a:p>
        </p:txBody>
      </p:sp>
      <p:sp>
        <p:nvSpPr>
          <p:cNvPr id="11312" name="Text Box 70"/>
          <p:cNvSpPr txBox="1">
            <a:spLocks noChangeArrowheads="1"/>
          </p:cNvSpPr>
          <p:nvPr/>
        </p:nvSpPr>
        <p:spPr bwMode="auto">
          <a:xfrm>
            <a:off x="5181600" y="2895600"/>
            <a:ext cx="411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</a:rPr>
              <a:t>x</a:t>
            </a:r>
            <a:r>
              <a:rPr lang="en-US" sz="2400" b="1" i="1">
                <a:latin typeface="Symbol" pitchFamily="18" charset="2"/>
              </a:rPr>
              <a:t> </a:t>
            </a:r>
          </a:p>
        </p:txBody>
      </p:sp>
      <p:sp>
        <p:nvSpPr>
          <p:cNvPr id="11313" name="Rectangle 71"/>
          <p:cNvSpPr>
            <a:spLocks noChangeArrowheads="1"/>
          </p:cNvSpPr>
          <p:nvPr/>
        </p:nvSpPr>
        <p:spPr bwMode="auto">
          <a:xfrm>
            <a:off x="5013325" y="2902902"/>
            <a:ext cx="336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dirty="0">
                <a:latin typeface="Times New Roman" pitchFamily="18" charset="0"/>
              </a:rPr>
              <a:t> </a:t>
            </a:r>
            <a:r>
              <a:rPr lang="en-US" sz="4000" b="1" dirty="0">
                <a:latin typeface="Times New Roman" pitchFamily="18" charset="0"/>
              </a:rPr>
              <a:t>·</a:t>
            </a:r>
          </a:p>
        </p:txBody>
      </p:sp>
      <p:sp>
        <p:nvSpPr>
          <p:cNvPr id="11314" name="Text Box 72"/>
          <p:cNvSpPr txBox="1">
            <a:spLocks noChangeArrowheads="1"/>
          </p:cNvSpPr>
          <p:nvPr/>
        </p:nvSpPr>
        <p:spPr bwMode="auto">
          <a:xfrm>
            <a:off x="0" y="0"/>
            <a:ext cx="4737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</a:rPr>
              <a:t>Pure Exchange and Redistribution</a:t>
            </a:r>
            <a:endParaRPr lang="en-US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2442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733370" y="565150"/>
            <a:ext cx="7391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>
                <a:latin typeface="Times New Roman" pitchFamily="18" charset="0"/>
              </a:rPr>
              <a:t>Every </a:t>
            </a:r>
            <a:r>
              <a:rPr lang="en-US" sz="2800" dirty="0">
                <a:latin typeface="Times New Roman" pitchFamily="18" charset="0"/>
              </a:rPr>
              <a:t>Pareto efficient allocation can be achieved as a competitive equilibrium (given an appropriate initial endowment and convexity of preferences).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04800" y="569484"/>
            <a:ext cx="4539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</a:rPr>
              <a:t>.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0" y="0"/>
            <a:ext cx="6608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</a:rPr>
              <a:t>First and Second Theorems of Welfare Economics</a:t>
            </a:r>
            <a:r>
              <a:rPr lang="en-US" sz="2400" i="1">
                <a:latin typeface="Times New Roman" pitchFamily="18" charset="0"/>
              </a:rPr>
              <a:t> 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758770" y="1950145"/>
            <a:ext cx="76200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/>
            <a:r>
              <a:rPr lang="en-US" sz="2200" dirty="0">
                <a:latin typeface="Times New Roman" pitchFamily="18" charset="0"/>
              </a:rPr>
              <a:t>“[Pareto optimality] does not define, uniquely, a best situation in any sense of the word … Other criteria – roughly speaking, those we associate with the term ‘distributive justice’ – have to be called into play.”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501970" y="3321745"/>
            <a:ext cx="487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>
                <a:latin typeface="Times New Roman" pitchFamily="18" charset="0"/>
              </a:rPr>
              <a:t>Kenneth Arrow, </a:t>
            </a:r>
            <a:r>
              <a:rPr lang="en-US" i="1">
                <a:latin typeface="Times New Roman" pitchFamily="18" charset="0"/>
              </a:rPr>
              <a:t>The Limits of Organization</a:t>
            </a:r>
            <a:r>
              <a:rPr lang="en-US">
                <a:latin typeface="Times New Roman" pitchFamily="18" charset="0"/>
              </a:rPr>
              <a:t> (1974)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97543" y="4039713"/>
            <a:ext cx="63530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</a:rPr>
              <a:t>What is the important implication of this result?</a:t>
            </a:r>
            <a:r>
              <a:rPr lang="en-US" sz="2400" i="1" dirty="0" smtClean="0">
                <a:latin typeface="Times New Roman" pitchFamily="18" charset="0"/>
              </a:rPr>
              <a:t> </a:t>
            </a:r>
            <a:endParaRPr lang="en-US" sz="2400" i="1" dirty="0">
              <a:latin typeface="Times New Roman" pitchFamily="18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914400" y="4597209"/>
            <a:ext cx="7391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>
                <a:latin typeface="Times New Roman" pitchFamily="18" charset="0"/>
              </a:rPr>
              <a:t>Don’t manipulate prices to achieve equity-related goals – use lump sum transfers instead.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896256" y="5741106"/>
            <a:ext cx="79429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5138" indent="-465138"/>
            <a:r>
              <a:rPr lang="en-US" sz="2800" dirty="0" smtClean="0">
                <a:latin typeface="Times New Roman" pitchFamily="18" charset="0"/>
              </a:rPr>
              <a:t>“However, there are practical matters involved …”</a:t>
            </a:r>
            <a:endParaRPr lang="en-US" sz="2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52631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502</Words>
  <Application>Microsoft Office PowerPoint</Application>
  <PresentationFormat>On-screen Show (4:3)</PresentationFormat>
  <Paragraphs>97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Rose-Hulman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Christ, Kevin P</dc:creator>
  <cp:lastModifiedBy>Christ, Kevin P</cp:lastModifiedBy>
  <cp:revision>1</cp:revision>
  <dcterms:created xsi:type="dcterms:W3CDTF">2012-03-23T19:40:01Z</dcterms:created>
  <dcterms:modified xsi:type="dcterms:W3CDTF">2012-03-23T19:44:59Z</dcterms:modified>
</cp:coreProperties>
</file>