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34"/>
  </p:notesMasterIdLst>
  <p:sldIdLst>
    <p:sldId id="256" r:id="rId2"/>
    <p:sldId id="269" r:id="rId3"/>
    <p:sldId id="270" r:id="rId4"/>
    <p:sldId id="271" r:id="rId5"/>
    <p:sldId id="351" r:id="rId6"/>
    <p:sldId id="272" r:id="rId7"/>
    <p:sldId id="273" r:id="rId8"/>
    <p:sldId id="275" r:id="rId9"/>
    <p:sldId id="276" r:id="rId10"/>
    <p:sldId id="277" r:id="rId11"/>
    <p:sldId id="274" r:id="rId12"/>
    <p:sldId id="278" r:id="rId13"/>
    <p:sldId id="279" r:id="rId14"/>
    <p:sldId id="280" r:id="rId15"/>
    <p:sldId id="281" r:id="rId16"/>
    <p:sldId id="282" r:id="rId17"/>
    <p:sldId id="283" r:id="rId18"/>
    <p:sldId id="35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8165" autoAdjust="0"/>
    <p:restoredTop sz="81449" autoAdjust="0"/>
  </p:normalViewPr>
  <p:slideViewPr>
    <p:cSldViewPr>
      <p:cViewPr varScale="1">
        <p:scale>
          <a:sx n="89" d="100"/>
          <a:sy n="89" d="100"/>
        </p:scale>
        <p:origin x="-3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2296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ED646D-EB89-4C50-B8E9-6BC20EBA476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990E19-0E63-4D26-ABEF-485561304ADA}" type="slidenum">
              <a:rPr lang="en-US"/>
              <a:pPr/>
              <a:t>1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D646D-EB89-4C50-B8E9-6BC20EBA476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http://www.ciac.org/ciac/bulletins/a-29.shtml</a:t>
            </a:r>
          </a:p>
          <a:p>
            <a:r>
              <a:rPr lang="en-US" dirty="0" smtClean="0"/>
              <a:t>Israeli</a:t>
            </a:r>
            <a:r>
              <a:rPr lang="en-US" baseline="0" dirty="0" smtClean="0"/>
              <a:t> Defense Forces</a:t>
            </a:r>
          </a:p>
          <a:p>
            <a:endParaRPr lang="en-US" baseline="0" dirty="0" smtClean="0"/>
          </a:p>
          <a:p>
            <a:r>
              <a:rPr lang="en-US" dirty="0" smtClean="0"/>
              <a:t>Name: 4096 virus (also known as the 4k, Stealth, IDF--Israel Defense Forces, 100 years, Century, and Frodo virus) Types: Two known versions (also see note 1 about Fish virus) Platform: MS-DOS computers running DOS 3.x or 4.x ; does not appear to infect files in DOS 2.x Damage: Can damage files by destructive cross-linking Symptoms: May slow system performance somewhat; may cause the system to crash/hang, or may create hard disk errors; may write "FRODO LIVES" on screen on or after September 22, 1990 (one variant only) Detection: VIRHUNT, RESSCAN, </a:t>
            </a:r>
            <a:r>
              <a:rPr lang="en-US" dirty="0" err="1" smtClean="0"/>
              <a:t>CodeSafe</a:t>
            </a:r>
            <a:r>
              <a:rPr lang="en-US" dirty="0" smtClean="0"/>
              <a:t>, Vi-Spy, IBM Scan, FPROT Eradication: VIRHUNT, </a:t>
            </a:r>
            <a:r>
              <a:rPr lang="en-US" dirty="0" err="1" smtClean="0"/>
              <a:t>CodeSafe</a:t>
            </a:r>
            <a:r>
              <a:rPr lang="en-US" dirty="0" smtClean="0"/>
              <a:t>, FPROT, and others (contact CIAC for information about these products)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D646D-EB89-4C50-B8E9-6BC20EBA476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UNIX assigns a user-id to each user. The user-id ranges from 0 to 65,535. Each login name corresponds to a single user-id.</a:t>
            </a:r>
            <a:r>
              <a:rPr lang="en-US" baseline="0" dirty="0" smtClean="0"/>
              <a:t> More than one login name could be mapped to the same user-id. A special class of programs called </a:t>
            </a:r>
            <a:r>
              <a:rPr lang="en-US" baseline="0" dirty="0" err="1" smtClean="0"/>
              <a:t>setuid</a:t>
            </a:r>
            <a:r>
              <a:rPr lang="en-US" baseline="0" dirty="0" smtClean="0"/>
              <a:t> program create processes that have effective </a:t>
            </a:r>
            <a:r>
              <a:rPr lang="en-US" baseline="0" dirty="0" err="1" smtClean="0"/>
              <a:t>uids</a:t>
            </a:r>
            <a:r>
              <a:rPr lang="en-US" baseline="0" dirty="0" smtClean="0"/>
              <a:t> of the owner of the program, rather than the user process that initiates it. So, rights are that of the owner.</a:t>
            </a:r>
          </a:p>
          <a:p>
            <a:endParaRPr lang="en-US" baseline="0" dirty="0" smtClean="0"/>
          </a:p>
          <a:p>
            <a:r>
              <a:rPr lang="en-US" dirty="0" err="1" smtClean="0"/>
              <a:t>chmod</a:t>
            </a:r>
            <a:r>
              <a:rPr lang="en-US" dirty="0" smtClean="0"/>
              <a:t> </a:t>
            </a:r>
            <a:r>
              <a:rPr lang="en-US" dirty="0" err="1" smtClean="0"/>
              <a:t>u+s</a:t>
            </a:r>
            <a:r>
              <a:rPr lang="en-US" dirty="0" smtClean="0"/>
              <a:t> - set the </a:t>
            </a:r>
            <a:r>
              <a:rPr lang="en-US" dirty="0" err="1" smtClean="0"/>
              <a:t>setuid</a:t>
            </a:r>
            <a:r>
              <a:rPr lang="en-US" dirty="0" smtClean="0"/>
              <a:t> bit</a:t>
            </a:r>
          </a:p>
          <a:p>
            <a:r>
              <a:rPr lang="en-US" dirty="0" err="1" smtClean="0"/>
              <a:t>O+x</a:t>
            </a:r>
            <a:r>
              <a:rPr lang="en-US" dirty="0" smtClean="0"/>
              <a:t> – for owner + execute permissions</a:t>
            </a:r>
          </a:p>
          <a:p>
            <a:r>
              <a:rPr lang="en-US" dirty="0" smtClean="0"/>
              <a:t>Together it means,</a:t>
            </a:r>
            <a:r>
              <a:rPr lang="en-US" baseline="0" dirty="0" smtClean="0"/>
              <a:t> change the permission to </a:t>
            </a:r>
            <a:r>
              <a:rPr lang="en-US" baseline="0" dirty="0" err="1" smtClean="0"/>
              <a:t>owners’s</a:t>
            </a:r>
            <a:r>
              <a:rPr lang="en-US" baseline="0" dirty="0" smtClean="0"/>
              <a:t> permission and allow owner to execute it.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the root runs this program, then you now have a shell </a:t>
            </a:r>
            <a:r>
              <a:rPr lang="en-US" baseline="0" dirty="0" err="1" smtClean="0"/>
              <a:t>calle</a:t>
            </a:r>
            <a:r>
              <a:rPr lang="en-US" baseline="0" dirty="0" smtClean="0"/>
              <a:t> /</a:t>
            </a:r>
            <a:r>
              <a:rPr lang="en-US" baseline="0" dirty="0" err="1" smtClean="0"/>
              <a:t>tmp</a:t>
            </a:r>
            <a:r>
              <a:rPr lang="en-US" baseline="0" dirty="0" smtClean="0"/>
              <a:t>/,</a:t>
            </a:r>
            <a:r>
              <a:rPr lang="en-US" baseline="0" dirty="0" err="1" smtClean="0"/>
              <a:t>xyzzy</a:t>
            </a:r>
            <a:r>
              <a:rPr lang="en-US" baseline="0" dirty="0" smtClean="0"/>
              <a:t> that has root access. So, you can later login and run that shell with root access.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D646D-EB89-4C50-B8E9-6BC20EBA476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Patch.exe,</a:t>
            </a:r>
            <a:r>
              <a:rPr lang="en-US" baseline="0" dirty="0" smtClean="0"/>
              <a:t> SysEdit.exe (server name)</a:t>
            </a:r>
          </a:p>
          <a:p>
            <a:r>
              <a:rPr lang="en-US" baseline="0" dirty="0" smtClean="0"/>
              <a:t>Modifies system registry, so it starts automatically on system startup</a:t>
            </a:r>
          </a:p>
          <a:p>
            <a:r>
              <a:rPr lang="en-US" baseline="0" dirty="0" smtClean="0"/>
              <a:t>Back Orifice – smaller and can gain access and then download </a:t>
            </a:r>
            <a:r>
              <a:rPr lang="en-US" baseline="0" dirty="0" err="1" smtClean="0"/>
              <a:t>NetBus</a:t>
            </a:r>
            <a:endParaRPr lang="en-US" baseline="0" dirty="0" smtClean="0"/>
          </a:p>
          <a:p>
            <a:r>
              <a:rPr lang="en-US" baseline="0" dirty="0" smtClean="0"/>
              <a:t>Use anti-virus software to detect and remove.</a:t>
            </a:r>
          </a:p>
          <a:p>
            <a:r>
              <a:rPr lang="en-US" baseline="0" dirty="0" err="1" smtClean="0"/>
              <a:t>NetBuster</a:t>
            </a:r>
            <a:r>
              <a:rPr lang="en-US" baseline="0" dirty="0" smtClean="0"/>
              <a:t> pretends to be </a:t>
            </a:r>
            <a:r>
              <a:rPr lang="en-US" baseline="0" dirty="0" err="1" smtClean="0"/>
              <a:t>NetBus</a:t>
            </a:r>
            <a:r>
              <a:rPr lang="en-US" baseline="0" dirty="0" smtClean="0"/>
              <a:t>. </a:t>
            </a:r>
          </a:p>
          <a:p>
            <a:r>
              <a:rPr lang="en-US" baseline="0" dirty="0" err="1" smtClean="0"/>
              <a:t>NetBus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NetPrank</a:t>
            </a:r>
            <a:r>
              <a:rPr lang="en-US" baseline="0" dirty="0" smtClean="0"/>
              <a:t> in Swedish.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D646D-EB89-4C50-B8E9-6BC20EBA476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39930B-528A-45D4-8202-8CA185801761}" type="slidenum">
              <a:rPr lang="en-US"/>
              <a:pPr/>
              <a:t>8</a:t>
            </a:fld>
            <a:endParaRPr lang="en-US"/>
          </a:p>
        </p:txBody>
      </p:sp>
      <p:sp>
        <p:nvSpPr>
          <p:cNvPr id="1904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program in question was actually the preprocessor </a:t>
            </a:r>
            <a:r>
              <a:rPr lang="en-US" i="1"/>
              <a:t>cpp</a:t>
            </a:r>
            <a:r>
              <a:rPr lang="en-US"/>
              <a:t>(1), not the compiler proper (</a:t>
            </a:r>
            <a:r>
              <a:rPr lang="en-US" i="1"/>
              <a:t>ccom</a:t>
            </a:r>
            <a:r>
              <a:rPr lang="en-US"/>
              <a:t>).</a:t>
            </a:r>
          </a:p>
          <a:p>
            <a:endParaRPr lang="en-US"/>
          </a:p>
          <a:p>
            <a:r>
              <a:rPr lang="en-US"/>
              <a:t>Question: how do you fix this? Your login source is right, and if you get suspicious and check your compiler source, it is too. You can even recompile both!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0DF81F-21FE-4910-85B1-D8FFB4ECD572}" type="slidenum">
              <a:rPr lang="en-US"/>
              <a:pPr/>
              <a:t>9</a:t>
            </a:fld>
            <a:endParaRPr lang="en-US"/>
          </a:p>
        </p:txBody>
      </p:sp>
      <p:sp>
        <p:nvSpPr>
          <p:cNvPr id="1925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Top part: giving the </a:t>
            </a:r>
            <a:r>
              <a:rPr lang="en-US" i="1"/>
              <a:t>login</a:t>
            </a:r>
            <a:r>
              <a:rPr lang="en-US"/>
              <a:t> program to the undoctored compiler gets you the correct </a:t>
            </a:r>
            <a:r>
              <a:rPr lang="en-US" i="1"/>
              <a:t>login</a:t>
            </a:r>
            <a:r>
              <a:rPr lang="en-US"/>
              <a:t> executable.</a:t>
            </a:r>
          </a:p>
          <a:p>
            <a:endParaRPr lang="en-US"/>
          </a:p>
          <a:p>
            <a:r>
              <a:rPr lang="en-US"/>
              <a:t>Bottom part: giving the </a:t>
            </a:r>
            <a:r>
              <a:rPr lang="en-US" i="1"/>
              <a:t>login</a:t>
            </a:r>
            <a:r>
              <a:rPr lang="en-US"/>
              <a:t> program to the doctored compiler gets you a </a:t>
            </a:r>
            <a:r>
              <a:rPr lang="en-US" i="1"/>
              <a:t>login</a:t>
            </a:r>
            <a:r>
              <a:rPr lang="en-US"/>
              <a:t> program that accepts either the right password or the magic password.</a:t>
            </a:r>
          </a:p>
          <a:p>
            <a:endParaRPr lang="en-US"/>
          </a:p>
          <a:p>
            <a:r>
              <a:rPr lang="en-US"/>
              <a:t>In both cases it is the same </a:t>
            </a:r>
            <a:r>
              <a:rPr lang="en-US" i="1"/>
              <a:t>login</a:t>
            </a:r>
            <a:r>
              <a:rPr lang="en-US"/>
              <a:t> source.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A0E5E-3431-4177-AFE3-E781FAE8F1B9}" type="slidenum">
              <a:rPr lang="en-US"/>
              <a:pPr/>
              <a:t>10</a:t>
            </a:fld>
            <a:endParaRPr lang="en-US"/>
          </a:p>
        </p:txBody>
      </p:sp>
      <p:sp>
        <p:nvSpPr>
          <p:cNvPr id="1945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Top part: giving the compiler program to the undoctored compiler gets you the correct compiler executable.</a:t>
            </a:r>
          </a:p>
          <a:p>
            <a:endParaRPr lang="en-US"/>
          </a:p>
          <a:p>
            <a:r>
              <a:rPr lang="en-US"/>
              <a:t>Bottom part: giving the compiler program to the doctored compiler gets you a compiler program that adds the bogus code to the </a:t>
            </a:r>
            <a:r>
              <a:rPr lang="en-US" i="1"/>
              <a:t>login</a:t>
            </a:r>
            <a:r>
              <a:rPr lang="en-US"/>
              <a:t> program,.</a:t>
            </a:r>
          </a:p>
          <a:p>
            <a:endParaRPr lang="en-US"/>
          </a:p>
          <a:p>
            <a:r>
              <a:rPr lang="en-US"/>
              <a:t>In both cases it is the same compiler source.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Mandatory Access Control (MAC)</a:t>
            </a:r>
          </a:p>
          <a:p>
            <a:pPr lvl="1"/>
            <a:r>
              <a:rPr lang="en-US" sz="2400" dirty="0" smtClean="0"/>
              <a:t>system mechanism controls access to object, and individual cannot alter that access</a:t>
            </a:r>
          </a:p>
          <a:p>
            <a:pPr lvl="2"/>
            <a:r>
              <a:rPr lang="en-US" dirty="0" smtClean="0"/>
              <a:t>Rule-based access control</a:t>
            </a:r>
            <a:endParaRPr lang="en-US" sz="21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D646D-EB89-4C50-B8E9-6BC20EBA476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Slows down the floppy disk drive.</a:t>
            </a:r>
          </a:p>
          <a:p>
            <a:r>
              <a:rPr lang="en-US" dirty="0" smtClean="0"/>
              <a:t>Does not affect hard</a:t>
            </a:r>
            <a:r>
              <a:rPr lang="en-US" baseline="0" dirty="0" smtClean="0"/>
              <a:t> disk drives.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D646D-EB89-4C50-B8E9-6BC20EBA476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Lotus</a:t>
            </a:r>
            <a:r>
              <a:rPr lang="en-US" baseline="0" dirty="0" smtClean="0"/>
              <a:t> 1-2-3 is a spreadsheet program from IBM.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D646D-EB89-4C50-B8E9-6BC20EBA476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46FBB6A1-4D9A-4828-B972-AC3F23581B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135FE69D-D162-4632-9351-7386A2DC99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78CCF7EA-E174-4D12-B98E-AE960296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June 1,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i="0"/>
            </a:lvl1pPr>
          </a:lstStyle>
          <a:p>
            <a:r>
              <a:rPr lang="en-US"/>
              <a:t>Computer Security: Art and Science</a:t>
            </a:r>
          </a:p>
          <a:p>
            <a:r>
              <a:rPr lang="en-US"/>
              <a:t>©2002-2004 Matt Bishop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#22-</a:t>
            </a:r>
            <a:fld id="{F4CA9C84-E862-410D-BF24-5B53199361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June 1,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i="0"/>
            </a:lvl1pPr>
          </a:lstStyle>
          <a:p>
            <a:r>
              <a:rPr lang="en-US"/>
              <a:t>Computer Security: Art and Science</a:t>
            </a:r>
          </a:p>
          <a:p>
            <a:r>
              <a:rPr lang="en-US"/>
              <a:t>©2002-2004 Matt Bishop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#22-</a:t>
            </a:r>
            <a:fld id="{331D5098-6100-44B5-810B-3F434EFA65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321BD811-7750-4617-99D7-6B31D3293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910FC505-2945-47F3-89A1-3B455D01C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1E186DCD-6D11-4084-98E1-B314C4A88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39C93A31-9A31-4114-98E0-B67A8448E0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778A7E88-11E6-4362-AEF5-4F986DCE4C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385153DF-DA9B-47B6-981C-7F8F7C7F31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smtClean="0"/>
              <a:t>Slide #22-</a:t>
            </a:r>
            <a:fld id="{70017961-2884-4BF1-957A-A5F4F76FD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r>
              <a:rPr lang="en-US" smtClean="0"/>
              <a:t>Slide #22-</a:t>
            </a:r>
            <a:fld id="{AE8DDC29-0649-4403-8AF1-5A6D60EBA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June 1, 2004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Slide #22-</a:t>
            </a:r>
            <a:fld id="{5B3DDFA0-BE46-4737-B9B3-B05253D67B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Line 7"/>
          <p:cNvSpPr>
            <a:spLocks noChangeShapeType="1"/>
          </p:cNvSpPr>
          <p:nvPr userDrawn="1"/>
        </p:nvSpPr>
        <p:spPr bwMode="auto">
          <a:xfrm>
            <a:off x="685800" y="1828800"/>
            <a:ext cx="777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Malicious </a:t>
            </a:r>
            <a:r>
              <a:rPr lang="en-US" dirty="0"/>
              <a:t>Logic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337050" algn="l"/>
                <a:tab pos="4630738" algn="l"/>
              </a:tabLst>
            </a:pPr>
            <a:r>
              <a:rPr lang="en-US" dirty="0"/>
              <a:t>What is malicious logic</a:t>
            </a:r>
          </a:p>
          <a:p>
            <a:pPr>
              <a:tabLst>
                <a:tab pos="4337050" algn="l"/>
                <a:tab pos="4630738" algn="l"/>
              </a:tabLst>
            </a:pPr>
            <a:r>
              <a:rPr lang="en-US" smtClean="0"/>
              <a:t>Defenses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6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Compiler</a:t>
            </a:r>
          </a:p>
        </p:txBody>
      </p:sp>
      <p:sp>
        <p:nvSpPr>
          <p:cNvPr id="2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  <p:sp>
        <p:nvSpPr>
          <p:cNvPr id="193538" name="AutoShape 2"/>
          <p:cNvSpPr>
            <a:spLocks noChangeArrowheads="1"/>
          </p:cNvSpPr>
          <p:nvPr/>
        </p:nvSpPr>
        <p:spPr bwMode="auto">
          <a:xfrm>
            <a:off x="3200400" y="2578100"/>
            <a:ext cx="2032000" cy="584200"/>
          </a:xfrm>
          <a:prstGeom prst="roundRect">
            <a:avLst>
              <a:gd name="adj" fmla="val 12481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39" name="Rectangle 3"/>
          <p:cNvSpPr>
            <a:spLocks noChangeArrowheads="1"/>
          </p:cNvSpPr>
          <p:nvPr/>
        </p:nvSpPr>
        <p:spPr bwMode="auto">
          <a:xfrm>
            <a:off x="838200" y="2578100"/>
            <a:ext cx="1727200" cy="584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838200" y="2743200"/>
            <a:ext cx="15938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compiler source</a:t>
            </a:r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3276600" y="2743200"/>
            <a:ext cx="174466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 b="1"/>
              <a:t>correct compiler</a:t>
            </a:r>
          </a:p>
        </p:txBody>
      </p:sp>
      <p:sp>
        <p:nvSpPr>
          <p:cNvPr id="193542" name="Rectangle 6"/>
          <p:cNvSpPr>
            <a:spLocks noChangeArrowheads="1"/>
          </p:cNvSpPr>
          <p:nvPr/>
        </p:nvSpPr>
        <p:spPr bwMode="auto">
          <a:xfrm>
            <a:off x="5943600" y="2578100"/>
            <a:ext cx="2641600" cy="660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43" name="Rectangle 7"/>
          <p:cNvSpPr>
            <a:spLocks noChangeArrowheads="1"/>
          </p:cNvSpPr>
          <p:nvPr/>
        </p:nvSpPr>
        <p:spPr bwMode="auto">
          <a:xfrm>
            <a:off x="6096000" y="2743200"/>
            <a:ext cx="197326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compiler executable</a:t>
            </a:r>
          </a:p>
        </p:txBody>
      </p:sp>
      <p:sp>
        <p:nvSpPr>
          <p:cNvPr id="193544" name="Line 8"/>
          <p:cNvSpPr>
            <a:spLocks noChangeShapeType="1"/>
          </p:cNvSpPr>
          <p:nvPr/>
        </p:nvSpPr>
        <p:spPr bwMode="auto">
          <a:xfrm>
            <a:off x="2605088" y="2870200"/>
            <a:ext cx="557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45" name="Line 9"/>
          <p:cNvSpPr>
            <a:spLocks noChangeShapeType="1"/>
          </p:cNvSpPr>
          <p:nvPr/>
        </p:nvSpPr>
        <p:spPr bwMode="auto">
          <a:xfrm>
            <a:off x="5272088" y="2870200"/>
            <a:ext cx="557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46" name="Rectangle 10"/>
          <p:cNvSpPr>
            <a:spLocks noChangeArrowheads="1"/>
          </p:cNvSpPr>
          <p:nvPr/>
        </p:nvSpPr>
        <p:spPr bwMode="auto">
          <a:xfrm>
            <a:off x="6324600" y="1981200"/>
            <a:ext cx="12509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login source</a:t>
            </a:r>
          </a:p>
        </p:txBody>
      </p:sp>
      <p:sp>
        <p:nvSpPr>
          <p:cNvPr id="193547" name="Line 11"/>
          <p:cNvSpPr>
            <a:spLocks noChangeShapeType="1"/>
          </p:cNvSpPr>
          <p:nvPr/>
        </p:nvSpPr>
        <p:spPr bwMode="auto">
          <a:xfrm>
            <a:off x="6997700" y="2287588"/>
            <a:ext cx="0" cy="25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48" name="AutoShape 12"/>
          <p:cNvSpPr>
            <a:spLocks noChangeArrowheads="1"/>
          </p:cNvSpPr>
          <p:nvPr/>
        </p:nvSpPr>
        <p:spPr bwMode="auto">
          <a:xfrm>
            <a:off x="3200400" y="5016500"/>
            <a:ext cx="2032000" cy="584200"/>
          </a:xfrm>
          <a:prstGeom prst="roundRect">
            <a:avLst>
              <a:gd name="adj" fmla="val 12481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49" name="Rectangle 13"/>
          <p:cNvSpPr>
            <a:spLocks noChangeArrowheads="1"/>
          </p:cNvSpPr>
          <p:nvPr/>
        </p:nvSpPr>
        <p:spPr bwMode="auto">
          <a:xfrm>
            <a:off x="838200" y="5016500"/>
            <a:ext cx="1727200" cy="584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50" name="Rectangle 14"/>
          <p:cNvSpPr>
            <a:spLocks noChangeArrowheads="1"/>
          </p:cNvSpPr>
          <p:nvPr/>
        </p:nvSpPr>
        <p:spPr bwMode="auto">
          <a:xfrm>
            <a:off x="838200" y="5181600"/>
            <a:ext cx="15938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compiler source</a:t>
            </a:r>
          </a:p>
        </p:txBody>
      </p:sp>
      <p:sp>
        <p:nvSpPr>
          <p:cNvPr id="193551" name="Rectangle 15"/>
          <p:cNvSpPr>
            <a:spLocks noChangeArrowheads="1"/>
          </p:cNvSpPr>
          <p:nvPr/>
        </p:nvSpPr>
        <p:spPr bwMode="auto">
          <a:xfrm>
            <a:off x="3200400" y="5181600"/>
            <a:ext cx="1911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 b="1"/>
              <a:t>doctored compiler</a:t>
            </a:r>
          </a:p>
        </p:txBody>
      </p:sp>
      <p:sp>
        <p:nvSpPr>
          <p:cNvPr id="193552" name="Rectangle 16"/>
          <p:cNvSpPr>
            <a:spLocks noChangeArrowheads="1"/>
          </p:cNvSpPr>
          <p:nvPr/>
        </p:nvSpPr>
        <p:spPr bwMode="auto">
          <a:xfrm>
            <a:off x="5943600" y="5016500"/>
            <a:ext cx="2641600" cy="660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53" name="Rectangle 17"/>
          <p:cNvSpPr>
            <a:spLocks noChangeArrowheads="1"/>
          </p:cNvSpPr>
          <p:nvPr/>
        </p:nvSpPr>
        <p:spPr bwMode="auto">
          <a:xfrm>
            <a:off x="6096000" y="5181600"/>
            <a:ext cx="197326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compiler executable</a:t>
            </a:r>
          </a:p>
        </p:txBody>
      </p:sp>
      <p:sp>
        <p:nvSpPr>
          <p:cNvPr id="193554" name="Line 18"/>
          <p:cNvSpPr>
            <a:spLocks noChangeShapeType="1"/>
          </p:cNvSpPr>
          <p:nvPr/>
        </p:nvSpPr>
        <p:spPr bwMode="auto">
          <a:xfrm>
            <a:off x="2605088" y="5308600"/>
            <a:ext cx="557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55" name="Line 19"/>
          <p:cNvSpPr>
            <a:spLocks noChangeShapeType="1"/>
          </p:cNvSpPr>
          <p:nvPr/>
        </p:nvSpPr>
        <p:spPr bwMode="auto">
          <a:xfrm>
            <a:off x="5272088" y="5308600"/>
            <a:ext cx="557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56" name="Line 20"/>
          <p:cNvSpPr>
            <a:spLocks noChangeShapeType="1"/>
          </p:cNvSpPr>
          <p:nvPr/>
        </p:nvSpPr>
        <p:spPr bwMode="auto">
          <a:xfrm>
            <a:off x="6997700" y="4725988"/>
            <a:ext cx="0" cy="25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57" name="Line 21"/>
          <p:cNvSpPr>
            <a:spLocks noChangeShapeType="1"/>
          </p:cNvSpPr>
          <p:nvPr/>
        </p:nvSpPr>
        <p:spPr bwMode="auto">
          <a:xfrm>
            <a:off x="6997700" y="5716588"/>
            <a:ext cx="0" cy="25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58" name="Rectangle 22"/>
          <p:cNvSpPr>
            <a:spLocks noChangeArrowheads="1"/>
          </p:cNvSpPr>
          <p:nvPr/>
        </p:nvSpPr>
        <p:spPr bwMode="auto">
          <a:xfrm>
            <a:off x="6019800" y="3505200"/>
            <a:ext cx="23225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correct login executable</a:t>
            </a:r>
          </a:p>
        </p:txBody>
      </p:sp>
      <p:sp>
        <p:nvSpPr>
          <p:cNvPr id="193559" name="Line 23"/>
          <p:cNvSpPr>
            <a:spLocks noChangeShapeType="1"/>
          </p:cNvSpPr>
          <p:nvPr/>
        </p:nvSpPr>
        <p:spPr bwMode="auto">
          <a:xfrm>
            <a:off x="6997700" y="3278188"/>
            <a:ext cx="0" cy="25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60" name="Line 24"/>
          <p:cNvSpPr>
            <a:spLocks noChangeShapeType="1"/>
          </p:cNvSpPr>
          <p:nvPr/>
        </p:nvSpPr>
        <p:spPr bwMode="auto">
          <a:xfrm>
            <a:off x="725488" y="4013200"/>
            <a:ext cx="7745412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61" name="Rectangle 25"/>
          <p:cNvSpPr>
            <a:spLocks noChangeArrowheads="1"/>
          </p:cNvSpPr>
          <p:nvPr/>
        </p:nvSpPr>
        <p:spPr bwMode="auto">
          <a:xfrm>
            <a:off x="6324600" y="4343400"/>
            <a:ext cx="12509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login source</a:t>
            </a:r>
          </a:p>
        </p:txBody>
      </p:sp>
      <p:sp>
        <p:nvSpPr>
          <p:cNvPr id="193562" name="Rectangle 26"/>
          <p:cNvSpPr>
            <a:spLocks noChangeArrowheads="1"/>
          </p:cNvSpPr>
          <p:nvPr/>
        </p:nvSpPr>
        <p:spPr bwMode="auto">
          <a:xfrm>
            <a:off x="5943600" y="6019800"/>
            <a:ext cx="22717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rigged login executable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Comments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Great pains taken to ensure second version of compiler never released</a:t>
            </a:r>
          </a:p>
          <a:p>
            <a:pPr lvl="1"/>
            <a:r>
              <a:rPr lang="en-US" sz="2400" dirty="0"/>
              <a:t>Finally deleted when a new compiler executable from a different system overwrote the doctored compiler</a:t>
            </a:r>
          </a:p>
          <a:p>
            <a:r>
              <a:rPr lang="en-US" sz="2800" dirty="0"/>
              <a:t>The point: </a:t>
            </a:r>
            <a:r>
              <a:rPr lang="en-US" sz="2800" i="1" dirty="0">
                <a:solidFill>
                  <a:srgbClr val="FFC000"/>
                </a:solidFill>
              </a:rPr>
              <a:t>no amount of source-level verification or scrutiny will protect you from using </a:t>
            </a:r>
            <a:r>
              <a:rPr lang="en-US" sz="2800" i="1" dirty="0" err="1">
                <a:solidFill>
                  <a:srgbClr val="FFC000"/>
                </a:solidFill>
              </a:rPr>
              <a:t>untrusted</a:t>
            </a:r>
            <a:r>
              <a:rPr lang="en-US" sz="2800" i="1" dirty="0">
                <a:solidFill>
                  <a:srgbClr val="FFC000"/>
                </a:solidFill>
              </a:rPr>
              <a:t> code</a:t>
            </a:r>
            <a:endParaRPr lang="en-US" sz="2800" dirty="0">
              <a:solidFill>
                <a:srgbClr val="FFC000"/>
              </a:solidFill>
            </a:endParaRPr>
          </a:p>
          <a:p>
            <a:pPr lvl="1"/>
            <a:r>
              <a:rPr lang="en-US" sz="2400" dirty="0"/>
              <a:t>Also: having source code helps, but does not ensure you’re safe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Computer Virus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Program that </a:t>
            </a:r>
            <a:r>
              <a:rPr lang="en-US" sz="2800" dirty="0">
                <a:solidFill>
                  <a:srgbClr val="FFC000"/>
                </a:solidFill>
              </a:rPr>
              <a:t>inserts itself into one or more files</a:t>
            </a:r>
            <a:r>
              <a:rPr lang="en-US" sz="2800" dirty="0"/>
              <a:t> and performs some action</a:t>
            </a:r>
          </a:p>
          <a:p>
            <a:pPr lvl="1"/>
            <a:r>
              <a:rPr lang="en-US" sz="2400" i="1" dirty="0"/>
              <a:t>Insertion phase</a:t>
            </a:r>
            <a:r>
              <a:rPr lang="en-US" sz="2400" dirty="0"/>
              <a:t> is inserting itself into file</a:t>
            </a:r>
          </a:p>
          <a:p>
            <a:pPr lvl="1"/>
            <a:r>
              <a:rPr lang="en-US" sz="2400" i="1" dirty="0"/>
              <a:t>Execution phase</a:t>
            </a:r>
            <a:r>
              <a:rPr lang="en-US" sz="2400" dirty="0"/>
              <a:t> is performing some (possibly null) action</a:t>
            </a:r>
          </a:p>
          <a:p>
            <a:r>
              <a:rPr lang="en-US" sz="2800" dirty="0"/>
              <a:t>Insertion phase </a:t>
            </a:r>
            <a:r>
              <a:rPr lang="en-US" sz="2800" i="1" dirty="0"/>
              <a:t>must</a:t>
            </a:r>
            <a:r>
              <a:rPr lang="en-US" sz="2800" dirty="0"/>
              <a:t> be present</a:t>
            </a:r>
          </a:p>
          <a:p>
            <a:pPr lvl="1"/>
            <a:r>
              <a:rPr lang="en-US" sz="2400" dirty="0"/>
              <a:t>Need not always be executed</a:t>
            </a:r>
          </a:p>
          <a:p>
            <a:pPr lvl="1"/>
            <a:r>
              <a:rPr lang="en-US" sz="2400" dirty="0"/>
              <a:t>Lehigh virus inserted itself into boot file only if boot file not </a:t>
            </a:r>
            <a:r>
              <a:rPr lang="en-US" sz="2400" dirty="0" smtClean="0"/>
              <a:t>infected</a:t>
            </a:r>
          </a:p>
          <a:p>
            <a:pPr lvl="2"/>
            <a:r>
              <a:rPr lang="en-US" sz="2200" dirty="0" smtClean="0"/>
              <a:t>Erased the disk if the counter was 4.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Pseudocode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beginvirus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: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if </a:t>
            </a: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spread-condition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then begin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	for </a:t>
            </a: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some set of target files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do begin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		if </a:t>
            </a: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target is not infected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then begin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			</a:t>
            </a: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determine where to place virus instructions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				copy instructions from </a:t>
            </a:r>
            <a:r>
              <a:rPr lang="en-US" sz="1800" b="1" i="1" dirty="0" err="1">
                <a:solidFill>
                  <a:srgbClr val="FFC000"/>
                </a:solidFill>
                <a:latin typeface="Courier" pitchFamily="1" charset="0"/>
              </a:rPr>
              <a:t>beginvirus</a:t>
            </a: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 to </a:t>
            </a:r>
            <a:r>
              <a:rPr lang="en-US" sz="1800" b="1" i="1" dirty="0" err="1">
                <a:solidFill>
                  <a:srgbClr val="FFC000"/>
                </a:solidFill>
                <a:latin typeface="Courier" pitchFamily="1" charset="0"/>
              </a:rPr>
              <a:t>endvirus</a:t>
            </a:r>
            <a:endParaRPr lang="en-US" sz="1800" b="1" i="1" dirty="0">
              <a:solidFill>
                <a:srgbClr val="FFC000"/>
              </a:solidFill>
              <a:latin typeface="Courier" pitchFamily="1" charset="0"/>
            </a:endParaRP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					into target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				alter target to execute added instructions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		end;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	end;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end;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</a:t>
            </a: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perform some action(s)</a:t>
            </a:r>
            <a:endParaRPr lang="en-US" sz="1800" b="1" dirty="0">
              <a:solidFill>
                <a:srgbClr val="FFC000"/>
              </a:solidFill>
              <a:latin typeface="Courier" pitchFamily="1" charset="0"/>
            </a:endParaRP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goto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</a:t>
            </a:r>
            <a:r>
              <a:rPr lang="en-US" sz="1800" b="1" i="1" dirty="0">
                <a:solidFill>
                  <a:srgbClr val="FFC000"/>
                </a:solidFill>
                <a:latin typeface="Courier" pitchFamily="1" charset="0"/>
              </a:rPr>
              <a:t>beginning of infected program</a:t>
            </a:r>
            <a:endParaRPr lang="en-US" sz="1800" b="1" dirty="0">
              <a:solidFill>
                <a:srgbClr val="FFC000"/>
              </a:solidFill>
              <a:latin typeface="Courier" pitchFamily="1" charset="0"/>
            </a:endParaRPr>
          </a:p>
          <a:p>
            <a:pPr marL="0" indent="0">
              <a:lnSpc>
                <a:spcPct val="90000"/>
              </a:lnSpc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</a:tabLst>
            </a:pP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endvirus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Trojan Horse Or Not?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Yes</a:t>
            </a:r>
          </a:p>
          <a:p>
            <a:pPr lvl="1"/>
            <a:r>
              <a:rPr lang="en-US" sz="2400"/>
              <a:t>Overt action = infected program’s actions</a:t>
            </a:r>
          </a:p>
          <a:p>
            <a:pPr lvl="1"/>
            <a:r>
              <a:rPr lang="en-US" sz="2400"/>
              <a:t>Covert action = virus’ actions (infect, execute)</a:t>
            </a:r>
          </a:p>
          <a:p>
            <a:r>
              <a:rPr lang="en-US" sz="2800"/>
              <a:t>No</a:t>
            </a:r>
          </a:p>
          <a:p>
            <a:pPr lvl="1"/>
            <a:r>
              <a:rPr lang="en-US" sz="2400"/>
              <a:t>Overt purpose = virus’ actions (infect, execute)</a:t>
            </a:r>
          </a:p>
          <a:p>
            <a:pPr lvl="1"/>
            <a:r>
              <a:rPr lang="en-US" sz="2400"/>
              <a:t>Covert purpose = none</a:t>
            </a:r>
          </a:p>
          <a:p>
            <a:r>
              <a:rPr lang="en-US" sz="2800"/>
              <a:t>Semantic, philosophical differences</a:t>
            </a:r>
          </a:p>
          <a:p>
            <a:pPr lvl="1"/>
            <a:r>
              <a:rPr lang="en-US" sz="2400"/>
              <a:t>Defenses against Trojan horse also inhibit computer viruses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virus</a:t>
            </a:r>
            <a:endParaRPr lang="en-US" dirty="0"/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Programmers for Apple II wrote some</a:t>
            </a:r>
          </a:p>
          <a:p>
            <a:pPr lvl="1"/>
            <a:r>
              <a:rPr lang="en-US" dirty="0"/>
              <a:t>Not called viruses; very experimental</a:t>
            </a:r>
          </a:p>
          <a:p>
            <a:r>
              <a:rPr lang="en-US" dirty="0"/>
              <a:t>Fred Cohen</a:t>
            </a:r>
          </a:p>
          <a:p>
            <a:pPr lvl="1"/>
            <a:r>
              <a:rPr lang="en-US" dirty="0"/>
              <a:t>Graduate student </a:t>
            </a:r>
            <a:r>
              <a:rPr lang="en-US" dirty="0" smtClean="0"/>
              <a:t>at USC who </a:t>
            </a:r>
            <a:r>
              <a:rPr lang="en-US" dirty="0"/>
              <a:t>described them</a:t>
            </a:r>
          </a:p>
          <a:p>
            <a:pPr lvl="1"/>
            <a:r>
              <a:rPr lang="en-US" dirty="0"/>
              <a:t>Teacher (</a:t>
            </a:r>
            <a:r>
              <a:rPr lang="en-US" dirty="0" err="1"/>
              <a:t>Adleman</a:t>
            </a:r>
            <a:r>
              <a:rPr lang="en-US" dirty="0"/>
              <a:t>) named it “computer virus”</a:t>
            </a:r>
          </a:p>
          <a:p>
            <a:pPr lvl="1"/>
            <a:r>
              <a:rPr lang="en-US" dirty="0"/>
              <a:t>Tested idea on UNIX systems and UNIVAC 1108 system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Cohen’s Experiments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UNIX systems: goal was to get </a:t>
            </a:r>
            <a:r>
              <a:rPr lang="en-US" sz="2800" dirty="0" err="1"/>
              <a:t>superuser</a:t>
            </a:r>
            <a:r>
              <a:rPr lang="en-US" sz="2800" dirty="0"/>
              <a:t> privileges</a:t>
            </a:r>
          </a:p>
          <a:p>
            <a:pPr lvl="1"/>
            <a:r>
              <a:rPr lang="en-US" sz="2400" dirty="0"/>
              <a:t>Max time 60m, min time 5m, average 30m</a:t>
            </a:r>
          </a:p>
          <a:p>
            <a:pPr lvl="1"/>
            <a:r>
              <a:rPr lang="en-US" sz="2400" dirty="0"/>
              <a:t>Virus small, so no degrading of response time</a:t>
            </a:r>
          </a:p>
          <a:p>
            <a:r>
              <a:rPr lang="en-US" sz="2800" dirty="0" smtClean="0"/>
              <a:t>UNIVAC </a:t>
            </a:r>
            <a:r>
              <a:rPr lang="en-US" sz="2800" dirty="0"/>
              <a:t>1108 system: goal was to spread</a:t>
            </a:r>
          </a:p>
          <a:p>
            <a:pPr lvl="1"/>
            <a:r>
              <a:rPr lang="en-US" sz="2400" dirty="0" smtClean="0"/>
              <a:t>Mechanisms of systems that did not inhibit writing using mandatory access controls did little to prohibit virus propagation.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772400" cy="914400"/>
          </a:xfrm>
        </p:spPr>
        <p:txBody>
          <a:bodyPr/>
          <a:lstStyle/>
          <a:p>
            <a:r>
              <a:rPr lang="en-US" dirty="0"/>
              <a:t>First Reports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Brain </a:t>
            </a:r>
            <a:r>
              <a:rPr lang="en-US" dirty="0"/>
              <a:t>(Pakistani) virus (1986)</a:t>
            </a:r>
          </a:p>
          <a:p>
            <a:pPr lvl="1"/>
            <a:r>
              <a:rPr lang="en-US" dirty="0"/>
              <a:t>Written for IBM PCs</a:t>
            </a:r>
          </a:p>
          <a:p>
            <a:pPr lvl="1"/>
            <a:r>
              <a:rPr lang="en-US" dirty="0"/>
              <a:t>Alters boot sectors of floppies, spreads to other </a:t>
            </a:r>
            <a:r>
              <a:rPr lang="en-US" dirty="0" smtClean="0"/>
              <a:t>floppies</a:t>
            </a:r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066800"/>
            <a:ext cx="5334000" cy="3899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Reports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MacMag</a:t>
            </a:r>
            <a:r>
              <a:rPr lang="en-US" dirty="0" smtClean="0"/>
              <a:t> </a:t>
            </a:r>
            <a:r>
              <a:rPr lang="en-US" dirty="0"/>
              <a:t>Peace virus (1987)</a:t>
            </a:r>
          </a:p>
          <a:p>
            <a:pPr lvl="1"/>
            <a:r>
              <a:rPr lang="en-US" dirty="0"/>
              <a:t>Written for Macintosh</a:t>
            </a:r>
          </a:p>
          <a:p>
            <a:pPr lvl="1"/>
            <a:r>
              <a:rPr lang="en-US" dirty="0"/>
              <a:t>Prints “universal message of peace” on March 2, 1988 and deletes </a:t>
            </a:r>
            <a:r>
              <a:rPr lang="en-US" dirty="0" smtClean="0"/>
              <a:t>itself</a:t>
            </a:r>
          </a:p>
          <a:p>
            <a:pPr lvl="2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anniversary of Macintosh II introduction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Reports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Duff’s experiments (1987)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Small virus placed on UNIX system, spread to 46 systems in 8 </a:t>
            </a:r>
            <a:r>
              <a:rPr lang="en-US" dirty="0" smtClean="0"/>
              <a:t>days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Attached to a Bourne shell script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Showed that viruses are not intrinsically machine-dependent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Highland’s </a:t>
            </a:r>
            <a:r>
              <a:rPr lang="en-US" dirty="0"/>
              <a:t>Lotus 1-2-3 virus (1989)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Stored as a set of commands in a spreadsheet and loaded when spreadsheet opened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Changed a value in a specific row, column and spread to other files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Malicious Logic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Set of instructions that cause site security policy to be violated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Viruses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Boot sector infectors</a:t>
            </a:r>
          </a:p>
          <a:p>
            <a:r>
              <a:rPr lang="en-US" sz="2800" dirty="0"/>
              <a:t>Executable infectors</a:t>
            </a:r>
          </a:p>
          <a:p>
            <a:r>
              <a:rPr lang="en-US" sz="2800" dirty="0"/>
              <a:t>Multipartite viruses</a:t>
            </a:r>
          </a:p>
          <a:p>
            <a:r>
              <a:rPr lang="en-US" sz="2800" dirty="0"/>
              <a:t>TSR viruses</a:t>
            </a:r>
          </a:p>
          <a:p>
            <a:r>
              <a:rPr lang="en-US" sz="2800" dirty="0"/>
              <a:t>Stealth viruses</a:t>
            </a:r>
          </a:p>
          <a:p>
            <a:r>
              <a:rPr lang="en-US" sz="2800" dirty="0"/>
              <a:t>Encrypted viruses</a:t>
            </a:r>
          </a:p>
          <a:p>
            <a:r>
              <a:rPr lang="en-US" sz="2800" dirty="0"/>
              <a:t>Polymorphic viruses</a:t>
            </a:r>
          </a:p>
          <a:p>
            <a:r>
              <a:rPr lang="en-US" sz="2800" dirty="0"/>
              <a:t>Macro viruses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Boot Sector Infectors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C000"/>
                </a:solidFill>
              </a:rPr>
              <a:t>A virus that inserts itself into the boot sector of a disk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Section of disk containing code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Executed when system first “sees” the disk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Including at boot time … 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Example: Brain </a:t>
            </a:r>
            <a:r>
              <a:rPr lang="en-US" sz="2800" dirty="0" smtClean="0"/>
              <a:t>virus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Infectors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/>
              <a:t>A virus that infects executable programs</a:t>
            </a:r>
          </a:p>
          <a:p>
            <a:pPr lvl="1"/>
            <a:r>
              <a:rPr lang="en-US" sz="2400"/>
              <a:t>Can infect either .EXE or .COM on PCs</a:t>
            </a:r>
          </a:p>
          <a:p>
            <a:pPr lvl="1"/>
            <a:r>
              <a:rPr lang="en-US" sz="2400"/>
              <a:t>May prepend itself (as shown) or put itself anywhere, fixing up binary so it is executed at some point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  <p:pic>
        <p:nvPicPr>
          <p:cNvPr id="21197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2057400"/>
            <a:ext cx="6781800" cy="21240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Infectors (</a:t>
            </a:r>
            <a:r>
              <a:rPr lang="en-US" i="1"/>
              <a:t>con’t</a:t>
            </a:r>
            <a:r>
              <a:rPr lang="en-US"/>
              <a:t>)</a:t>
            </a:r>
          </a:p>
        </p:txBody>
      </p:sp>
      <p:sp>
        <p:nvSpPr>
          <p:cNvPr id="21504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Jerusalem (Israeli) virus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Checks if system infected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If not, set up to respond to requests to execute files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Checks date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If not 1987 or Friday 13th, set up to respond to clock interrupts and then run program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Otherwise, set destructive flag; will delete, not infect, files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Then: check all calls asking files to be executed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Do nothing for COMND.COM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Otherwise, infect or delete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Error: doesn’t set signature when .EXE executes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So .EXE files continually </a:t>
            </a:r>
            <a:r>
              <a:rPr lang="en-US" sz="2000" dirty="0" err="1"/>
              <a:t>reinfected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Multipartite Viruses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FFC000"/>
                </a:solidFill>
              </a:rPr>
              <a:t>A virus that can infect either boot sectors or executables</a:t>
            </a:r>
          </a:p>
          <a:p>
            <a:r>
              <a:rPr lang="en-US" dirty="0"/>
              <a:t>Typically, two parts</a:t>
            </a:r>
          </a:p>
          <a:p>
            <a:pPr lvl="1"/>
            <a:r>
              <a:rPr lang="en-US" dirty="0"/>
              <a:t>One part boot sector infector</a:t>
            </a:r>
          </a:p>
          <a:p>
            <a:pPr lvl="1"/>
            <a:r>
              <a:rPr lang="en-US" dirty="0"/>
              <a:t>Other part executable infector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TSR Viruses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A virus that stays active in memory after the application (or bootstrapping, or disk mounting) is completed</a:t>
            </a:r>
          </a:p>
          <a:p>
            <a:pPr lvl="1"/>
            <a:r>
              <a:rPr lang="en-US" dirty="0"/>
              <a:t>TSR is “Terminate and Stay Resident”</a:t>
            </a:r>
          </a:p>
          <a:p>
            <a:r>
              <a:rPr lang="en-US" dirty="0"/>
              <a:t>Examples: Brain, Jerusalem viruses</a:t>
            </a:r>
          </a:p>
          <a:p>
            <a:pPr lvl="1"/>
            <a:r>
              <a:rPr lang="en-US" dirty="0"/>
              <a:t>Stay in memory after program or disk mount is completed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Stealth Viruses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C000"/>
                </a:solidFill>
              </a:rPr>
              <a:t>A virus that conceals infection of files</a:t>
            </a:r>
          </a:p>
          <a:p>
            <a:pPr>
              <a:lnSpc>
                <a:spcPct val="90000"/>
              </a:lnSpc>
            </a:pPr>
            <a:r>
              <a:rPr lang="en-US" dirty="0"/>
              <a:t>Example: IDF virus modifies DOS service interrupt handler as follows: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Request for file length: return length of </a:t>
            </a:r>
            <a:r>
              <a:rPr lang="en-US" i="1" dirty="0"/>
              <a:t>uninfected</a:t>
            </a:r>
            <a:r>
              <a:rPr lang="en-US" dirty="0"/>
              <a:t> file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Request to open file: temporarily disinfect file, and </a:t>
            </a:r>
            <a:r>
              <a:rPr lang="en-US" dirty="0" err="1"/>
              <a:t>reinfect</a:t>
            </a:r>
            <a:r>
              <a:rPr lang="en-US" dirty="0"/>
              <a:t> on closing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Request to load file for execution: load infected </a:t>
            </a:r>
            <a:r>
              <a:rPr lang="en-US" dirty="0" smtClean="0"/>
              <a:t>file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Compromises the FAT table, because it appends to executables.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Encrypted Viruses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C000"/>
                </a:solidFill>
              </a:rPr>
              <a:t>A virus that is enciphered except for a small deciphering routine</a:t>
            </a:r>
          </a:p>
          <a:p>
            <a:pPr lvl="1"/>
            <a:r>
              <a:rPr lang="en-US" sz="2400" dirty="0"/>
              <a:t>Detecting virus by signature now much harder as most of virus is enciphered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  <p:pic>
        <p:nvPicPr>
          <p:cNvPr id="22323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191000"/>
            <a:ext cx="7239000" cy="12525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(* Decryption code of the 1260 virus *)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(* initialize the registers with the keys *)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rA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= k1;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rB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= k2;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(* initialize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rC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with the virus;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  starts at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sov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, ends at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eov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*)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rC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=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sov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(* the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encipherment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loop *)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while (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rC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!=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eov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) do begin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(* encipher the byte of the message *)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(*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rC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) = (*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rC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)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xor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rA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xor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rB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(* advance all the counters *)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rC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=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rC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+ 1;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	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rA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= </a:t>
            </a:r>
            <a:r>
              <a:rPr lang="en-US" sz="1800" b="1" dirty="0" err="1">
                <a:solidFill>
                  <a:srgbClr val="FFC000"/>
                </a:solidFill>
                <a:latin typeface="Courier" pitchFamily="1" charset="0"/>
              </a:rPr>
              <a:t>rA</a:t>
            </a: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 + 1;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>
                <a:solidFill>
                  <a:srgbClr val="FFC000"/>
                </a:solidFill>
                <a:latin typeface="Courier" pitchFamily="1" charset="0"/>
              </a:rPr>
              <a:t>end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dirty="0"/>
              <a:t>Computer Security: Art and Science</a:t>
            </a:r>
            <a:endParaRPr lang="en-US" dirty="0"/>
          </a:p>
          <a:p>
            <a:r>
              <a:rPr lang="en-US" dirty="0"/>
              <a:t>©2002-2004 Matt Bishop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Polymorphic Viruses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C000"/>
                </a:solidFill>
              </a:rPr>
              <a:t>A virus that changes its form each time it inserts itself into another program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Idea is to prevent signature detection by changing the “signature” or instructions used for deciphering routine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At instruction level: substitute instructions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At algorithm level: different algorithms to achieve the same purpose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Toolkits to make these exist (Mutation Engine, Trident Polymorphic Engine)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Shell script on a UNIX system:</a:t>
            </a:r>
          </a:p>
          <a:p>
            <a:pPr lvl="1">
              <a:buFontTx/>
              <a:buNone/>
            </a:pPr>
            <a:r>
              <a:rPr lang="en-US" sz="2400" dirty="0">
                <a:latin typeface="Courier" pitchFamily="1" charset="0"/>
              </a:rPr>
              <a:t>cp /bin/</a:t>
            </a:r>
            <a:r>
              <a:rPr lang="en-US" sz="2400" dirty="0" err="1">
                <a:latin typeface="Courier" pitchFamily="1" charset="0"/>
              </a:rPr>
              <a:t>sh</a:t>
            </a:r>
            <a:r>
              <a:rPr lang="en-US" sz="2400" dirty="0">
                <a:latin typeface="Courier" pitchFamily="1" charset="0"/>
              </a:rPr>
              <a:t> /</a:t>
            </a:r>
            <a:r>
              <a:rPr lang="en-US" sz="2400" dirty="0" err="1">
                <a:latin typeface="Courier" pitchFamily="1" charset="0"/>
              </a:rPr>
              <a:t>tmp</a:t>
            </a:r>
            <a:r>
              <a:rPr lang="en-US" sz="2400" dirty="0">
                <a:latin typeface="Courier" pitchFamily="1" charset="0"/>
              </a:rPr>
              <a:t>/.</a:t>
            </a:r>
            <a:r>
              <a:rPr lang="en-US" sz="2400" dirty="0" err="1">
                <a:latin typeface="Courier" pitchFamily="1" charset="0"/>
              </a:rPr>
              <a:t>xyzzy</a:t>
            </a:r>
            <a:endParaRPr lang="en-US" sz="2400" dirty="0">
              <a:latin typeface="Courier" pitchFamily="1" charset="0"/>
            </a:endParaRPr>
          </a:p>
          <a:p>
            <a:pPr lvl="1">
              <a:buFontTx/>
              <a:buNone/>
            </a:pPr>
            <a:r>
              <a:rPr lang="en-US" sz="2400" dirty="0" err="1">
                <a:latin typeface="Courier" pitchFamily="1" charset="0"/>
              </a:rPr>
              <a:t>chmod</a:t>
            </a:r>
            <a:r>
              <a:rPr lang="en-US" sz="2400" dirty="0">
                <a:latin typeface="Courier" pitchFamily="1" charset="0"/>
              </a:rPr>
              <a:t> </a:t>
            </a:r>
            <a:r>
              <a:rPr lang="en-US" sz="2400" dirty="0" err="1">
                <a:latin typeface="Courier" pitchFamily="1" charset="0"/>
              </a:rPr>
              <a:t>u+s,o+x</a:t>
            </a:r>
            <a:r>
              <a:rPr lang="en-US" sz="2400" dirty="0">
                <a:latin typeface="Courier" pitchFamily="1" charset="0"/>
              </a:rPr>
              <a:t> /</a:t>
            </a:r>
            <a:r>
              <a:rPr lang="en-US" sz="2400" dirty="0" err="1">
                <a:latin typeface="Courier" pitchFamily="1" charset="0"/>
              </a:rPr>
              <a:t>tmp</a:t>
            </a:r>
            <a:r>
              <a:rPr lang="en-US" sz="2400" dirty="0">
                <a:latin typeface="Courier" pitchFamily="1" charset="0"/>
              </a:rPr>
              <a:t>/.</a:t>
            </a:r>
            <a:r>
              <a:rPr lang="en-US" sz="2400" dirty="0" err="1">
                <a:latin typeface="Courier" pitchFamily="1" charset="0"/>
              </a:rPr>
              <a:t>xyzzy</a:t>
            </a:r>
            <a:endParaRPr lang="en-US" sz="2400" dirty="0">
              <a:latin typeface="Courier" pitchFamily="1" charset="0"/>
            </a:endParaRPr>
          </a:p>
          <a:p>
            <a:pPr lvl="1">
              <a:buFontTx/>
              <a:buNone/>
            </a:pPr>
            <a:r>
              <a:rPr lang="en-US" sz="2400" dirty="0" err="1">
                <a:latin typeface="Courier" pitchFamily="1" charset="0"/>
              </a:rPr>
              <a:t>rm</a:t>
            </a:r>
            <a:r>
              <a:rPr lang="en-US" sz="2400" dirty="0">
                <a:latin typeface="Courier" pitchFamily="1" charset="0"/>
              </a:rPr>
              <a:t> ./</a:t>
            </a:r>
            <a:r>
              <a:rPr lang="en-US" sz="2400" dirty="0" err="1">
                <a:latin typeface="Courier" pitchFamily="1" charset="0"/>
              </a:rPr>
              <a:t>ls</a:t>
            </a:r>
            <a:endParaRPr lang="en-US" sz="2400" dirty="0">
              <a:latin typeface="Courier" pitchFamily="1" charset="0"/>
            </a:endParaRPr>
          </a:p>
          <a:p>
            <a:pPr lvl="1">
              <a:buFontTx/>
              <a:buNone/>
            </a:pPr>
            <a:r>
              <a:rPr lang="en-US" sz="2400" dirty="0" err="1">
                <a:latin typeface="Courier" pitchFamily="1" charset="0"/>
              </a:rPr>
              <a:t>ls</a:t>
            </a:r>
            <a:r>
              <a:rPr lang="en-US" sz="2400" dirty="0">
                <a:latin typeface="Courier" pitchFamily="1" charset="0"/>
              </a:rPr>
              <a:t> $*</a:t>
            </a:r>
          </a:p>
          <a:p>
            <a:r>
              <a:rPr lang="en-US" dirty="0"/>
              <a:t>Place in program called “</a:t>
            </a:r>
            <a:r>
              <a:rPr lang="en-US" dirty="0" err="1"/>
              <a:t>ls</a:t>
            </a:r>
            <a:r>
              <a:rPr lang="en-US" dirty="0"/>
              <a:t>” and trick someone into executing it</a:t>
            </a:r>
          </a:p>
          <a:p>
            <a:r>
              <a:rPr lang="en-US" dirty="0"/>
              <a:t>You now have a </a:t>
            </a:r>
            <a:r>
              <a:rPr lang="en-US" dirty="0" err="1"/>
              <a:t>setuid</a:t>
            </a:r>
            <a:r>
              <a:rPr lang="en-US" dirty="0"/>
              <a:t>-to-</a:t>
            </a:r>
            <a:r>
              <a:rPr lang="en-US" i="1" dirty="0"/>
              <a:t>them</a:t>
            </a:r>
            <a:r>
              <a:rPr lang="en-US" dirty="0"/>
              <a:t> shell!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These are different instructions (with different bit patterns) but have the same effect:</a:t>
            </a:r>
          </a:p>
          <a:p>
            <a:pPr lvl="1"/>
            <a:r>
              <a:rPr lang="en-US" sz="2400" dirty="0"/>
              <a:t>add 0 to register</a:t>
            </a:r>
          </a:p>
          <a:p>
            <a:pPr lvl="1"/>
            <a:r>
              <a:rPr lang="en-US" sz="2400" dirty="0"/>
              <a:t>subtract 0 from register</a:t>
            </a:r>
          </a:p>
          <a:p>
            <a:pPr lvl="1"/>
            <a:r>
              <a:rPr lang="en-US" sz="2400" dirty="0" err="1"/>
              <a:t>xor</a:t>
            </a:r>
            <a:r>
              <a:rPr lang="en-US" sz="2400" dirty="0"/>
              <a:t> 0 with register</a:t>
            </a:r>
          </a:p>
          <a:p>
            <a:pPr lvl="1"/>
            <a:r>
              <a:rPr lang="en-US" sz="2400" dirty="0"/>
              <a:t>no-op</a:t>
            </a:r>
          </a:p>
          <a:p>
            <a:r>
              <a:rPr lang="en-US" sz="2800" dirty="0"/>
              <a:t>Polymorphic virus would pick randomly from among these instructions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Macro Viruses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C000"/>
                </a:solidFill>
              </a:rPr>
              <a:t>A virus composed of a sequence of instructions that are interpreted rather than executed directly</a:t>
            </a:r>
          </a:p>
          <a:p>
            <a:pPr>
              <a:lnSpc>
                <a:spcPct val="90000"/>
              </a:lnSpc>
            </a:pPr>
            <a:r>
              <a:rPr lang="en-US" dirty="0"/>
              <a:t>Can infect either executables (Duff’s shell virus) or data files (Highland’s Lotus 1-2-3 spreadsheet virus)</a:t>
            </a:r>
          </a:p>
          <a:p>
            <a:pPr>
              <a:lnSpc>
                <a:spcPct val="90000"/>
              </a:lnSpc>
            </a:pPr>
            <a:r>
              <a:rPr lang="en-US" dirty="0"/>
              <a:t>Independent of machine architecture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But their effects may be machine dependent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Melissa</a:t>
            </a:r>
          </a:p>
          <a:p>
            <a:pPr lvl="1"/>
            <a:r>
              <a:rPr lang="en-US" sz="2400"/>
              <a:t>Infected Microsoft Word 97 and Word 98 documents</a:t>
            </a:r>
          </a:p>
          <a:p>
            <a:pPr lvl="2"/>
            <a:r>
              <a:rPr lang="en-US" sz="2000"/>
              <a:t>Windows and Macintosh systems</a:t>
            </a:r>
          </a:p>
          <a:p>
            <a:pPr lvl="1"/>
            <a:r>
              <a:rPr lang="en-US" sz="2400"/>
              <a:t>Invoked when program opens infected file</a:t>
            </a:r>
          </a:p>
          <a:p>
            <a:pPr lvl="1"/>
            <a:r>
              <a:rPr lang="en-US" sz="2400"/>
              <a:t>Installs itself as “open” macro and copies itself into Normal template</a:t>
            </a:r>
          </a:p>
          <a:p>
            <a:pPr lvl="2"/>
            <a:r>
              <a:rPr lang="en-US" sz="2000"/>
              <a:t>This way, infects any files that are opened in future</a:t>
            </a:r>
          </a:p>
          <a:p>
            <a:pPr lvl="1"/>
            <a:r>
              <a:rPr lang="en-US" sz="2400"/>
              <a:t>Invokes mail program, sends itself to everyone in user’s address book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Trojan Horse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Program with an </a:t>
            </a:r>
            <a:r>
              <a:rPr lang="en-US" i="1" dirty="0">
                <a:solidFill>
                  <a:srgbClr val="FFC000"/>
                </a:solidFill>
              </a:rPr>
              <a:t>overt</a:t>
            </a:r>
            <a:r>
              <a:rPr lang="en-US" dirty="0"/>
              <a:t> purpose (known to user) and a </a:t>
            </a:r>
            <a:r>
              <a:rPr lang="en-US" i="1" dirty="0">
                <a:solidFill>
                  <a:srgbClr val="FFC000"/>
                </a:solidFill>
              </a:rPr>
              <a:t>covert</a:t>
            </a:r>
            <a:r>
              <a:rPr lang="en-US" dirty="0"/>
              <a:t> purpose (unknown to user)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Often called a Trojan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Named by Dan Edwards in Anderson Report</a:t>
            </a:r>
          </a:p>
          <a:p>
            <a:pPr>
              <a:lnSpc>
                <a:spcPct val="90000"/>
              </a:lnSpc>
            </a:pPr>
            <a:r>
              <a:rPr lang="en-US" dirty="0"/>
              <a:t>Example: previous script is Trojan horse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Overt purpose: list files in directory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Covert purpose: create </a:t>
            </a:r>
            <a:r>
              <a:rPr lang="en-US" dirty="0" err="1"/>
              <a:t>setuid</a:t>
            </a:r>
            <a:r>
              <a:rPr lang="en-US" dirty="0"/>
              <a:t> shell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dirty="0"/>
              <a:t>Computer Security: Art and Science</a:t>
            </a:r>
            <a:endParaRPr lang="en-US" dirty="0"/>
          </a:p>
          <a:p>
            <a:r>
              <a:rPr lang="en-US" dirty="0"/>
              <a:t>©2002-2004 Matt Bishop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Violation of security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violation if a user is tricked into running the modified “</a:t>
            </a:r>
            <a:r>
              <a:rPr lang="en-US" dirty="0" err="1" smtClean="0"/>
              <a:t>ls</a:t>
            </a:r>
            <a:r>
              <a:rPr lang="en-US" dirty="0" smtClean="0"/>
              <a:t>” script.</a:t>
            </a:r>
          </a:p>
          <a:p>
            <a:r>
              <a:rPr lang="en-US" dirty="0" smtClean="0"/>
              <a:t>It is not a violation if a user accidentally typed in the first two statements.</a:t>
            </a:r>
          </a:p>
          <a:p>
            <a:r>
              <a:rPr lang="en-US" dirty="0" smtClean="0"/>
              <a:t>Therefore, it is difficult to detect intent and hence whether it is malicious or not.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Security: Art and Science</a:t>
            </a:r>
          </a:p>
          <a:p>
            <a:r>
              <a:rPr lang="en-US" smtClean="0"/>
              <a:t>©2002-2004 Matt Bishop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NetBus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Designed for Windows NT system</a:t>
            </a:r>
          </a:p>
          <a:p>
            <a:pPr>
              <a:lnSpc>
                <a:spcPct val="90000"/>
              </a:lnSpc>
            </a:pPr>
            <a:r>
              <a:rPr lang="en-US"/>
              <a:t>Victim uploads and installs this</a:t>
            </a:r>
          </a:p>
          <a:p>
            <a:pPr lvl="1">
              <a:lnSpc>
                <a:spcPct val="90000"/>
              </a:lnSpc>
            </a:pPr>
            <a:r>
              <a:rPr lang="en-US"/>
              <a:t>Usually disguised as a game program, or in one</a:t>
            </a:r>
          </a:p>
          <a:p>
            <a:pPr>
              <a:lnSpc>
                <a:spcPct val="90000"/>
              </a:lnSpc>
            </a:pPr>
            <a:r>
              <a:rPr lang="en-US"/>
              <a:t>Acts as a server, accepting and executing commands for remote administrator</a:t>
            </a:r>
          </a:p>
          <a:p>
            <a:pPr lvl="1">
              <a:lnSpc>
                <a:spcPct val="90000"/>
              </a:lnSpc>
            </a:pPr>
            <a:r>
              <a:rPr lang="en-US"/>
              <a:t>This includes intercepting keystrokes and mouse motions and sending them to attacker</a:t>
            </a:r>
          </a:p>
          <a:p>
            <a:pPr lvl="1">
              <a:lnSpc>
                <a:spcPct val="90000"/>
              </a:lnSpc>
            </a:pPr>
            <a:r>
              <a:rPr lang="en-US"/>
              <a:t>Also allows attacker to upload, download files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Replicating Trojan Horse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Trojan horse that makes copies of itself</a:t>
            </a:r>
          </a:p>
          <a:p>
            <a:pPr lvl="1"/>
            <a:r>
              <a:rPr lang="en-US" sz="2400" dirty="0"/>
              <a:t>Also called </a:t>
            </a:r>
            <a:r>
              <a:rPr lang="en-US" sz="2400" i="1" dirty="0"/>
              <a:t>propagating Trojan horse</a:t>
            </a:r>
            <a:endParaRPr lang="en-US" sz="2400" dirty="0"/>
          </a:p>
          <a:p>
            <a:pPr lvl="1"/>
            <a:r>
              <a:rPr lang="en-US" sz="2400" dirty="0"/>
              <a:t>Early version of </a:t>
            </a:r>
            <a:r>
              <a:rPr lang="en-US" sz="2400" i="1" dirty="0"/>
              <a:t>animal</a:t>
            </a:r>
            <a:r>
              <a:rPr lang="en-US" sz="2400" dirty="0"/>
              <a:t> game used this to delete copies of </a:t>
            </a:r>
            <a:r>
              <a:rPr lang="en-US" sz="2400" dirty="0" smtClean="0"/>
              <a:t>itself</a:t>
            </a:r>
          </a:p>
          <a:p>
            <a:r>
              <a:rPr lang="en-US" sz="2800" dirty="0" smtClean="0"/>
              <a:t>Hard </a:t>
            </a:r>
            <a:r>
              <a:rPr lang="en-US" sz="2800" dirty="0"/>
              <a:t>to detect</a:t>
            </a:r>
          </a:p>
          <a:p>
            <a:pPr lvl="1"/>
            <a:r>
              <a:rPr lang="en-US" sz="2400" dirty="0"/>
              <a:t>1976: </a:t>
            </a:r>
            <a:r>
              <a:rPr lang="en-US" sz="2400" dirty="0" err="1"/>
              <a:t>Karger</a:t>
            </a:r>
            <a:r>
              <a:rPr lang="en-US" sz="2400" dirty="0"/>
              <a:t> and Schell suggested modifying compiler to include Trojan horse that copied itself into specific programs including later version of the compiler</a:t>
            </a:r>
          </a:p>
          <a:p>
            <a:pPr lvl="1"/>
            <a:r>
              <a:rPr lang="en-US" sz="2400" dirty="0"/>
              <a:t>1980s: Thompson implements this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7" tIns="44450" rIns="90487" bIns="44450" anchor="b"/>
          <a:lstStyle/>
          <a:p>
            <a:r>
              <a:rPr lang="en-US"/>
              <a:t>Thompson's Compiler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 sz="2800"/>
              <a:t>Modify the compiler so that when it compiles </a:t>
            </a:r>
            <a:r>
              <a:rPr lang="en-US" sz="2800" i="1"/>
              <a:t>login</a:t>
            </a:r>
            <a:r>
              <a:rPr lang="en-US" sz="2800"/>
              <a:t> , </a:t>
            </a:r>
            <a:r>
              <a:rPr lang="en-US" sz="2800" i="1"/>
              <a:t>login</a:t>
            </a:r>
            <a:r>
              <a:rPr lang="en-US" sz="2800"/>
              <a:t> accepts the user's correct password or a fixed password (the same one for all users)</a:t>
            </a:r>
          </a:p>
          <a:p>
            <a:pPr>
              <a:lnSpc>
                <a:spcPct val="90000"/>
              </a:lnSpc>
            </a:pPr>
            <a:r>
              <a:rPr lang="en-US" sz="2800"/>
              <a:t>Then modify the compiler again, so when it compiles a new version of the compiler, the extra code to do the first step is automatically inserted</a:t>
            </a:r>
          </a:p>
          <a:p>
            <a:pPr>
              <a:lnSpc>
                <a:spcPct val="90000"/>
              </a:lnSpc>
            </a:pPr>
            <a:r>
              <a:rPr lang="en-US" sz="2800"/>
              <a:t>Recompile the compiler</a:t>
            </a:r>
          </a:p>
          <a:p>
            <a:pPr>
              <a:lnSpc>
                <a:spcPct val="90000"/>
              </a:lnSpc>
            </a:pPr>
            <a:r>
              <a:rPr lang="en-US" sz="2800"/>
              <a:t>Delete the source containing the modification and put the undoctored source back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1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Login Program</a:t>
            </a:r>
          </a:p>
        </p:txBody>
      </p:sp>
      <p:sp>
        <p:nvSpPr>
          <p:cNvPr id="3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Computer Security: Art and Science</a:t>
            </a:r>
            <a:endParaRPr lang="en-US"/>
          </a:p>
          <a:p>
            <a:r>
              <a:rPr lang="en-US"/>
              <a:t>©2002-2004 Matt Bishop</a:t>
            </a:r>
          </a:p>
        </p:txBody>
      </p:sp>
      <p:sp>
        <p:nvSpPr>
          <p:cNvPr id="191490" name="AutoShape 2"/>
          <p:cNvSpPr>
            <a:spLocks noChangeArrowheads="1"/>
          </p:cNvSpPr>
          <p:nvPr/>
        </p:nvSpPr>
        <p:spPr bwMode="auto">
          <a:xfrm>
            <a:off x="3200400" y="2578100"/>
            <a:ext cx="2032000" cy="584200"/>
          </a:xfrm>
          <a:prstGeom prst="roundRect">
            <a:avLst>
              <a:gd name="adj" fmla="val 12481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1" name="Rectangle 3"/>
          <p:cNvSpPr>
            <a:spLocks noChangeArrowheads="1"/>
          </p:cNvSpPr>
          <p:nvPr/>
        </p:nvSpPr>
        <p:spPr bwMode="auto">
          <a:xfrm>
            <a:off x="838200" y="2578100"/>
            <a:ext cx="1727200" cy="584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2" name="Rectangle 4"/>
          <p:cNvSpPr>
            <a:spLocks noChangeArrowheads="1"/>
          </p:cNvSpPr>
          <p:nvPr/>
        </p:nvSpPr>
        <p:spPr bwMode="auto">
          <a:xfrm>
            <a:off x="990600" y="2743200"/>
            <a:ext cx="12509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login source</a:t>
            </a:r>
          </a:p>
        </p:txBody>
      </p:sp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3276600" y="2743200"/>
            <a:ext cx="174466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 b="1"/>
              <a:t>correct compiler</a:t>
            </a: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5943600" y="2578100"/>
            <a:ext cx="2641600" cy="660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5" name="Rectangle 7"/>
          <p:cNvSpPr>
            <a:spLocks noChangeArrowheads="1"/>
          </p:cNvSpPr>
          <p:nvPr/>
        </p:nvSpPr>
        <p:spPr bwMode="auto">
          <a:xfrm>
            <a:off x="6096000" y="2743200"/>
            <a:ext cx="16319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login executable</a:t>
            </a:r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>
            <a:off x="2605088" y="2870200"/>
            <a:ext cx="557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7" name="Line 9"/>
          <p:cNvSpPr>
            <a:spLocks noChangeShapeType="1"/>
          </p:cNvSpPr>
          <p:nvPr/>
        </p:nvSpPr>
        <p:spPr bwMode="auto">
          <a:xfrm>
            <a:off x="5272088" y="2870200"/>
            <a:ext cx="557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8" name="Rectangle 10"/>
          <p:cNvSpPr>
            <a:spLocks noChangeArrowheads="1"/>
          </p:cNvSpPr>
          <p:nvPr/>
        </p:nvSpPr>
        <p:spPr bwMode="auto">
          <a:xfrm>
            <a:off x="6324600" y="1981200"/>
            <a:ext cx="14287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user password</a:t>
            </a:r>
          </a:p>
        </p:txBody>
      </p:sp>
      <p:sp>
        <p:nvSpPr>
          <p:cNvPr id="191499" name="Line 11"/>
          <p:cNvSpPr>
            <a:spLocks noChangeShapeType="1"/>
          </p:cNvSpPr>
          <p:nvPr/>
        </p:nvSpPr>
        <p:spPr bwMode="auto">
          <a:xfrm>
            <a:off x="6997700" y="2287588"/>
            <a:ext cx="0" cy="25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00" name="AutoShape 12"/>
          <p:cNvSpPr>
            <a:spLocks noChangeArrowheads="1"/>
          </p:cNvSpPr>
          <p:nvPr/>
        </p:nvSpPr>
        <p:spPr bwMode="auto">
          <a:xfrm>
            <a:off x="3200400" y="5016500"/>
            <a:ext cx="2032000" cy="584200"/>
          </a:xfrm>
          <a:prstGeom prst="roundRect">
            <a:avLst>
              <a:gd name="adj" fmla="val 12481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01" name="Rectangle 13"/>
          <p:cNvSpPr>
            <a:spLocks noChangeArrowheads="1"/>
          </p:cNvSpPr>
          <p:nvPr/>
        </p:nvSpPr>
        <p:spPr bwMode="auto">
          <a:xfrm>
            <a:off x="838200" y="5016500"/>
            <a:ext cx="1727200" cy="584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02" name="Rectangle 14"/>
          <p:cNvSpPr>
            <a:spLocks noChangeArrowheads="1"/>
          </p:cNvSpPr>
          <p:nvPr/>
        </p:nvSpPr>
        <p:spPr bwMode="auto">
          <a:xfrm>
            <a:off x="990600" y="5181600"/>
            <a:ext cx="12509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login source</a:t>
            </a:r>
          </a:p>
        </p:txBody>
      </p:sp>
      <p:sp>
        <p:nvSpPr>
          <p:cNvPr id="191503" name="Rectangle 15"/>
          <p:cNvSpPr>
            <a:spLocks noChangeArrowheads="1"/>
          </p:cNvSpPr>
          <p:nvPr/>
        </p:nvSpPr>
        <p:spPr bwMode="auto">
          <a:xfrm>
            <a:off x="3200400" y="5181600"/>
            <a:ext cx="1911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 b="1"/>
              <a:t>doctored compiler</a:t>
            </a:r>
          </a:p>
        </p:txBody>
      </p:sp>
      <p:sp>
        <p:nvSpPr>
          <p:cNvPr id="191504" name="Rectangle 16"/>
          <p:cNvSpPr>
            <a:spLocks noChangeArrowheads="1"/>
          </p:cNvSpPr>
          <p:nvPr/>
        </p:nvSpPr>
        <p:spPr bwMode="auto">
          <a:xfrm>
            <a:off x="5943600" y="5016500"/>
            <a:ext cx="2641600" cy="660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05" name="Rectangle 17"/>
          <p:cNvSpPr>
            <a:spLocks noChangeArrowheads="1"/>
          </p:cNvSpPr>
          <p:nvPr/>
        </p:nvSpPr>
        <p:spPr bwMode="auto">
          <a:xfrm>
            <a:off x="6096000" y="5181600"/>
            <a:ext cx="16319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login executable</a:t>
            </a:r>
          </a:p>
        </p:txBody>
      </p:sp>
      <p:sp>
        <p:nvSpPr>
          <p:cNvPr id="191506" name="Line 18"/>
          <p:cNvSpPr>
            <a:spLocks noChangeShapeType="1"/>
          </p:cNvSpPr>
          <p:nvPr/>
        </p:nvSpPr>
        <p:spPr bwMode="auto">
          <a:xfrm>
            <a:off x="2605088" y="5308600"/>
            <a:ext cx="557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07" name="Line 19"/>
          <p:cNvSpPr>
            <a:spLocks noChangeShapeType="1"/>
          </p:cNvSpPr>
          <p:nvPr/>
        </p:nvSpPr>
        <p:spPr bwMode="auto">
          <a:xfrm>
            <a:off x="5272088" y="5308600"/>
            <a:ext cx="557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08" name="Rectangle 20"/>
          <p:cNvSpPr>
            <a:spLocks noChangeArrowheads="1"/>
          </p:cNvSpPr>
          <p:nvPr/>
        </p:nvSpPr>
        <p:spPr bwMode="auto">
          <a:xfrm>
            <a:off x="6324600" y="4419600"/>
            <a:ext cx="16065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magic password</a:t>
            </a:r>
          </a:p>
        </p:txBody>
      </p:sp>
      <p:sp>
        <p:nvSpPr>
          <p:cNvPr id="191509" name="Line 21"/>
          <p:cNvSpPr>
            <a:spLocks noChangeShapeType="1"/>
          </p:cNvSpPr>
          <p:nvPr/>
        </p:nvSpPr>
        <p:spPr bwMode="auto">
          <a:xfrm>
            <a:off x="6997700" y="4725988"/>
            <a:ext cx="0" cy="25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10" name="Rectangle 22"/>
          <p:cNvSpPr>
            <a:spLocks noChangeArrowheads="1"/>
          </p:cNvSpPr>
          <p:nvPr/>
        </p:nvSpPr>
        <p:spPr bwMode="auto">
          <a:xfrm>
            <a:off x="6324600" y="4114800"/>
            <a:ext cx="16764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user password or</a:t>
            </a:r>
          </a:p>
        </p:txBody>
      </p:sp>
      <p:sp>
        <p:nvSpPr>
          <p:cNvPr id="191511" name="Rectangle 23"/>
          <p:cNvSpPr>
            <a:spLocks noChangeArrowheads="1"/>
          </p:cNvSpPr>
          <p:nvPr/>
        </p:nvSpPr>
        <p:spPr bwMode="auto">
          <a:xfrm>
            <a:off x="6553200" y="6019800"/>
            <a:ext cx="9842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logged in</a:t>
            </a:r>
          </a:p>
        </p:txBody>
      </p:sp>
      <p:sp>
        <p:nvSpPr>
          <p:cNvPr id="191512" name="Line 24"/>
          <p:cNvSpPr>
            <a:spLocks noChangeShapeType="1"/>
          </p:cNvSpPr>
          <p:nvPr/>
        </p:nvSpPr>
        <p:spPr bwMode="auto">
          <a:xfrm>
            <a:off x="6997700" y="5716588"/>
            <a:ext cx="0" cy="25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13" name="Rectangle 25"/>
          <p:cNvSpPr>
            <a:spLocks noChangeArrowheads="1"/>
          </p:cNvSpPr>
          <p:nvPr/>
        </p:nvSpPr>
        <p:spPr bwMode="auto">
          <a:xfrm>
            <a:off x="6553200" y="3581400"/>
            <a:ext cx="9842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/>
              <a:t>logged in</a:t>
            </a:r>
          </a:p>
        </p:txBody>
      </p:sp>
      <p:sp>
        <p:nvSpPr>
          <p:cNvPr id="191514" name="Line 26"/>
          <p:cNvSpPr>
            <a:spLocks noChangeShapeType="1"/>
          </p:cNvSpPr>
          <p:nvPr/>
        </p:nvSpPr>
        <p:spPr bwMode="auto">
          <a:xfrm>
            <a:off x="6997700" y="3278188"/>
            <a:ext cx="0" cy="25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15" name="Line 27"/>
          <p:cNvSpPr>
            <a:spLocks noChangeShapeType="1"/>
          </p:cNvSpPr>
          <p:nvPr/>
        </p:nvSpPr>
        <p:spPr bwMode="auto">
          <a:xfrm>
            <a:off x="725488" y="4013200"/>
            <a:ext cx="7745412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4877</TotalTime>
  <Words>2305</Words>
  <Application>Microsoft PowerPoint</Application>
  <PresentationFormat>On-screen Show (4:3)</PresentationFormat>
  <Paragraphs>345</Paragraphs>
  <Slides>32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Metro</vt:lpstr>
      <vt:lpstr>Malicious Logic</vt:lpstr>
      <vt:lpstr>Malicious Logic</vt:lpstr>
      <vt:lpstr>Example</vt:lpstr>
      <vt:lpstr>Trojan Horse</vt:lpstr>
      <vt:lpstr>Violation of security policy</vt:lpstr>
      <vt:lpstr>Example: NetBus</vt:lpstr>
      <vt:lpstr>Replicating Trojan Horse</vt:lpstr>
      <vt:lpstr>Thompson's Compiler</vt:lpstr>
      <vt:lpstr>The Login Program</vt:lpstr>
      <vt:lpstr>The Compiler</vt:lpstr>
      <vt:lpstr>Comments</vt:lpstr>
      <vt:lpstr>Computer Virus</vt:lpstr>
      <vt:lpstr>Pseudocode</vt:lpstr>
      <vt:lpstr>Trojan Horse Or Not?</vt:lpstr>
      <vt:lpstr>History of virus</vt:lpstr>
      <vt:lpstr>Cohen’s Experiments</vt:lpstr>
      <vt:lpstr>First Reports</vt:lpstr>
      <vt:lpstr>First Reports</vt:lpstr>
      <vt:lpstr>More Reports</vt:lpstr>
      <vt:lpstr>Types of Viruses</vt:lpstr>
      <vt:lpstr>Boot Sector Infectors</vt:lpstr>
      <vt:lpstr>Executable Infectors</vt:lpstr>
      <vt:lpstr>Executable Infectors (con’t)</vt:lpstr>
      <vt:lpstr>Multipartite Viruses</vt:lpstr>
      <vt:lpstr>TSR Viruses</vt:lpstr>
      <vt:lpstr>Stealth Viruses</vt:lpstr>
      <vt:lpstr>Encrypted Viruses</vt:lpstr>
      <vt:lpstr>Example</vt:lpstr>
      <vt:lpstr>Polymorphic Viruses</vt:lpstr>
      <vt:lpstr>Example</vt:lpstr>
      <vt:lpstr>Macro Viruses</vt:lpstr>
      <vt:lpstr>Example</vt:lpstr>
    </vt:vector>
  </TitlesOfParts>
  <Company>UC Davis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Introduction</dc:title>
  <dc:creator>Matt Bishop</dc:creator>
  <cp:lastModifiedBy>Archana Chidanandan</cp:lastModifiedBy>
  <cp:revision>115</cp:revision>
  <cp:lastPrinted>2003-05-22T18:56:45Z</cp:lastPrinted>
  <dcterms:created xsi:type="dcterms:W3CDTF">2002-12-30T14:27:13Z</dcterms:created>
  <dcterms:modified xsi:type="dcterms:W3CDTF">2009-01-22T17:32:49Z</dcterms:modified>
</cp:coreProperties>
</file>