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37"/>
  </p:notesMasterIdLst>
  <p:handoutMasterIdLst>
    <p:handoutMasterId r:id="rId38"/>
  </p:handoutMasterIdLst>
  <p:sldIdLst>
    <p:sldId id="256" r:id="rId2"/>
    <p:sldId id="269" r:id="rId3"/>
    <p:sldId id="270" r:id="rId4"/>
    <p:sldId id="272" r:id="rId5"/>
    <p:sldId id="273" r:id="rId6"/>
    <p:sldId id="271" r:id="rId7"/>
    <p:sldId id="286" r:id="rId8"/>
    <p:sldId id="285" r:id="rId9"/>
    <p:sldId id="306" r:id="rId10"/>
    <p:sldId id="307" r:id="rId11"/>
    <p:sldId id="291" r:id="rId12"/>
    <p:sldId id="309" r:id="rId13"/>
    <p:sldId id="274" r:id="rId14"/>
    <p:sldId id="275" r:id="rId15"/>
    <p:sldId id="292" r:id="rId16"/>
    <p:sldId id="313" r:id="rId17"/>
    <p:sldId id="277" r:id="rId18"/>
    <p:sldId id="282" r:id="rId19"/>
    <p:sldId id="293" r:id="rId20"/>
    <p:sldId id="294" r:id="rId21"/>
    <p:sldId id="279" r:id="rId22"/>
    <p:sldId id="281" r:id="rId23"/>
    <p:sldId id="284" r:id="rId24"/>
    <p:sldId id="287" r:id="rId25"/>
    <p:sldId id="290" r:id="rId26"/>
    <p:sldId id="295" r:id="rId27"/>
    <p:sldId id="297" r:id="rId28"/>
    <p:sldId id="312" r:id="rId29"/>
    <p:sldId id="308" r:id="rId30"/>
    <p:sldId id="303" r:id="rId31"/>
    <p:sldId id="310" r:id="rId32"/>
    <p:sldId id="311" r:id="rId33"/>
    <p:sldId id="304" r:id="rId34"/>
    <p:sldId id="305" r:id="rId35"/>
    <p:sldId id="288" r:id="rId36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248" autoAdjust="0"/>
    <p:restoredTop sz="94595" autoAdjust="0"/>
  </p:normalViewPr>
  <p:slideViewPr>
    <p:cSldViewPr>
      <p:cViewPr varScale="1">
        <p:scale>
          <a:sx n="104" d="100"/>
          <a:sy n="104" d="100"/>
        </p:scale>
        <p:origin x="-15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14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0" y="912114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Tahoma" pitchFamily="34" charset="0"/>
              </a:defRPr>
            </a:lvl1pPr>
          </a:lstStyle>
          <a:p>
            <a:pPr>
              <a:defRPr/>
            </a:pPr>
            <a:fld id="{3AD0CE3E-101F-43FB-8F7D-64C5CBA570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pPr>
              <a:defRPr/>
            </a:pPr>
            <a:fld id="{72B4FFA8-A3C5-4BCC-82CD-0B4F3532C66D}" type="datetimeFigureOut">
              <a:rPr lang="en-US"/>
              <a:pPr>
                <a:defRPr/>
              </a:pPr>
              <a:t>12/4/2008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pPr>
              <a:defRPr/>
            </a:pPr>
            <a:fld id="{3C9D394B-F2EF-4C7A-9118-260C1CCFCB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For Mackintosh</a:t>
            </a: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17C56EC-D23B-4838-8E8A-51AA61FB6479}" type="slidenum">
              <a:rPr lang="en-US" smtClean="0"/>
              <a:pPr/>
              <a:t>34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0319E1-6294-4F70-9E6F-4D8FD595B72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3514E3-20CD-4E04-AB68-012F825F5EE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586E09-8890-4D7C-9132-1EE02F2502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584D80-359D-472A-BD24-C325815A94A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3F898C-0300-4AB8-BC7A-16961E4464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C8BD98-98B8-48F4-9A0C-2FB5FA3AE9E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88BECD-919F-41C4-8F3E-11E20A5892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AD7EF0-839F-45F0-AF29-2DB8028E98B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FD5875-F600-4552-83EF-64454411292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2D68DA-9C7D-4008-88E7-C27307440C6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AB89A099-2841-4146-8821-E9349017E0D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39792E6C-D82C-4323-A195-5F4EE34D2B5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akadns.net/" TargetMode="External"/><Relationship Id="rId2" Type="http://schemas.openxmlformats.org/officeDocument/2006/relationships/hyperlink" Target="http://www.google.com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thereal.com/" TargetMode="External"/><Relationship Id="rId2" Type="http://schemas.openxmlformats.org/officeDocument/2006/relationships/hyperlink" Target="http://www.wireshark.org/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therpeg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enshevik.com/showme" TargetMode="Externa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524000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dirty="0" err="1" smtClean="0"/>
              <a:t>Footprinting</a:t>
            </a:r>
            <a:r>
              <a:rPr lang="en-US" sz="4800" dirty="0" smtClean="0"/>
              <a:t> / Packet Sniffing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91000"/>
            <a:ext cx="6400800" cy="1447800"/>
          </a:xfrm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smtClean="0"/>
              <a:t>ifconfig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19200"/>
            <a:ext cx="8534400" cy="54102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Configure network interface</a:t>
            </a:r>
          </a:p>
          <a:p>
            <a:pPr eaLnBrk="1" hangingPunct="1">
              <a:defRPr/>
            </a:pPr>
            <a:r>
              <a:rPr lang="en-US" dirty="0" smtClean="0"/>
              <a:t>Tells current IP numbers for host system</a:t>
            </a:r>
          </a:p>
          <a:p>
            <a:pPr eaLnBrk="1" hangingPunct="1">
              <a:defRPr/>
            </a:pPr>
            <a:r>
              <a:rPr lang="en-US" dirty="0" smtClean="0"/>
              <a:t>Usage: </a:t>
            </a:r>
            <a:r>
              <a:rPr lang="en-US" dirty="0" err="1" smtClean="0"/>
              <a:t>ifconfig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E.g. </a:t>
            </a:r>
            <a:r>
              <a:rPr lang="en-US" dirty="0" err="1" smtClean="0"/>
              <a:t>ifconfig</a:t>
            </a:r>
            <a:r>
              <a:rPr lang="en-US" dirty="0" smtClean="0"/>
              <a:t>	   // command alone: display status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sz="1600" dirty="0" smtClean="0"/>
              <a:t>eth0	Link </a:t>
            </a:r>
            <a:r>
              <a:rPr lang="en-US" sz="1600" dirty="0" err="1" smtClean="0"/>
              <a:t>encap</a:t>
            </a:r>
            <a:r>
              <a:rPr lang="en-US" sz="1600" dirty="0" smtClean="0"/>
              <a:t>: Ethernet  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sz="1600" dirty="0" smtClean="0"/>
              <a:t>   </a:t>
            </a:r>
            <a:r>
              <a:rPr lang="en-US" sz="1600" dirty="0" err="1" smtClean="0"/>
              <a:t>HWaddr</a:t>
            </a:r>
            <a:r>
              <a:rPr lang="en-US" sz="1600" dirty="0" smtClean="0"/>
              <a:t> 00:0C:29:CD:F6:D3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sz="1600" dirty="0" smtClean="0"/>
              <a:t>   </a:t>
            </a:r>
            <a:r>
              <a:rPr lang="en-US" sz="1600" dirty="0" err="1" smtClean="0"/>
              <a:t>inet</a:t>
            </a:r>
            <a:r>
              <a:rPr lang="en-US" sz="1600" dirty="0" smtClean="0"/>
              <a:t> </a:t>
            </a:r>
            <a:r>
              <a:rPr lang="en-US" sz="1600" dirty="0" err="1" smtClean="0"/>
              <a:t>addr</a:t>
            </a:r>
            <a:r>
              <a:rPr lang="en-US" sz="1600" dirty="0" smtClean="0"/>
              <a:t>: 192.168.172.128	. . .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sz="1600" dirty="0" smtClean="0"/>
              <a:t>lo		Link </a:t>
            </a:r>
            <a:r>
              <a:rPr lang="en-US" sz="1600" dirty="0" err="1" smtClean="0"/>
              <a:t>encap</a:t>
            </a:r>
            <a:r>
              <a:rPr lang="en-US" sz="1600" dirty="0" smtClean="0"/>
              <a:t>: Local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sz="1600" dirty="0" smtClean="0"/>
              <a:t>	Loopback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sz="1600" dirty="0" smtClean="0"/>
              <a:t>	</a:t>
            </a:r>
            <a:r>
              <a:rPr lang="en-US" sz="1600" dirty="0" err="1" smtClean="0"/>
              <a:t>inet</a:t>
            </a:r>
            <a:r>
              <a:rPr lang="en-US" sz="1600" dirty="0" smtClean="0"/>
              <a:t> </a:t>
            </a:r>
            <a:r>
              <a:rPr lang="en-US" sz="1600" dirty="0" err="1" smtClean="0"/>
              <a:t>addr</a:t>
            </a:r>
            <a:r>
              <a:rPr lang="en-US" sz="1600" dirty="0" smtClean="0"/>
              <a:t>: 127.0.0.1	. . 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who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Basic tool to show users on current system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Useful for identifying unusual activity (e.g. activity by newly created accounts or inactive accounts)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Usage: who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E.g. who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mtClean="0"/>
              <a:t>root	tty1	Jan 9 12:46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mtClean="0"/>
              <a:t>paul	tty2	Jan 9 12:52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last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8686800" cy="45339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Show last N users on system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Default: since last cycling of file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-N: last N lines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Useful for identifying unusual activity in recent past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Usage: last [-n]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dirty="0" smtClean="0"/>
              <a:t>e</a:t>
            </a:r>
            <a:r>
              <a:rPr lang="en-US" sz="2400" dirty="0" smtClean="0"/>
              <a:t>.g. last -3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dirty="0" err="1" smtClean="0"/>
              <a:t>wagnerpj</a:t>
            </a:r>
            <a:r>
              <a:rPr lang="en-US" sz="2000" dirty="0" smtClean="0"/>
              <a:t> pts/1    137.28.253.254   Sat Feb  5 15:40   still logged in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dirty="0" err="1" smtClean="0"/>
              <a:t>flinstf</a:t>
            </a:r>
            <a:r>
              <a:rPr lang="en-US" sz="2000" dirty="0" smtClean="0"/>
              <a:t>    pts/0       137.28.191.74     Sat Feb  5 15:38   still logged in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dirty="0" err="1" smtClean="0"/>
              <a:t>rubbleb</a:t>
            </a:r>
            <a:r>
              <a:rPr lang="en-US" sz="2000" dirty="0" smtClean="0"/>
              <a:t> pts/0       c48.193.173.92.e    Sat Feb  5 14:38 - 15:25  (00:46)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ping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smtClean="0"/>
              <a:t>Potential Uses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smtClean="0"/>
              <a:t>Is system online?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1800" smtClean="0"/>
              <a:t>Through response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smtClean="0"/>
              <a:t>Gather name information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1800" smtClean="0"/>
              <a:t>Through DNS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smtClean="0"/>
              <a:t>Estimate relative physical location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1800" smtClean="0"/>
              <a:t>Based on RTT (Round Trip Time) given in summary statistics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smtClean="0"/>
              <a:t>Identify operating system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1800" smtClean="0"/>
              <a:t>Based on TTL (packet Time To Live) on each packet line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1800" smtClean="0"/>
              <a:t>TTL = number of hops allowed to get to system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1800" smtClean="0"/>
              <a:t>64 is Linux default, 128 is Windows default (but can be changed!)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/>
              <a:t>Notes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smtClean="0"/>
              <a:t>Uses ICMP packets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smtClean="0"/>
              <a:t>Often blocked on many hosts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smtClean="0"/>
              <a:t>Usage: ping </a:t>
            </a:r>
            <a:r>
              <a:rPr lang="en-US" sz="2000" i="1" smtClean="0"/>
              <a:t>system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1800" smtClean="0"/>
              <a:t>E.g. ping ftp.redhat.com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1800" smtClean="0"/>
              <a:t>E.g. ping localhost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traceroute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Potential Uses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Determine physical location of machine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Gather network information (gateway, other internal systems)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Find system that’s dropping your packets – evidence of a firewall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Notes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Can use UDP or ICMP packets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Results often limited by firewalls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Several GUI-based </a:t>
            </a:r>
            <a:r>
              <a:rPr lang="en-US" sz="2400" dirty="0" err="1" smtClean="0"/>
              <a:t>traceroute</a:t>
            </a:r>
            <a:r>
              <a:rPr lang="en-US" sz="2400" dirty="0" smtClean="0"/>
              <a:t> utilities available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Usage: </a:t>
            </a:r>
            <a:r>
              <a:rPr lang="en-US" sz="2400" dirty="0" err="1" smtClean="0"/>
              <a:t>traceroute</a:t>
            </a:r>
            <a:r>
              <a:rPr lang="en-US" sz="2400" dirty="0" smtClean="0"/>
              <a:t> </a:t>
            </a:r>
            <a:r>
              <a:rPr lang="en-US" sz="2400" i="1" dirty="0" smtClean="0"/>
              <a:t>system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000" dirty="0" smtClean="0"/>
              <a:t>E.g. </a:t>
            </a:r>
            <a:r>
              <a:rPr lang="en-US" sz="2000" dirty="0" err="1" smtClean="0"/>
              <a:t>traceroute</a:t>
            </a:r>
            <a:r>
              <a:rPr lang="en-US" sz="2000" dirty="0" smtClean="0"/>
              <a:t> cs.umn.edu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traceroute example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[</a:t>
            </a:r>
            <a:r>
              <a:rPr lang="en-US" sz="2400" dirty="0" err="1" smtClean="0"/>
              <a:t>wagnerpj@data</a:t>
            </a:r>
            <a:r>
              <a:rPr lang="en-US" sz="2400" dirty="0" smtClean="0"/>
              <a:t> ~]$ </a:t>
            </a:r>
            <a:r>
              <a:rPr lang="en-US" sz="2400" dirty="0" err="1" smtClean="0"/>
              <a:t>traceroute</a:t>
            </a:r>
            <a:r>
              <a:rPr lang="en-US" sz="2400" dirty="0" smtClean="0"/>
              <a:t> cs.umn.edu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err="1" smtClean="0"/>
              <a:t>traceroute</a:t>
            </a:r>
            <a:r>
              <a:rPr lang="en-US" sz="2400" dirty="0" smtClean="0"/>
              <a:t> to cs.umn.edu (128.101.34.202), 30 hops max, 38 byte packets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1  </a:t>
            </a:r>
            <a:r>
              <a:rPr lang="en-US" sz="2000" dirty="0" smtClean="0"/>
              <a:t>137.28.109.2 (137.28.109.2)  0.247 ms  0.220 ms  0.208 ms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dirty="0" smtClean="0"/>
              <a:t>2  v101.networking.cns.uwec.edu (137.28.9.1)  0.245 ms  0.229 ms  0.220 ms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dirty="0" smtClean="0"/>
              <a:t>3  uweauclairehub2-ge50.core.wiscnet.net (216.56.90.1)  1.315 ms  1.194 ms  1.343 ms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dirty="0" smtClean="0"/>
              <a:t>4  * * *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dirty="0" smtClean="0"/>
              <a:t>&lt;ctrl-c&gt;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[</a:t>
            </a:r>
            <a:r>
              <a:rPr lang="en-US" sz="2400" dirty="0" err="1" smtClean="0"/>
              <a:t>wagnerpj@data</a:t>
            </a:r>
            <a:r>
              <a:rPr lang="en-US" sz="2400" dirty="0" smtClean="0"/>
              <a:t> ~]$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traceroute</a:t>
            </a:r>
            <a:r>
              <a:rPr lang="en-US" dirty="0" smtClean="0"/>
              <a:t> example - success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600" smtClean="0"/>
              <a:t>H:\&gt;tracert </a:t>
            </a:r>
            <a:r>
              <a:rPr lang="en-US" sz="1600" smtClean="0">
                <a:hlinkClick r:id="rId2"/>
              </a:rPr>
              <a:t>www.google.com</a:t>
            </a:r>
            <a:endParaRPr lang="en-US" sz="1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600" smtClean="0"/>
              <a:t>Tracing route to </a:t>
            </a:r>
            <a:r>
              <a:rPr lang="en-US" sz="1600" smtClean="0">
                <a:hlinkClick r:id="rId3"/>
              </a:rPr>
              <a:t>www.google.akadns.net</a:t>
            </a:r>
            <a:r>
              <a:rPr lang="en-US" sz="1600" smtClean="0"/>
              <a:t> [64.233.167.99] over a maximum of 30 hops: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600" smtClean="0"/>
              <a:t>	 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600" smtClean="0"/>
              <a:t>1    &lt;1 ms    &lt;1 ms    &lt;1 ms  v61.networking.cns.uwec.edu [137.28.61.1]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600" smtClean="0"/>
              <a:t>2     4 ms     6 ms     3 ms  UWEauClaireHub2-ge50.core.wiscnet.net [216.56.90.1]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600" smtClean="0"/>
              <a:t>3     2 ms     1 ms     2 ms  r-uweauclaire-isp-gig2-0.wiscnet.net [140.189.8.141]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600" smtClean="0"/>
              <a:t>4    17 ms    17 ms    17 ms  chi-edge-08.inet.qwest.net [65.113.85.5]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600" smtClean="0"/>
              <a:t>5    18 ms    16 ms    18 ms  chi-core-02.inet.qwest.net [205.171.20.113]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600" smtClean="0"/>
              <a:t>6    17 ms    18 ms    19 ms  cer-core-01.inet.qwest.net [205.171.205.34]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600" smtClean="0"/>
              <a:t>7    18 ms    19 ms    21 ms  chp-brdr-01.inet.qwest.net [205.171.139.146]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600" smtClean="0"/>
              <a:t>8    18 ms    17 ms    18 ms  P11-0.CHICR2.Chicago.opentransit.net [193.251.129.113]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600" smtClean="0"/>
              <a:t>9    15 ms    16 ms    16 ms  Google-EU-Customers-2.GW.opentransit.net [193.251.249.30]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600" smtClean="0"/>
              <a:t>10    16 ms    16 ms    18 ms  216.239.46.10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600" smtClean="0"/>
              <a:t>11    21 ms    19 ms    17 ms  64.233.175.30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600" smtClean="0"/>
              <a:t>12    18 ms    16 ms    16 ms  64.233.167.99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600" smtClean="0"/>
              <a:t> 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600" smtClean="0"/>
              <a:t>Trace complete.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finger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Potential Uses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Collect usernames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Determine if user is currently logged in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Notes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Often blocked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Usage: finger </a:t>
            </a:r>
            <a:r>
              <a:rPr lang="en-US" sz="2400" i="1" dirty="0" err="1" smtClean="0"/>
              <a:t>localuser</a:t>
            </a:r>
            <a:r>
              <a:rPr lang="en-US" sz="2400" dirty="0" smtClean="0"/>
              <a:t> or finger </a:t>
            </a:r>
            <a:r>
              <a:rPr lang="en-US" sz="2400" i="1" dirty="0" smtClean="0"/>
              <a:t>@system</a:t>
            </a:r>
            <a:r>
              <a:rPr lang="en-US" sz="2400" dirty="0" smtClean="0"/>
              <a:t> or finger </a:t>
            </a:r>
            <a:r>
              <a:rPr lang="en-US" sz="2400" i="1" dirty="0" err="1" smtClean="0"/>
              <a:t>remoteuser@system</a:t>
            </a:r>
            <a:endParaRPr lang="en-US" sz="2400" i="1" dirty="0" smtClean="0"/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000" dirty="0" smtClean="0"/>
              <a:t>E.g. finger </a:t>
            </a:r>
            <a:r>
              <a:rPr lang="en-US" sz="2000" dirty="0" err="1" smtClean="0"/>
              <a:t>chidanan</a:t>
            </a:r>
            <a:r>
              <a:rPr lang="en-US" sz="2000" dirty="0" smtClean="0"/>
              <a:t>(user on local system)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000" dirty="0" smtClean="0"/>
              <a:t>E.g. finger @</a:t>
            </a:r>
            <a:r>
              <a:rPr lang="en-US" sz="2000" dirty="0" err="1" smtClean="0"/>
              <a:t>csse.rose-hulman.edu</a:t>
            </a:r>
            <a:r>
              <a:rPr lang="en-US" sz="2000" dirty="0" smtClean="0"/>
              <a:t> (all on remote system)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000" dirty="0" smtClean="0"/>
              <a:t>E.g. finger chidanan@csse.rose-hulman.edu (user on remote system)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whois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Potential Uses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Queries nicname/whois servers for Internet registration information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Can gather contacts, names, geographic information, servers, … - useful for social engineering attacks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Notes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Usage: whois </a:t>
            </a:r>
            <a:r>
              <a:rPr lang="en-US" i="1" smtClean="0"/>
              <a:t>domain</a:t>
            </a:r>
            <a:endParaRPr lang="en-US" smtClean="0"/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mtClean="0"/>
              <a:t>e.g. whois netcom.com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whois</a:t>
            </a:r>
            <a:r>
              <a:rPr lang="en-US" dirty="0" smtClean="0"/>
              <a:t> example - basic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400" smtClean="0"/>
              <a:t>Domain Name: UWEC.EDU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4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400" smtClean="0"/>
              <a:t>Registrant: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400" smtClean="0"/>
              <a:t>   University of Wisconsin - Eau Claire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400" smtClean="0"/>
              <a:t>   105 Garfield Avenue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400" smtClean="0"/>
              <a:t>   Eau Claire, WI 54702-4004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400" smtClean="0"/>
              <a:t>   UNITED STATES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4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400" smtClean="0"/>
              <a:t>Contacts: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4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400" smtClean="0"/>
              <a:t>   Administrative Contact: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400" smtClean="0"/>
              <a:t>   Computing and Networking Services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400" smtClean="0"/>
              <a:t>   105 Garfield Ave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400" smtClean="0"/>
              <a:t>   Eau Claire, WI 54701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400" smtClean="0"/>
              <a:t>   UNITED STATES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400" smtClean="0"/>
              <a:t>   (715) 836-5711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400" smtClean="0"/>
              <a:t>   networking@uwec.edu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4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400" smtClean="0"/>
              <a:t>Name Servers: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400" smtClean="0"/>
              <a:t>   TOMATO.UWEC.EDU      137.28.1.17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400" smtClean="0"/>
              <a:t>   LETTUCE.UWEC.EDU     137.28.1.18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400" smtClean="0"/>
              <a:t>   BACON.UWEC.EDU         137.28.5.194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4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Footprinting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Definition: </a:t>
            </a:r>
            <a:r>
              <a:rPr lang="en-US" sz="2800" i="1" dirty="0" smtClean="0">
                <a:solidFill>
                  <a:srgbClr val="FF0000"/>
                </a:solidFill>
              </a:rPr>
              <a:t>the gathering of information about a potential system or network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a.k.a. fingerprinting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Attacker’s point of view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Identify potential target systems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Identify which types of attacks may be useful on target systems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Defender’s point of view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Know available tools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May be able to tell if system is being </a:t>
            </a:r>
            <a:r>
              <a:rPr lang="en-US" sz="2400" dirty="0" err="1" smtClean="0"/>
              <a:t>footprinted</a:t>
            </a:r>
            <a:r>
              <a:rPr lang="en-US" sz="2400" dirty="0" smtClean="0"/>
              <a:t>, be more prepared for possible attack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Vulnerability analysis: know what information you’re giving away, what weaknesses you have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whois example - wildcards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dirty="0" err="1" smtClean="0"/>
              <a:t>whois</a:t>
            </a:r>
            <a:r>
              <a:rPr lang="en-US" sz="2400" dirty="0" smtClean="0"/>
              <a:t> </a:t>
            </a:r>
            <a:r>
              <a:rPr lang="en-US" sz="2400" dirty="0" err="1" smtClean="0"/>
              <a:t>uw%.edu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Your search has matched multiple domains.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Below are the domains you matched (up to 100). For specific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information on one of these domains, please search on that domain.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    </a:t>
            </a:r>
            <a:r>
              <a:rPr lang="en-US" sz="1600" dirty="0" smtClean="0"/>
              <a:t>UW.EDU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600" dirty="0" smtClean="0"/>
              <a:t>     UWA.EDU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600" dirty="0" smtClean="0"/>
              <a:t>     UWB.EDU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600" dirty="0" smtClean="0"/>
              <a:t>     UWC.EDU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600" dirty="0" smtClean="0"/>
              <a:t>     UWEC.EDU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600" dirty="0" smtClean="0"/>
              <a:t>     UWEST.EDU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600" dirty="0" smtClean="0"/>
              <a:t>     UWEX.EDU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	 ….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nslookup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Potential Uses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Query internet name servers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Find name for IP address, and vice versa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Notes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Now deprecated – generally use dig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Sometimes useful when dig fails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Usage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nslookup xxxxxxx		// name or IP addr.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mtClean="0"/>
              <a:t>E.g. nslookup data.cs.uwec.edu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mtClean="0"/>
              <a:t>E.g. dig data.cs.uwec.edu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dig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Potential Uses</a:t>
            </a:r>
          </a:p>
          <a:p>
            <a:pPr lvl="1" eaLnBrk="1" hangingPunct="1">
              <a:defRPr/>
            </a:pPr>
            <a:r>
              <a:rPr lang="en-US" smtClean="0"/>
              <a:t>Domain Name Service (DNS) lookup utility</a:t>
            </a:r>
          </a:p>
          <a:p>
            <a:pPr lvl="1" eaLnBrk="1" hangingPunct="1">
              <a:defRPr/>
            </a:pPr>
            <a:r>
              <a:rPr lang="en-US" smtClean="0"/>
              <a:t>Associate name with IP address and vice versa</a:t>
            </a:r>
          </a:p>
          <a:p>
            <a:pPr eaLnBrk="1" hangingPunct="1">
              <a:defRPr/>
            </a:pPr>
            <a:r>
              <a:rPr lang="en-US" smtClean="0"/>
              <a:t>Notes</a:t>
            </a:r>
          </a:p>
          <a:p>
            <a:pPr lvl="1" eaLnBrk="1" hangingPunct="1">
              <a:defRPr/>
            </a:pPr>
            <a:r>
              <a:rPr lang="en-US" smtClean="0"/>
              <a:t>Many command options</a:t>
            </a:r>
          </a:p>
          <a:p>
            <a:pPr lvl="1" eaLnBrk="1" hangingPunct="1">
              <a:defRPr/>
            </a:pPr>
            <a:r>
              <a:rPr lang="en-US" smtClean="0"/>
              <a:t>General usage: dig &lt;somehost&gt;</a:t>
            </a:r>
          </a:p>
          <a:p>
            <a:pPr lvl="2" eaLnBrk="1" hangingPunct="1">
              <a:defRPr/>
            </a:pPr>
            <a:r>
              <a:rPr lang="en-US" smtClean="0"/>
              <a:t>E.g. dig data.cs.uwec.edu</a:t>
            </a:r>
          </a:p>
          <a:p>
            <a:pPr lvl="2" eaLnBrk="1" hangingPunct="1">
              <a:defRPr/>
            </a:pPr>
            <a:r>
              <a:rPr lang="en-US" smtClean="0"/>
              <a:t>E.g. dig 137.28.109.33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arp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Tracks addresses, interfaces accessed by system</a:t>
            </a:r>
          </a:p>
          <a:p>
            <a:pPr eaLnBrk="1" hangingPunct="1">
              <a:defRPr/>
            </a:pPr>
            <a:r>
              <a:rPr lang="en-US" smtClean="0"/>
              <a:t>Possible uses</a:t>
            </a:r>
          </a:p>
          <a:p>
            <a:pPr lvl="1" eaLnBrk="1" hangingPunct="1">
              <a:defRPr/>
            </a:pPr>
            <a:r>
              <a:rPr lang="en-US" smtClean="0"/>
              <a:t>Find adjacent systems</a:t>
            </a:r>
          </a:p>
          <a:p>
            <a:pPr eaLnBrk="1" hangingPunct="1">
              <a:defRPr/>
            </a:pPr>
            <a:r>
              <a:rPr lang="en-US" smtClean="0"/>
              <a:t>Notes</a:t>
            </a:r>
          </a:p>
          <a:p>
            <a:pPr lvl="1" eaLnBrk="1" hangingPunct="1">
              <a:defRPr/>
            </a:pPr>
            <a:r>
              <a:rPr lang="en-US" smtClean="0"/>
              <a:t>arp		// display names</a:t>
            </a:r>
          </a:p>
          <a:p>
            <a:pPr lvl="1" eaLnBrk="1" hangingPunct="1">
              <a:defRPr/>
            </a:pPr>
            <a:r>
              <a:rPr lang="en-US" smtClean="0"/>
              <a:t>arp –n		// display numeric addresses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netstat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Shows connections, routing information, statistics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Possible uses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find adjacent machines, used ports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Notes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Many flags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000" dirty="0" err="1" smtClean="0"/>
              <a:t>netstat</a:t>
            </a:r>
            <a:r>
              <a:rPr lang="en-US" sz="2000" dirty="0" smtClean="0"/>
              <a:t>		               // open sockets, etc.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000" dirty="0" err="1" smtClean="0"/>
              <a:t>netstat</a:t>
            </a:r>
            <a:r>
              <a:rPr lang="en-US" sz="2000" dirty="0" smtClean="0"/>
              <a:t> –s 		// summary statistics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000" dirty="0" err="1" smtClean="0"/>
              <a:t>netstat</a:t>
            </a:r>
            <a:r>
              <a:rPr lang="en-US" sz="2000" dirty="0" smtClean="0"/>
              <a:t> – r		// routing tables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000" dirty="0" err="1" smtClean="0"/>
              <a:t>netstat</a:t>
            </a:r>
            <a:r>
              <a:rPr lang="en-US" sz="2000" dirty="0" smtClean="0"/>
              <a:t> – p		// programs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000" dirty="0" err="1" smtClean="0"/>
              <a:t>netstat</a:t>
            </a:r>
            <a:r>
              <a:rPr lang="en-US" sz="2000" dirty="0" smtClean="0"/>
              <a:t> – l		// listening sockets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lsof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Lists open files on your system</a:t>
            </a:r>
          </a:p>
          <a:p>
            <a:pPr eaLnBrk="1" hangingPunct="1">
              <a:defRPr/>
            </a:pPr>
            <a:r>
              <a:rPr lang="en-US" smtClean="0"/>
              <a:t>Useful to see what processes are working with what files, possibly identify tampering</a:t>
            </a:r>
          </a:p>
          <a:p>
            <a:pPr eaLnBrk="1" hangingPunct="1">
              <a:defRPr/>
            </a:pPr>
            <a:r>
              <a:rPr lang="en-US" smtClean="0"/>
              <a:t>Usage: lsof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Windows Tools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Sam Spade</a:t>
            </a:r>
          </a:p>
          <a:p>
            <a:pPr lvl="1" eaLnBrk="1" hangingPunct="1">
              <a:defRPr/>
            </a:pPr>
            <a:r>
              <a:rPr lang="en-US" smtClean="0"/>
              <a:t>“swiss army knife” of footprinting</a:t>
            </a:r>
          </a:p>
          <a:p>
            <a:pPr lvl="1" eaLnBrk="1" hangingPunct="1">
              <a:defRPr/>
            </a:pPr>
            <a:r>
              <a:rPr lang="en-US" smtClean="0"/>
              <a:t>Has most of the Linux tools</a:t>
            </a:r>
          </a:p>
          <a:p>
            <a:pPr lvl="1" eaLnBrk="1" hangingPunct="1">
              <a:defRPr/>
            </a:pPr>
            <a:r>
              <a:rPr lang="en-US" smtClean="0"/>
              <a:t>Plus other functionality</a:t>
            </a:r>
          </a:p>
          <a:p>
            <a:pPr eaLnBrk="1" hangingPunct="1">
              <a:defRPr/>
            </a:pPr>
            <a:r>
              <a:rPr lang="en-US" smtClean="0"/>
              <a:t>Usage</a:t>
            </a:r>
          </a:p>
          <a:p>
            <a:pPr lvl="1" eaLnBrk="1" hangingPunct="1">
              <a:defRPr/>
            </a:pPr>
            <a:r>
              <a:rPr lang="en-US" smtClean="0"/>
              <a:t>Start application</a:t>
            </a:r>
          </a:p>
          <a:p>
            <a:pPr lvl="1" eaLnBrk="1" hangingPunct="1">
              <a:defRPr/>
            </a:pPr>
            <a:r>
              <a:rPr lang="en-US" smtClean="0"/>
              <a:t>Fill in name or IP address</a:t>
            </a:r>
          </a:p>
          <a:p>
            <a:pPr lvl="1" eaLnBrk="1" hangingPunct="1">
              <a:defRPr/>
            </a:pPr>
            <a:r>
              <a:rPr lang="en-US" smtClean="0"/>
              <a:t>Choose option desired in menus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Packet Sniffers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Definition: Hardware or software that can display network traffic packet information</a:t>
            </a:r>
          </a:p>
          <a:p>
            <a:pPr eaLnBrk="1" hangingPunct="1">
              <a:defRPr/>
            </a:pPr>
            <a:r>
              <a:rPr lang="en-US" smtClean="0"/>
              <a:t>Usage</a:t>
            </a:r>
          </a:p>
          <a:p>
            <a:pPr lvl="1" eaLnBrk="1" hangingPunct="1">
              <a:defRPr/>
            </a:pPr>
            <a:r>
              <a:rPr lang="en-US" smtClean="0"/>
              <a:t>Network traffic analysis</a:t>
            </a:r>
          </a:p>
          <a:p>
            <a:pPr eaLnBrk="1" hangingPunct="1">
              <a:defRPr/>
            </a:pPr>
            <a:r>
              <a:rPr lang="en-US" smtClean="0"/>
              <a:t>Example packet sniffers</a:t>
            </a:r>
          </a:p>
          <a:p>
            <a:pPr lvl="1" eaLnBrk="1" hangingPunct="1">
              <a:defRPr/>
            </a:pPr>
            <a:r>
              <a:rPr lang="en-US" smtClean="0"/>
              <a:t>tcpdump (command line, Linux)</a:t>
            </a:r>
          </a:p>
          <a:p>
            <a:pPr lvl="1" eaLnBrk="1" hangingPunct="1">
              <a:defRPr/>
            </a:pPr>
            <a:r>
              <a:rPr lang="en-US" smtClean="0"/>
              <a:t>ethereal (Linux, Windows – open source)</a:t>
            </a:r>
          </a:p>
          <a:p>
            <a:pPr lvl="1" eaLnBrk="1" hangingPunct="1">
              <a:defRPr/>
            </a:pPr>
            <a:r>
              <a:rPr lang="en-US" smtClean="0"/>
              <a:t>others…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Limitations – Packet Sniffing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Packet sniffers only catch what they can see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Users attached to hub – can see everything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Users attached to switch – can see own traffic only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Wireless – wireless access point is like hub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Need to be able to put NIC in “promiscuous” mode to be able to process all traffic, not just traffic for/from itself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NIC must support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Need privilege (e.g. root in Linux)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OSI Network Protocol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Layer 7 – Application (incl. app. content)</a:t>
            </a:r>
          </a:p>
          <a:p>
            <a:pPr eaLnBrk="1" hangingPunct="1">
              <a:defRPr/>
            </a:pPr>
            <a:r>
              <a:rPr lang="en-US" smtClean="0"/>
              <a:t>Layer 6 – Presentation</a:t>
            </a:r>
          </a:p>
          <a:p>
            <a:pPr eaLnBrk="1" hangingPunct="1">
              <a:defRPr/>
            </a:pPr>
            <a:r>
              <a:rPr lang="en-US" smtClean="0"/>
              <a:t>Layer 5 – Session</a:t>
            </a:r>
          </a:p>
          <a:p>
            <a:pPr eaLnBrk="1" hangingPunct="1">
              <a:defRPr/>
            </a:pPr>
            <a:r>
              <a:rPr lang="en-US" smtClean="0"/>
              <a:t>Layer 4 – Transport (incl. protocol, port)</a:t>
            </a:r>
          </a:p>
          <a:p>
            <a:pPr eaLnBrk="1" hangingPunct="1">
              <a:defRPr/>
            </a:pPr>
            <a:r>
              <a:rPr lang="en-US" smtClean="0"/>
              <a:t>Layer 3 – Network (incl. source, dest)</a:t>
            </a:r>
          </a:p>
          <a:p>
            <a:pPr eaLnBrk="1" hangingPunct="1">
              <a:defRPr/>
            </a:pPr>
            <a:r>
              <a:rPr lang="en-US" smtClean="0"/>
              <a:t>Layer 2 – Data Link</a:t>
            </a:r>
          </a:p>
          <a:p>
            <a:pPr eaLnBrk="1" hangingPunct="1">
              <a:defRPr/>
            </a:pPr>
            <a:r>
              <a:rPr lang="en-US" smtClean="0"/>
              <a:t>Layer 1 – Physical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Information to Gather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System (Local or Remote)</a:t>
            </a:r>
          </a:p>
          <a:p>
            <a:pPr lvl="1" eaLnBrk="1" hangingPunct="1">
              <a:defRPr/>
            </a:pPr>
            <a:r>
              <a:rPr lang="en-US" sz="2400" dirty="0" smtClean="0"/>
              <a:t>IP Address, Name and Domain</a:t>
            </a:r>
          </a:p>
          <a:p>
            <a:pPr lvl="1" eaLnBrk="1" hangingPunct="1">
              <a:defRPr/>
            </a:pPr>
            <a:r>
              <a:rPr lang="en-US" sz="2400" dirty="0" smtClean="0"/>
              <a:t>Operating System</a:t>
            </a:r>
          </a:p>
          <a:p>
            <a:pPr lvl="2" eaLnBrk="1" hangingPunct="1">
              <a:defRPr/>
            </a:pPr>
            <a:r>
              <a:rPr lang="en-US" sz="2000" dirty="0" smtClean="0"/>
              <a:t>Type (Windows, Linux, Solaris)</a:t>
            </a:r>
          </a:p>
          <a:p>
            <a:pPr lvl="2" eaLnBrk="1" hangingPunct="1">
              <a:defRPr/>
            </a:pPr>
            <a:r>
              <a:rPr lang="en-US" sz="2000" dirty="0" smtClean="0"/>
              <a:t>Version (98/NT/2000/2003/XP,  </a:t>
            </a:r>
            <a:r>
              <a:rPr lang="en-US" sz="2000" dirty="0" err="1" smtClean="0"/>
              <a:t>Redhat</a:t>
            </a:r>
            <a:r>
              <a:rPr lang="en-US" sz="2000" dirty="0" smtClean="0"/>
              <a:t>, Fedora, </a:t>
            </a:r>
            <a:r>
              <a:rPr lang="en-US" sz="2000" dirty="0" err="1" smtClean="0"/>
              <a:t>SuSe</a:t>
            </a:r>
            <a:r>
              <a:rPr lang="en-US" sz="2000" dirty="0" smtClean="0"/>
              <a:t>, </a:t>
            </a:r>
            <a:r>
              <a:rPr lang="en-US" sz="2000" dirty="0" err="1" smtClean="0"/>
              <a:t>Ubuntu</a:t>
            </a:r>
            <a:r>
              <a:rPr lang="en-US" sz="2000" dirty="0" smtClean="0"/>
              <a:t>)</a:t>
            </a:r>
          </a:p>
          <a:p>
            <a:pPr lvl="1" eaLnBrk="1" hangingPunct="1">
              <a:defRPr/>
            </a:pPr>
            <a:r>
              <a:rPr lang="en-US" sz="2400" dirty="0" smtClean="0"/>
              <a:t>Usernames</a:t>
            </a:r>
          </a:p>
          <a:p>
            <a:pPr lvl="1" eaLnBrk="1" hangingPunct="1">
              <a:defRPr/>
            </a:pPr>
            <a:r>
              <a:rPr lang="en-US" sz="2400" dirty="0" smtClean="0"/>
              <a:t>File structure</a:t>
            </a:r>
          </a:p>
          <a:p>
            <a:pPr lvl="1" eaLnBrk="1" hangingPunct="1">
              <a:defRPr/>
            </a:pPr>
            <a:r>
              <a:rPr lang="en-US" sz="2400" dirty="0" smtClean="0"/>
              <a:t>Open Ports (what services/programs are running on the system)</a:t>
            </a:r>
          </a:p>
          <a:p>
            <a:pPr lvl="1" eaLnBrk="1" hangingPunct="1">
              <a:defRPr/>
            </a:pPr>
            <a:r>
              <a:rPr lang="en-US" sz="2400" dirty="0" smtClean="0"/>
              <a:t>Physical Proximity/Location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ethereal / wireshark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Created as tool to examine network problems in 1997</a:t>
            </a:r>
          </a:p>
          <a:p>
            <a:pPr eaLnBrk="1" hangingPunct="1">
              <a:defRPr/>
            </a:pPr>
            <a:r>
              <a:rPr lang="en-US" dirty="0" smtClean="0"/>
              <a:t>Various contributors added packet dissectors, fixes, upgrades; released 1998</a:t>
            </a:r>
          </a:p>
          <a:p>
            <a:pPr eaLnBrk="1" hangingPunct="1">
              <a:defRPr/>
            </a:pPr>
            <a:r>
              <a:rPr lang="en-US" dirty="0" smtClean="0"/>
              <a:t>Works with other packet filter formats</a:t>
            </a:r>
          </a:p>
          <a:p>
            <a:pPr eaLnBrk="1" hangingPunct="1">
              <a:defRPr/>
            </a:pPr>
            <a:r>
              <a:rPr lang="en-US" dirty="0" smtClean="0"/>
              <a:t>Information</a:t>
            </a:r>
          </a:p>
          <a:p>
            <a:pPr lvl="1" eaLnBrk="1" hangingPunct="1">
              <a:defRPr/>
            </a:pPr>
            <a:r>
              <a:rPr lang="en-US" dirty="0" smtClean="0">
                <a:hlinkClick r:id="rId2"/>
              </a:rPr>
              <a:t>http://www.wireshark.org</a:t>
            </a:r>
            <a:r>
              <a:rPr lang="en-US" dirty="0" smtClean="0"/>
              <a:t> </a:t>
            </a:r>
          </a:p>
          <a:p>
            <a:pPr lvl="1" eaLnBrk="1" hangingPunct="1">
              <a:defRPr/>
            </a:pPr>
            <a:r>
              <a:rPr lang="en-US" dirty="0" smtClean="0">
                <a:hlinkClick r:id="rId3"/>
              </a:rPr>
              <a:t>http://www.ethereal.com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Demonstration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Using ethereal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Prompt&gt;&gt;ethereal    &amp;         (in Linux)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Capture/Start/OK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Capture window shows accumulated totals for different types of packets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Stop – packets now displayed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Top window – packet summary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dirty="0" smtClean="0"/>
              <a:t>Can sort by column – source, destination, protocol are useful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Middle window – packet breakdown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dirty="0" smtClean="0"/>
              <a:t>Click on + icons for detail at each packet level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Bottom window – packet content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Ethereal capture analysis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Can save a session to a capture file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Can reopen file later for further analysis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Open capture file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Identify and follow different TCP streams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Select TCP packet, Tools/Follow TCP Stream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CLICScapture.cap has http, https, ftp, ssh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Any interesting information out there?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Related Tools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Hunt</a:t>
            </a:r>
          </a:p>
          <a:p>
            <a:pPr lvl="1" eaLnBrk="1" hangingPunct="1">
              <a:defRPr/>
            </a:pPr>
            <a:r>
              <a:rPr lang="en-US" smtClean="0"/>
              <a:t>TCP sniffer</a:t>
            </a:r>
          </a:p>
          <a:p>
            <a:pPr lvl="1" eaLnBrk="1" hangingPunct="1">
              <a:defRPr/>
            </a:pPr>
            <a:r>
              <a:rPr lang="en-US" smtClean="0"/>
              <a:t>Watch and reset connections</a:t>
            </a:r>
          </a:p>
          <a:p>
            <a:pPr lvl="1" eaLnBrk="1" hangingPunct="1">
              <a:defRPr/>
            </a:pPr>
            <a:r>
              <a:rPr lang="en-US" smtClean="0"/>
              <a:t>Hijack sessions</a:t>
            </a:r>
          </a:p>
          <a:p>
            <a:pPr lvl="1" eaLnBrk="1" hangingPunct="1">
              <a:defRPr/>
            </a:pPr>
            <a:r>
              <a:rPr lang="en-US" smtClean="0"/>
              <a:t>Spoof MAC </a:t>
            </a:r>
          </a:p>
          <a:p>
            <a:pPr lvl="1" eaLnBrk="1" hangingPunct="1">
              <a:defRPr/>
            </a:pPr>
            <a:r>
              <a:rPr lang="en-US" smtClean="0"/>
              <a:t>Spoof DNS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Related Tool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EtherPEG</a:t>
            </a:r>
            <a:r>
              <a:rPr lang="en-US" dirty="0" smtClean="0"/>
              <a:t> – image capture on network</a:t>
            </a:r>
          </a:p>
          <a:p>
            <a:pPr lvl="1" eaLnBrk="1" hangingPunct="1">
              <a:defRPr/>
            </a:pPr>
            <a:r>
              <a:rPr lang="en-US" dirty="0" smtClean="0">
                <a:hlinkClick r:id="rId3"/>
              </a:rPr>
              <a:t>http://www.etherpeg.com</a:t>
            </a:r>
            <a:r>
              <a:rPr lang="en-US" dirty="0" smtClean="0"/>
              <a:t> 	</a:t>
            </a:r>
          </a:p>
          <a:p>
            <a:pPr eaLnBrk="1" hangingPunct="1">
              <a:defRPr/>
            </a:pPr>
            <a:r>
              <a:rPr lang="en-US" dirty="0" smtClean="0"/>
              <a:t>Demonstration</a:t>
            </a:r>
          </a:p>
          <a:p>
            <a:pPr lvl="1" eaLnBrk="1" hangingPunct="1">
              <a:defRPr/>
            </a:pPr>
            <a:r>
              <a:rPr lang="en-US" dirty="0" smtClean="0"/>
              <a:t>See </a:t>
            </a:r>
            <a:r>
              <a:rPr lang="en-US" dirty="0" smtClean="0">
                <a:hlinkClick r:id="rId4"/>
              </a:rPr>
              <a:t>http://www.menshevik.com/showme</a:t>
            </a:r>
            <a:r>
              <a:rPr lang="en-US" dirty="0" smtClean="0"/>
              <a:t> on windows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Summary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676400"/>
            <a:ext cx="7772400" cy="438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Basic tools can generate much information</a:t>
            </a:r>
          </a:p>
          <a:p>
            <a:pPr eaLnBrk="1" hangingPunct="1">
              <a:defRPr/>
            </a:pPr>
            <a:r>
              <a:rPr lang="en-US" smtClean="0"/>
              <a:t>Remember principle of accumulating information</a:t>
            </a:r>
          </a:p>
          <a:p>
            <a:pPr lvl="1" eaLnBrk="1" hangingPunct="1">
              <a:defRPr/>
            </a:pPr>
            <a:r>
              <a:rPr lang="en-US" smtClean="0"/>
              <a:t>Attacker will build on smaller pieces to get bigger pieces</a:t>
            </a:r>
          </a:p>
          <a:p>
            <a:pPr eaLnBrk="1" hangingPunct="1">
              <a:defRPr/>
            </a:pPr>
            <a:r>
              <a:rPr lang="en-US" smtClean="0"/>
              <a:t>Moral: don’t give away information if you can avoid it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Information to Gather (2)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Networks / Enterprises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System information for all hosts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Network topology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mtClean="0"/>
              <a:t>Gateways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mtClean="0"/>
              <a:t>Firewalls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mtClean="0"/>
              <a:t>Overall topology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Network traffic information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Specialized servers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mtClean="0"/>
              <a:t>Web, Database, FTP, Email, etc.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Defender Perspective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Identify information you’re giving away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Identify weaknesses in systems/network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Know when systems/network is being probed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Identify source of probe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Develop awareness of threat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Construct audit trail of activity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/>
              <a:t>Tools – Linux (</a:t>
            </a:r>
            <a:r>
              <a:rPr lang="en-US" sz="2200" dirty="0" smtClean="0"/>
              <a:t>use “man” for help</a:t>
            </a:r>
            <a:r>
              <a:rPr lang="en-US" dirty="0" smtClean="0"/>
              <a:t>)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49149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Linux tools -  lower level utilities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Local System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000" dirty="0" smtClean="0"/>
              <a:t>hostname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000" dirty="0" err="1" smtClean="0"/>
              <a:t>ifconfig</a:t>
            </a:r>
            <a:endParaRPr lang="en-US" sz="2000" dirty="0" smtClean="0"/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000" dirty="0" smtClean="0"/>
              <a:t>who, last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Remote Systems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000" dirty="0" smtClean="0"/>
              <a:t>ping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000" dirty="0" err="1" smtClean="0"/>
              <a:t>t</a:t>
            </a:r>
            <a:r>
              <a:rPr lang="en-US" sz="2000" smtClean="0"/>
              <a:t>raceroute</a:t>
            </a:r>
            <a:r>
              <a:rPr lang="en-US" sz="2000" dirty="0" smtClean="0"/>
              <a:t>, </a:t>
            </a:r>
            <a:r>
              <a:rPr lang="en-US" sz="2000" dirty="0" err="1" smtClean="0"/>
              <a:t>tracert</a:t>
            </a:r>
            <a:endParaRPr lang="en-US" sz="2000" dirty="0" smtClean="0"/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000" dirty="0" smtClean="0"/>
              <a:t>finger (also local system)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000" dirty="0" err="1" smtClean="0"/>
              <a:t>nslookup</a:t>
            </a:r>
            <a:r>
              <a:rPr lang="en-US" sz="2000" dirty="0" smtClean="0"/>
              <a:t>, dig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000" dirty="0" err="1" smtClean="0"/>
              <a:t>whois</a:t>
            </a:r>
            <a:endParaRPr lang="en-US" sz="2000" dirty="0" smtClean="0"/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000" dirty="0" err="1" smtClean="0"/>
              <a:t>arp</a:t>
            </a:r>
            <a:r>
              <a:rPr lang="en-US" sz="2000" dirty="0" smtClean="0"/>
              <a:t>, </a:t>
            </a:r>
            <a:r>
              <a:rPr lang="en-US" sz="2000" dirty="0" err="1" smtClean="0"/>
              <a:t>netstat</a:t>
            </a:r>
            <a:r>
              <a:rPr lang="en-US" sz="2000" dirty="0" smtClean="0"/>
              <a:t> (also local system)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Other tools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000" dirty="0" err="1" smtClean="0"/>
              <a:t>lsof</a:t>
            </a:r>
            <a:endParaRPr lang="en-US" sz="20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Tools – Linux (2)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Other utilities</a:t>
            </a:r>
          </a:p>
          <a:p>
            <a:pPr lvl="1" eaLnBrk="1" hangingPunct="1">
              <a:defRPr/>
            </a:pPr>
            <a:r>
              <a:rPr lang="en-US" dirty="0" smtClean="0"/>
              <a:t>ethereal/wireshark (packet sniffing)</a:t>
            </a:r>
          </a:p>
          <a:p>
            <a:pPr lvl="1" eaLnBrk="1" hangingPunct="1">
              <a:defRPr/>
            </a:pPr>
            <a:r>
              <a:rPr lang="en-US" dirty="0" smtClean="0"/>
              <a:t>nmap (port scanning) -  more later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Tools - Windows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Windows</a:t>
            </a:r>
          </a:p>
          <a:p>
            <a:pPr lvl="1" eaLnBrk="1" hangingPunct="1">
              <a:defRPr/>
            </a:pPr>
            <a:r>
              <a:rPr lang="en-US" dirty="0" smtClean="0"/>
              <a:t>Sam Spade (collected tools)</a:t>
            </a:r>
          </a:p>
          <a:p>
            <a:pPr lvl="2"/>
            <a:r>
              <a:rPr lang="en-US" sz="1700" dirty="0" err="1" smtClean="0"/>
              <a:t>Whois,Ping</a:t>
            </a:r>
            <a:r>
              <a:rPr lang="en-US" sz="1700" dirty="0" smtClean="0"/>
              <a:t>, </a:t>
            </a:r>
            <a:r>
              <a:rPr lang="en-US" sz="1700" dirty="0" err="1" smtClean="0"/>
              <a:t>IPBlock</a:t>
            </a:r>
            <a:r>
              <a:rPr lang="en-US" sz="1700" dirty="0" smtClean="0"/>
              <a:t>, Dig, </a:t>
            </a:r>
            <a:r>
              <a:rPr lang="en-US" sz="1700" dirty="0" err="1" smtClean="0"/>
              <a:t>Traceroute</a:t>
            </a:r>
            <a:r>
              <a:rPr lang="en-US" sz="1700" dirty="0" smtClean="0"/>
              <a:t>, Finger, Browse Web, and Parse email headers …</a:t>
            </a:r>
          </a:p>
          <a:p>
            <a:pPr lvl="1" eaLnBrk="1" hangingPunct="1">
              <a:defRPr/>
            </a:pPr>
            <a:r>
              <a:rPr lang="en-US" dirty="0" smtClean="0"/>
              <a:t>ethereal (packet sniffer)</a:t>
            </a:r>
          </a:p>
          <a:p>
            <a:pPr lvl="1" eaLnBrk="1" hangingPunct="1">
              <a:defRPr/>
            </a:pPr>
            <a:r>
              <a:rPr lang="en-US" dirty="0" smtClean="0"/>
              <a:t>Command line tools</a:t>
            </a:r>
          </a:p>
          <a:p>
            <a:pPr lvl="2" eaLnBrk="1" hangingPunct="1">
              <a:defRPr/>
            </a:pPr>
            <a:r>
              <a:rPr lang="en-US" dirty="0" err="1" smtClean="0"/>
              <a:t>ipconfig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Many others…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hostname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Determine name of current system</a:t>
            </a:r>
          </a:p>
          <a:p>
            <a:pPr eaLnBrk="1" hangingPunct="1">
              <a:defRPr/>
            </a:pPr>
            <a:r>
              <a:rPr lang="en-US" smtClean="0"/>
              <a:t>Usage: hostname</a:t>
            </a:r>
          </a:p>
          <a:p>
            <a:pPr lvl="1" eaLnBrk="1" hangingPunct="1">
              <a:defRPr/>
            </a:pPr>
            <a:r>
              <a:rPr lang="en-US" smtClean="0"/>
              <a:t>E.g. hostname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smtClean="0"/>
              <a:t>localhost.localdomain	// default</a:t>
            </a:r>
          </a:p>
          <a:p>
            <a:pPr lvl="1" eaLnBrk="1" hangingPunct="1">
              <a:defRPr/>
            </a:pPr>
            <a:r>
              <a:rPr lang="en-US" smtClean="0"/>
              <a:t>E.g. hostname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smtClean="0"/>
              <a:t>clics.cs.uwec.edu</a:t>
            </a:r>
          </a:p>
          <a:p>
            <a:pPr lvl="1"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1601</TotalTime>
  <Words>1433</Words>
  <Application>Microsoft PowerPoint</Application>
  <PresentationFormat>On-screen Show (4:3)</PresentationFormat>
  <Paragraphs>331</Paragraphs>
  <Slides>35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Flow</vt:lpstr>
      <vt:lpstr>Footprinting / Packet Sniffing</vt:lpstr>
      <vt:lpstr>Footprinting</vt:lpstr>
      <vt:lpstr>Information to Gather</vt:lpstr>
      <vt:lpstr>Information to Gather (2)</vt:lpstr>
      <vt:lpstr>Defender Perspective</vt:lpstr>
      <vt:lpstr>Tools – Linux (use “man” for help)</vt:lpstr>
      <vt:lpstr>Tools – Linux (2)</vt:lpstr>
      <vt:lpstr>Tools - Windows</vt:lpstr>
      <vt:lpstr>hostname</vt:lpstr>
      <vt:lpstr>ifconfig</vt:lpstr>
      <vt:lpstr>who</vt:lpstr>
      <vt:lpstr>last</vt:lpstr>
      <vt:lpstr>ping</vt:lpstr>
      <vt:lpstr>traceroute</vt:lpstr>
      <vt:lpstr>traceroute example</vt:lpstr>
      <vt:lpstr>traceroute example - success</vt:lpstr>
      <vt:lpstr>finger</vt:lpstr>
      <vt:lpstr>whois</vt:lpstr>
      <vt:lpstr>whois example - basic</vt:lpstr>
      <vt:lpstr>whois example - wildcards</vt:lpstr>
      <vt:lpstr>nslookup</vt:lpstr>
      <vt:lpstr>dig</vt:lpstr>
      <vt:lpstr>arp</vt:lpstr>
      <vt:lpstr>netstat</vt:lpstr>
      <vt:lpstr>lsof</vt:lpstr>
      <vt:lpstr>Windows Tools</vt:lpstr>
      <vt:lpstr>Packet Sniffers</vt:lpstr>
      <vt:lpstr>Limitations – Packet Sniffing</vt:lpstr>
      <vt:lpstr>OSI Network Protocol</vt:lpstr>
      <vt:lpstr>ethereal / wireshark</vt:lpstr>
      <vt:lpstr>Using ethereal</vt:lpstr>
      <vt:lpstr>Ethereal capture analysis</vt:lpstr>
      <vt:lpstr>Related Tools</vt:lpstr>
      <vt:lpstr>Related Tool</vt:lpstr>
      <vt:lpstr>Summary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Archana Chidanandan</cp:lastModifiedBy>
  <cp:revision>66</cp:revision>
  <dcterms:created xsi:type="dcterms:W3CDTF">1601-01-01T00:00:00Z</dcterms:created>
  <dcterms:modified xsi:type="dcterms:W3CDTF">2008-12-04T18:09:00Z</dcterms:modified>
</cp:coreProperties>
</file>