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71" r:id="rId4"/>
    <p:sldId id="266" r:id="rId5"/>
    <p:sldId id="272" r:id="rId6"/>
    <p:sldId id="274" r:id="rId7"/>
    <p:sldId id="276" r:id="rId8"/>
    <p:sldId id="273" r:id="rId9"/>
    <p:sldId id="275" r:id="rId10"/>
    <p:sldId id="268" r:id="rId11"/>
    <p:sldId id="269" r:id="rId12"/>
    <p:sldId id="270" r:id="rId13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88889" autoAdjust="0"/>
  </p:normalViewPr>
  <p:slideViewPr>
    <p:cSldViewPr snapToGrid="0">
      <p:cViewPr varScale="1">
        <p:scale>
          <a:sx n="79" d="100"/>
          <a:sy n="79" d="100"/>
        </p:scale>
        <p:origin x="-1080" y="-62"/>
      </p:cViewPr>
      <p:guideLst>
        <p:guide orient="horz" pos="32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15F58601-139A-4358-9102-F44CFB46E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6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defTabSz="93146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0789"/>
            <a:ext cx="3041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2" tIns="46561" rIns="93122" bIns="46561" numCol="1" anchor="b" anchorCtr="0" compatLnSpc="1">
            <a:prstTxWarp prst="textNoShape">
              <a:avLst/>
            </a:prstTxWarp>
          </a:bodyPr>
          <a:lstStyle>
            <a:lvl1pPr algn="r" defTabSz="931460" eaLnBrk="1" hangingPunct="1">
              <a:defRPr sz="1200"/>
            </a:lvl1pPr>
          </a:lstStyle>
          <a:p>
            <a:pPr>
              <a:defRPr/>
            </a:pPr>
            <a:fld id="{85640281-FC24-4A4F-A53E-6E174F5BA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41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562">
              <a:defRPr>
                <a:solidFill>
                  <a:schemeClr val="tx1"/>
                </a:solidFill>
                <a:latin typeface="Arial" charset="0"/>
              </a:defRPr>
            </a:lvl1pPr>
            <a:lvl2pPr marL="742849" indent="-285711" defTabSz="928562">
              <a:defRPr>
                <a:solidFill>
                  <a:schemeClr val="tx1"/>
                </a:solidFill>
                <a:latin typeface="Arial" charset="0"/>
              </a:defRPr>
            </a:lvl2pPr>
            <a:lvl3pPr marL="1142845" indent="-228569" defTabSz="928562">
              <a:defRPr>
                <a:solidFill>
                  <a:schemeClr val="tx1"/>
                </a:solidFill>
                <a:latin typeface="Arial" charset="0"/>
              </a:defRPr>
            </a:lvl3pPr>
            <a:lvl4pPr marL="1599983" indent="-228569" defTabSz="928562">
              <a:defRPr>
                <a:solidFill>
                  <a:schemeClr val="tx1"/>
                </a:solidFill>
                <a:latin typeface="Arial" charset="0"/>
              </a:defRPr>
            </a:lvl4pPr>
            <a:lvl5pPr marL="2057122" indent="-228569" defTabSz="928562">
              <a:defRPr>
                <a:solidFill>
                  <a:schemeClr val="tx1"/>
                </a:solidFill>
                <a:latin typeface="Arial" charset="0"/>
              </a:defRPr>
            </a:lvl5pPr>
            <a:lvl6pPr marL="2514260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98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36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74" indent="-228569" defTabSz="9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C07E7C3-1A52-4460-9E8B-1DC09CA46B3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I want 2 people to work together to find M, I can give them r and M-r and tell them to sum</a:t>
            </a:r>
          </a:p>
          <a:p>
            <a:r>
              <a:rPr lang="en-US" dirty="0" smtClean="0"/>
              <a:t>The (mod n) is for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6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Rival siblings mentioned in a will</a:t>
            </a:r>
          </a:p>
          <a:p>
            <a:r>
              <a:rPr lang="en-US" dirty="0" smtClean="0"/>
              <a:t>Military:</a:t>
            </a:r>
            <a:r>
              <a:rPr lang="en-US" baseline="0" dirty="0" smtClean="0"/>
              <a:t> need more than one person to cooperate to press the big red button</a:t>
            </a:r>
          </a:p>
          <a:p>
            <a:r>
              <a:rPr lang="en-US" baseline="0" dirty="0" smtClean="0"/>
              <a:t>Government: a cabinet working together has as much power as the president</a:t>
            </a:r>
            <a:endParaRPr lang="en-US" dirty="0" smtClean="0"/>
          </a:p>
          <a:p>
            <a:r>
              <a:rPr lang="en-US" dirty="0" smtClean="0"/>
              <a:t>Info: divide onto n servers, all of which must be hacked to recover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77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640281-FC24-4A4F-A53E-6E174F5BA9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1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5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798F-4B9D-4B73-B716-AB1B237A2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504F-BDDE-48D2-BCF1-089D0064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1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9F2F-110C-41F3-B62F-742AFBFBD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0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C0A0-03C8-481E-839C-4614ED2D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03F0-159D-4CB2-91D5-2B49115E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CBF48-17F5-4F81-A11A-5A864E92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8B7BD-5784-4E1D-BDDC-918911231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5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3E235D4-9E83-4B20-9B42-241365245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7" r:id="rId1"/>
    <p:sldLayoutId id="2147483855" r:id="rId2"/>
    <p:sldLayoutId id="2147483857" r:id="rId3"/>
    <p:sldLayoutId id="2147483858" r:id="rId4"/>
    <p:sldLayoutId id="2147483859" r:id="rId5"/>
    <p:sldLayoutId id="2147483860" r:id="rId6"/>
    <p:sldLayoutId id="214748386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en.wikipedia.org/wiki/File:IntersectingPlanes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Secretsharing-1.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en.wikipedia.org/wiki/File:Secretsharing-3-point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31888"/>
            <a:ext cx="8242300" cy="5380037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  <a:endParaRPr lang="en-US" sz="2800" dirty="0" smtClean="0"/>
          </a:p>
          <a:p>
            <a:pPr marL="933450" lvl="1" indent="-533400" eaLnBrk="1" hangingPunct="1">
              <a:defRPr/>
            </a:pPr>
            <a:r>
              <a:rPr lang="en-US" sz="2400" dirty="0" smtClean="0"/>
              <a:t>SHA due tomorrow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Last exam Thursday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Available for project questions this week</a:t>
            </a:r>
          </a:p>
          <a:p>
            <a:pPr marL="933450" lvl="1" indent="-533400" eaLnBrk="1" hangingPunct="1">
              <a:defRPr/>
            </a:pPr>
            <a:r>
              <a:rPr lang="en-US" sz="2400" dirty="0" smtClean="0"/>
              <a:t>Next week you will evaluate each other’s presentations.</a:t>
            </a:r>
            <a:endParaRPr lang="en-US" sz="2400" dirty="0" smtClean="0"/>
          </a:p>
          <a:p>
            <a:pPr marL="533400" indent="-533400" eaLnBrk="1" hangingPunct="1">
              <a:defRPr/>
            </a:pPr>
            <a:r>
              <a:rPr lang="en-US" sz="2800" dirty="0" smtClean="0"/>
              <a:t>Questions? </a:t>
            </a:r>
          </a:p>
          <a:p>
            <a:pPr marL="533400" indent="-533400" eaLnBrk="1" hangingPunct="1">
              <a:defRPr/>
            </a:pPr>
            <a:endParaRPr lang="en-US" sz="2800" dirty="0"/>
          </a:p>
          <a:p>
            <a:pPr marL="533400" indent="-533400" eaLnBrk="1" hangingPunct="1">
              <a:defRPr/>
            </a:pPr>
            <a:r>
              <a:rPr lang="en-US" sz="2800" dirty="0" smtClean="0"/>
              <a:t>Secret sharing</a:t>
            </a:r>
            <a:endParaRPr lang="en-US" sz="2400" dirty="0"/>
          </a:p>
          <a:p>
            <a:pPr marL="533400" indent="-533400" eaLnBrk="1" hangingPunct="1">
              <a:defRPr/>
            </a:pPr>
            <a:endParaRPr lang="en-US" sz="28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33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Mignotte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Method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(t, n) threshold scheme</a:t>
            </a:r>
          </a:p>
          <a:p>
            <a:r>
              <a:rPr lang="en-US" dirty="0" smtClean="0"/>
              <a:t>Uses Chinese remainder theorem</a:t>
            </a:r>
          </a:p>
          <a:p>
            <a:r>
              <a:rPr lang="en-US" dirty="0" smtClean="0"/>
              <a:t>Solving a system of equations, mod </a:t>
            </a:r>
            <a:r>
              <a:rPr lang="en-US" dirty="0" smtClean="0"/>
              <a:t>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43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Method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Construct a Mignotte Sequence</a:t>
            </a:r>
          </a:p>
          <a:p>
            <a:endParaRPr lang="en-US" smtClean="0"/>
          </a:p>
          <a:p>
            <a:r>
              <a:rPr lang="en-US" smtClean="0"/>
              <a:t>Conditions:</a:t>
            </a:r>
          </a:p>
          <a:p>
            <a:pPr lvl="1"/>
            <a:r>
              <a:rPr lang="en-US" smtClean="0"/>
              <a:t>Pairwise relatively prime</a:t>
            </a:r>
          </a:p>
          <a:p>
            <a:pPr lvl="1"/>
            <a:r>
              <a:rPr lang="en-US" smtClean="0"/>
              <a:t>s</a:t>
            </a:r>
          </a:p>
          <a:p>
            <a:endParaRPr lang="en-US" smtClean="0"/>
          </a:p>
          <a:p>
            <a:r>
              <a:rPr lang="en-US" smtClean="0"/>
              <a:t>Shares: 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05000" y="2286000"/>
          <a:ext cx="50371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2158920" imgH="228600" progId="Equation.3">
                  <p:embed/>
                </p:oleObj>
              </mc:Choice>
              <mc:Fallback>
                <p:oleObj name="Equation" r:id="rId3" imgW="2158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5037138" cy="5334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676400" y="3886200"/>
          <a:ext cx="469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2349360" imgH="228600" progId="Equation.3">
                  <p:embed/>
                </p:oleObj>
              </mc:Choice>
              <mc:Fallback>
                <p:oleObj name="Equation" r:id="rId5" imgW="2349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86200"/>
                        <a:ext cx="4699000" cy="45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971800" y="5029200"/>
          <a:ext cx="195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977760" imgH="228600" progId="Equation.3">
                  <p:embed/>
                </p:oleObj>
              </mc:Choice>
              <mc:Fallback>
                <p:oleObj name="Equation" r:id="rId7" imgW="9777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1955800" cy="45720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724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Reconstruction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Solve: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Using Chinese Remainder Theorem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Unique (mod m</a:t>
            </a:r>
            <a:r>
              <a:rPr lang="en-US" baseline="-25000" dirty="0" smtClean="0"/>
              <a:t>1</a:t>
            </a:r>
            <a:r>
              <a:rPr lang="en-US" dirty="0" smtClean="0"/>
              <a:t> ***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dirty="0" smtClean="0"/>
              <a:t> 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19400" y="2133600"/>
          <a:ext cx="2895600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091880" imgH="761760" progId="Equation.3">
                  <p:embed/>
                </p:oleObj>
              </mc:Choice>
              <mc:Fallback>
                <p:oleObj name="Equation" r:id="rId3" imgW="109188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133600"/>
                        <a:ext cx="2895600" cy="202088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06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Wh</a:t>
            </a:r>
            <a:r>
              <a:rPr lang="en-US" sz="2800" dirty="0" smtClean="0"/>
              <a:t>at is </a:t>
            </a:r>
            <a:r>
              <a:rPr lang="en-US" sz="2800" i="1" dirty="0" smtClean="0"/>
              <a:t>s</a:t>
            </a:r>
            <a:r>
              <a:rPr lang="en-US" sz="2800" i="1" dirty="0" smtClean="0"/>
              <a:t>ecret splitting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 secret I want to share</a:t>
            </a:r>
          </a:p>
          <a:p>
            <a:r>
              <a:rPr lang="en-US" dirty="0" smtClean="0"/>
              <a:t>To figure it out, you’ll need </a:t>
            </a:r>
            <a:r>
              <a:rPr lang="en-US" b="1" dirty="0" smtClean="0"/>
              <a:t>teamwork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, M-r (mod n)</a:t>
            </a:r>
          </a:p>
          <a:p>
            <a:r>
              <a:rPr lang="en-US" dirty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…r</a:t>
            </a:r>
            <a:r>
              <a:rPr lang="en-US" baseline="-25000" dirty="0" smtClean="0"/>
              <a:t>i-1</a:t>
            </a:r>
            <a:r>
              <a:rPr lang="en-US" dirty="0" smtClean="0"/>
              <a:t>, M-</a:t>
            </a:r>
            <a:r>
              <a:rPr lang="el-GR" dirty="0" smtClean="0"/>
              <a:t>Σ</a:t>
            </a:r>
            <a:r>
              <a:rPr lang="en-US" baseline="-25000" dirty="0" smtClean="0"/>
              <a:t>i </a:t>
            </a: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 (all mod n)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4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There are many applications of secret splitting and secret sharing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Inheritances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Military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Information security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if I wanted a </a:t>
            </a:r>
            <a:r>
              <a:rPr lang="en-US" b="1" dirty="0" smtClean="0"/>
              <a:t>subset </a:t>
            </a:r>
            <a:r>
              <a:rPr lang="en-US" dirty="0" smtClean="0"/>
              <a:t>of the people to be able to reconstruct the secret?</a:t>
            </a:r>
          </a:p>
          <a:p>
            <a:pPr marL="0" indent="0">
              <a:buNone/>
            </a:pPr>
            <a:r>
              <a:rPr lang="en-US" dirty="0" smtClean="0"/>
              <a:t>Secret splitting is trivial</a:t>
            </a:r>
          </a:p>
          <a:p>
            <a:pPr marL="0" indent="0">
              <a:buNone/>
            </a:pPr>
            <a:r>
              <a:rPr lang="en-US" dirty="0" smtClean="0"/>
              <a:t>Secret </a:t>
            </a:r>
            <a:r>
              <a:rPr lang="en-US" i="1" dirty="0" smtClean="0"/>
              <a:t>sharing</a:t>
            </a:r>
            <a:r>
              <a:rPr lang="en-US" dirty="0" smtClean="0"/>
              <a:t> is not!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5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200000"/>
                  </a:schemeClr>
                </a:solidFill>
              </a:rPr>
              <a:t>Threshold schemes require t people of a set of w to compute the secret</a:t>
            </a:r>
            <a:endParaRPr lang="en-US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(t , </a:t>
            </a:r>
            <a:r>
              <a:rPr lang="en-US" dirty="0"/>
              <a:t>w</a:t>
            </a:r>
            <a:r>
              <a:rPr lang="en-US" dirty="0" smtClean="0"/>
              <a:t>) </a:t>
            </a:r>
            <a:r>
              <a:rPr lang="en-US" dirty="0" smtClean="0"/>
              <a:t>– </a:t>
            </a:r>
            <a:r>
              <a:rPr lang="en-US" dirty="0" smtClean="0"/>
              <a:t>threshold </a:t>
            </a:r>
            <a:r>
              <a:rPr lang="en-US" dirty="0" smtClean="0"/>
              <a:t>Scheme</a:t>
            </a:r>
          </a:p>
          <a:p>
            <a:pPr lvl="1"/>
            <a:r>
              <a:rPr lang="en-US" dirty="0" smtClean="0"/>
              <a:t>If t = </a:t>
            </a:r>
            <a:r>
              <a:rPr lang="en-US" dirty="0" smtClean="0"/>
              <a:t>w, then all </a:t>
            </a:r>
            <a:r>
              <a:rPr lang="en-US" dirty="0" smtClean="0"/>
              <a:t>participants are required</a:t>
            </a:r>
          </a:p>
          <a:p>
            <a:r>
              <a:rPr lang="en-US" dirty="0" smtClean="0"/>
              <a:t>Knowing </a:t>
            </a:r>
            <a:r>
              <a:rPr lang="en-US" dirty="0" smtClean="0"/>
              <a:t>t or more pieces makes </a:t>
            </a:r>
            <a:r>
              <a:rPr lang="en-US" dirty="0" smtClean="0"/>
              <a:t>M </a:t>
            </a:r>
            <a:r>
              <a:rPr lang="en-US" dirty="0" smtClean="0"/>
              <a:t>easily computable</a:t>
            </a:r>
          </a:p>
          <a:p>
            <a:r>
              <a:rPr lang="en-US" dirty="0" smtClean="0"/>
              <a:t>t–1 </a:t>
            </a:r>
            <a:r>
              <a:rPr lang="en-US" dirty="0" smtClean="0"/>
              <a:t>or fewer pieces leaves </a:t>
            </a:r>
            <a:r>
              <a:rPr lang="en-US" dirty="0" smtClean="0"/>
              <a:t>M </a:t>
            </a:r>
            <a:r>
              <a:rPr lang="en-US" b="1" dirty="0" smtClean="0"/>
              <a:t>completely undetermined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94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Idea: we can use curve fitting to reconstruct a function, and thus a message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67992" y="760902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5564333" y="1444336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301836" y="3397827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213764" y="23587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66164" y="25111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18564" y="26635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70964" y="28159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12378" y="1679864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836" y="1541957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774" y="1588123"/>
            <a:ext cx="2733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3174" y="5518703"/>
            <a:ext cx="355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quiz question is an example of a (2,3) scheme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The Shamir threshold scheme uses curve-fitting with higher dimensions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06018" y="467814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702359" y="1151248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439862" y="3104739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351790" y="20656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04190" y="22180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56590" y="23704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808990" y="25228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650404" y="138677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9862" y="1248869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4-5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418" y="1110369"/>
            <a:ext cx="273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  <a:p>
            <a:endParaRPr lang="en-US" dirty="0"/>
          </a:p>
          <a:p>
            <a:r>
              <a:rPr lang="en-US" dirty="0"/>
              <a:t>Derivation on </a:t>
            </a:r>
            <a:r>
              <a:rPr lang="en-US" dirty="0" smtClean="0"/>
              <a:t>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Extensions to Shamir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06018" y="467814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6702359" y="1151248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5439862" y="3104739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351790" y="20656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04190" y="22180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656590" y="23704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808990" y="2522848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650404" y="138677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9862" y="1248869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4-5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418" y="1110369"/>
            <a:ext cx="3114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 shares</a:t>
            </a:r>
          </a:p>
          <a:p>
            <a:endParaRPr lang="en-US" dirty="0"/>
          </a:p>
          <a:p>
            <a:r>
              <a:rPr lang="en-US" dirty="0" smtClean="0"/>
              <a:t>Multiple groups of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4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wo shares intersecting on a line">
            <a:hlinkClick r:id="rId2" tooltip="Two shares intersecting on a lin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729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Three shares intersecting at a point">
            <a:hlinkClick r:id="rId4" tooltip="Three shares intersecting at a point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606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One share">
            <a:hlinkClick r:id="rId6" tooltip="One shar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995" y="218049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0" y="0"/>
            <a:ext cx="86868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l"/>
            <a:r>
              <a:rPr lang="en-US" sz="2800" smtClean="0"/>
              <a:t>In the Blakely scheme, we represent the secret as the y-coordinate of the intersection of hyperplanes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15470" y="6540175"/>
            <a:ext cx="352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http://en.wikipedia.org/wiki/Secret_sharing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6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2800" dirty="0" smtClean="0"/>
              <a:t>Back to Shamir</a:t>
            </a:r>
            <a:endParaRPr lang="en-US" sz="2800" dirty="0"/>
          </a:p>
        </p:txBody>
      </p:sp>
      <p:pic>
        <p:nvPicPr>
          <p:cNvPr id="3074" name="Picture 2" descr="C:\Users\boutell\AppData\Local\Microsoft\Windows\Temporary Internet Files\Content.IE5\1X4VQBCH\MP90031385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67992" y="760902"/>
            <a:ext cx="3792682" cy="488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 bwMode="auto">
          <a:xfrm>
            <a:off x="5564333" y="1444336"/>
            <a:ext cx="0" cy="3439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301836" y="3397827"/>
            <a:ext cx="272241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213764" y="23587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366164" y="25111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18564" y="26635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70964" y="2815936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512378" y="1679864"/>
            <a:ext cx="103909" cy="93519"/>
          </a:xfrm>
          <a:prstGeom prst="ellipse">
            <a:avLst/>
          </a:prstGeom>
          <a:solidFill>
            <a:schemeClr val="accent4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1836" y="1541957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Secret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79842" y="0"/>
            <a:ext cx="86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7-9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0774" y="1588123"/>
            <a:ext cx="273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y-intercept of the line encodes the secret!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3174" y="5518703"/>
            <a:ext cx="3555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Your quiz question is an example of a (4, 6) scheme</a:t>
            </a:r>
          </a:p>
          <a:p>
            <a:endParaRPr lang="en-US" dirty="0"/>
          </a:p>
          <a:p>
            <a:r>
              <a:rPr lang="en-US" dirty="0" smtClean="0"/>
              <a:t>Solve it and see you Thursday!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47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21550</TotalTime>
  <Words>435</Words>
  <Application>Microsoft Office PowerPoint</Application>
  <PresentationFormat>On-screen Show (4:3)</PresentationFormat>
  <Paragraphs>91</Paragraphs>
  <Slides>12</Slides>
  <Notes>4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Digital Dots</vt:lpstr>
      <vt:lpstr>Equation</vt:lpstr>
      <vt:lpstr>PowerPoint Presentation</vt:lpstr>
      <vt:lpstr>What is secret splitting?</vt:lpstr>
      <vt:lpstr>There are many applications of secret splitting and secret sharing</vt:lpstr>
      <vt:lpstr>Threshold schemes require t people of a set of w to compute the secret</vt:lpstr>
      <vt:lpstr>Idea: we can use curve fitting to reconstruct a function, and thus a message</vt:lpstr>
      <vt:lpstr>The Shamir threshold scheme uses curve-fitting with higher dimensions</vt:lpstr>
      <vt:lpstr>Extensions to Shamir</vt:lpstr>
      <vt:lpstr>PowerPoint Presentation</vt:lpstr>
      <vt:lpstr>Back to Shamir</vt:lpstr>
      <vt:lpstr>Mignotte Method</vt:lpstr>
      <vt:lpstr>Method</vt:lpstr>
      <vt:lpstr>Reconstruction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1523</cp:revision>
  <cp:lastPrinted>2011-05-05T14:23:10Z</cp:lastPrinted>
  <dcterms:created xsi:type="dcterms:W3CDTF">1601-01-01T00:00:00Z</dcterms:created>
  <dcterms:modified xsi:type="dcterms:W3CDTF">2011-05-09T14:31:14Z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