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0"/>
  </p:notesMasterIdLst>
  <p:sldIdLst>
    <p:sldId id="257" r:id="rId2"/>
    <p:sldId id="276" r:id="rId3"/>
    <p:sldId id="277" r:id="rId4"/>
    <p:sldId id="278" r:id="rId5"/>
    <p:sldId id="279" r:id="rId6"/>
    <p:sldId id="284" r:id="rId7"/>
    <p:sldId id="283" r:id="rId8"/>
    <p:sldId id="286" r:id="rId9"/>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91" autoAdjust="0"/>
  </p:normalViewPr>
  <p:slideViewPr>
    <p:cSldViewPr showGuides="1">
      <p:cViewPr varScale="1">
        <p:scale>
          <a:sx n="76" d="100"/>
          <a:sy n="76" d="100"/>
        </p:scale>
        <p:origin x="-1080"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140" tIns="46570" rIns="93140" bIns="46570" numCol="1" anchor="t" anchorCtr="0" compatLnSpc="1">
            <a:prstTxWarp prst="textNoShape">
              <a:avLst/>
            </a:prstTxWarp>
          </a:bodyPr>
          <a:lstStyle>
            <a:lvl1pPr eaLnBrk="1" hangingPunct="1">
              <a:defRPr sz="1300" smtClean="0"/>
            </a:lvl1pPr>
          </a:lstStyle>
          <a:p>
            <a:pPr>
              <a:defRPr/>
            </a:pPr>
            <a:endParaRPr lang="en-US"/>
          </a:p>
        </p:txBody>
      </p:sp>
      <p:sp>
        <p:nvSpPr>
          <p:cNvPr id="5123"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140" tIns="46570" rIns="93140" bIns="46570" numCol="1" anchor="t" anchorCtr="0" compatLnSpc="1">
            <a:prstTxWarp prst="textNoShape">
              <a:avLst/>
            </a:prstTxWarp>
          </a:bodyPr>
          <a:lstStyle>
            <a:lvl1pPr algn="r" eaLnBrk="1" hangingPunct="1">
              <a:defRPr sz="1300" smtClean="0"/>
            </a:lvl1pPr>
          </a:lstStyle>
          <a:p>
            <a:pPr>
              <a:defRPr/>
            </a:pPr>
            <a:endParaRPr lang="en-US"/>
          </a:p>
        </p:txBody>
      </p:sp>
      <p:sp>
        <p:nvSpPr>
          <p:cNvPr id="14340" name="Rectangle 4"/>
          <p:cNvSpPr>
            <a:spLocks noRot="1" noChangeArrowheads="1" noTextEdit="1"/>
          </p:cNvSpPr>
          <p:nvPr>
            <p:ph type="sldImg" idx="2"/>
          </p:nvPr>
        </p:nvSpPr>
        <p:spPr bwMode="auto">
          <a:xfrm>
            <a:off x="1187450" y="698500"/>
            <a:ext cx="4649788" cy="3489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3263" y="4421188"/>
            <a:ext cx="5616575" cy="4189412"/>
          </a:xfrm>
          <a:prstGeom prst="rect">
            <a:avLst/>
          </a:prstGeom>
          <a:noFill/>
          <a:ln w="9525">
            <a:noFill/>
            <a:miter lim="800000"/>
            <a:headEnd/>
            <a:tailEnd/>
          </a:ln>
          <a:effectLst/>
        </p:spPr>
        <p:txBody>
          <a:bodyPr vert="horz" wrap="square" lIns="93140" tIns="46570" rIns="93140" bIns="4657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140" tIns="46570" rIns="93140" bIns="46570" numCol="1" anchor="b" anchorCtr="0" compatLnSpc="1">
            <a:prstTxWarp prst="textNoShape">
              <a:avLst/>
            </a:prstTxWarp>
          </a:bodyPr>
          <a:lstStyle>
            <a:lvl1pPr eaLnBrk="1" hangingPunct="1">
              <a:defRPr sz="1300" smtClean="0"/>
            </a:lvl1pPr>
          </a:lstStyle>
          <a:p>
            <a:pPr>
              <a:defRPr/>
            </a:pPr>
            <a:endParaRPr lang="en-US"/>
          </a:p>
        </p:txBody>
      </p:sp>
      <p:sp>
        <p:nvSpPr>
          <p:cNvPr id="5127" name="Rectangle 7"/>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140" tIns="46570" rIns="93140" bIns="46570" numCol="1" anchor="b" anchorCtr="0" compatLnSpc="1">
            <a:prstTxWarp prst="textNoShape">
              <a:avLst/>
            </a:prstTxWarp>
          </a:bodyPr>
          <a:lstStyle>
            <a:lvl1pPr algn="r" eaLnBrk="1" hangingPunct="1">
              <a:defRPr sz="1300" smtClean="0"/>
            </a:lvl1pPr>
          </a:lstStyle>
          <a:p>
            <a:pPr>
              <a:defRPr/>
            </a:pPr>
            <a:fld id="{BD8D2673-4251-4A6E-AFC7-31CC3F6FB742}" type="slidenum">
              <a:rPr lang="en-US"/>
              <a:pPr>
                <a:defRPr/>
              </a:pPr>
              <a:t>‹#›</a:t>
            </a:fld>
            <a:endParaRPr lang="en-US"/>
          </a:p>
        </p:txBody>
      </p:sp>
    </p:spTree>
    <p:extLst>
      <p:ext uri="{BB962C8B-B14F-4D97-AF65-F5344CB8AC3E}">
        <p14:creationId xmlns:p14="http://schemas.microsoft.com/office/powerpoint/2010/main" val="3491676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78A4D3-AEAB-402C-821C-1205CA93522B}" type="slidenum">
              <a:rPr lang="en-US"/>
              <a:pPr/>
              <a:t>1</a:t>
            </a:fld>
            <a:endParaRPr 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4D62CCE-C565-428B-A3E3-D13F9916756A}" type="slidenum">
              <a:rPr lang="en-US"/>
              <a:pPr/>
              <a:t>2</a:t>
            </a:fld>
            <a:endParaRPr 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 the codeword is the same length as the plaintext…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371915C-09CC-4508-B2C9-81E9C5693DAB}" type="slidenum">
              <a:rPr lang="en-US"/>
              <a:pPr/>
              <a:t>3</a:t>
            </a:fld>
            <a:endParaRPr 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DBC5C33-7909-40EB-9F7C-D27CAF5AFD88}" type="slidenum">
              <a:rPr lang="en-US"/>
              <a:pPr/>
              <a:t>4</a:t>
            </a:fld>
            <a:endParaRPr 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1EB9BD0-E084-4133-896E-FFF1691C9895}" type="slidenum">
              <a:rPr lang="en-US"/>
              <a:pPr/>
              <a:t>5</a:t>
            </a:fld>
            <a:endParaRPr 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EAF63BF-DE60-4084-B752-14FF4AF64C10}" type="slidenum">
              <a:rPr lang="en-US"/>
              <a:pPr/>
              <a:t>6</a:t>
            </a:fld>
            <a:endParaRPr 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8D17363-CC83-4676-B8A3-41F492D7234B}" type="slidenum">
              <a:rPr lang="en-US"/>
              <a:pPr/>
              <a:t>7</a:t>
            </a:fld>
            <a:endParaRPr 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635608-680C-4C34-B6D2-62526F14A2ED}" type="slidenum">
              <a:rPr lang="en-US"/>
              <a:pPr/>
              <a:t>8</a:t>
            </a:fld>
            <a:endParaRPr 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0275" eaLnBrk="1" hangingPunct="1"/>
            <a:r>
              <a:rPr lang="en-US" smtClean="0"/>
              <a:t>Answer: XOR to get portion of key, which we use to determine the recurrence. We can then find the rest of the key easily, even if the beginning of the key is unknown. </a:t>
            </a:r>
          </a:p>
          <a:p>
            <a:pPr defTabSz="930275" eaLnBrk="1" hangingPunct="1"/>
            <a:endParaRPr lang="en-US" smtClean="0"/>
          </a:p>
          <a:p>
            <a:pPr defTabSz="930275" eaLnBrk="1" hangingPunct="1"/>
            <a:r>
              <a:rPr lang="en-US" smtClean="0"/>
              <a:t>Proof: n &gt; N. 1 row is LC of other rows, thus det(Mn) = 0.  Show det(Mn) = 1 by contridiction, using fact that det(Mn) = 0 </a:t>
            </a:r>
            <a:r>
              <a:rPr lang="en-US" smtClean="0">
                <a:sym typeface="Wingdings" pitchFamily="2" charset="2"/>
              </a:rPr>
              <a:t> </a:t>
            </a:r>
            <a:r>
              <a:rPr lang="en-US" smtClean="0"/>
              <a:t>bMn = 0 for nonzero b, so 1 row is redundant.</a:t>
            </a:r>
          </a:p>
          <a:p>
            <a:pPr defTabSz="930275"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9"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p>
          </p:txBody>
        </p:sp>
        <p:sp>
          <p:nvSpPr>
            <p:cNvPr id="20" name="Rectangle 18"/>
            <p:cNvSpPr>
              <a:spLocks noChangeArrowheads="1"/>
            </p:cNvSpPr>
            <p:nvPr userDrawn="1"/>
          </p:nvSpPr>
          <p:spPr bwMode="hidden">
            <a:xfrm rot="39991575" flipH="1" flipV="1">
              <a:off x="5369"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defRPr/>
              </a:pPr>
              <a:endParaRPr lang="en-US"/>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defRPr/>
              </a:pPr>
              <a:endParaRPr lang="en-US"/>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defRPr/>
              </a:pPr>
              <a:endParaRPr lang="en-US"/>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defRPr/>
              </a:pPr>
              <a:endParaRPr lang="en-US"/>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defRPr/>
              </a:pPr>
              <a:endParaRPr lang="en-US"/>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en-US"/>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en-US"/>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en-US"/>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grpSp>
      <p:sp>
        <p:nvSpPr>
          <p:cNvPr id="155866"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155867"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20" name="Rectangle 220"/>
          <p:cNvSpPr>
            <a:spLocks noGrp="1" noChangeArrowheads="1"/>
          </p:cNvSpPr>
          <p:nvPr>
            <p:ph type="dt" sz="quarter" idx="10"/>
          </p:nvPr>
        </p:nvSpPr>
        <p:spPr/>
        <p:txBody>
          <a:bodyPr/>
          <a:lstStyle>
            <a:lvl1pPr>
              <a:defRPr smtClean="0"/>
            </a:lvl1pPr>
          </a:lstStyle>
          <a:p>
            <a:pPr>
              <a:defRPr/>
            </a:pPr>
            <a:endParaRPr lang="en-US"/>
          </a:p>
        </p:txBody>
      </p:sp>
      <p:sp>
        <p:nvSpPr>
          <p:cNvPr id="221" name="Rectangle 221"/>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222" name="Rectangle 222"/>
          <p:cNvSpPr>
            <a:spLocks noGrp="1" noChangeArrowheads="1"/>
          </p:cNvSpPr>
          <p:nvPr>
            <p:ph type="sldNum" sz="quarter" idx="12"/>
          </p:nvPr>
        </p:nvSpPr>
        <p:spPr/>
        <p:txBody>
          <a:bodyPr/>
          <a:lstStyle>
            <a:lvl1pPr>
              <a:defRPr smtClean="0"/>
            </a:lvl1pPr>
          </a:lstStyle>
          <a:p>
            <a:pPr>
              <a:defRPr/>
            </a:pPr>
            <a:fld id="{D7090ED0-A7BE-41B5-A81D-06E4FF06E524}" type="slidenum">
              <a:rPr lang="en-US"/>
              <a:pPr>
                <a:defRPr/>
              </a:pPr>
              <a:t>‹#›</a:t>
            </a:fld>
            <a:endParaRPr lang="en-US"/>
          </a:p>
        </p:txBody>
      </p:sp>
    </p:spTree>
    <p:extLst>
      <p:ext uri="{BB962C8B-B14F-4D97-AF65-F5344CB8AC3E}">
        <p14:creationId xmlns:p14="http://schemas.microsoft.com/office/powerpoint/2010/main" val="3267068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1502EC2B-2BED-40EB-810D-4275F46851E0}"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7492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5919587D-1154-4E22-BA45-AA299309E7BE}"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40139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335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18"/>
          <p:cNvSpPr>
            <a:spLocks noGrp="1" noChangeArrowheads="1"/>
          </p:cNvSpPr>
          <p:nvPr>
            <p:ph type="sldNum" sz="quarter" idx="10"/>
          </p:nvPr>
        </p:nvSpPr>
        <p:spPr>
          <a:ln/>
        </p:spPr>
        <p:txBody>
          <a:bodyPr/>
          <a:lstStyle>
            <a:lvl1pPr>
              <a:defRPr/>
            </a:lvl1pPr>
          </a:lstStyle>
          <a:p>
            <a:pPr>
              <a:defRPr/>
            </a:pPr>
            <a:fld id="{AD9B0FF6-AB67-4A58-B705-6C0F8B2B6186}" type="slidenum">
              <a:rPr lang="en-US"/>
              <a:pPr>
                <a:defRPr/>
              </a:pPr>
              <a:t>‹#›</a:t>
            </a:fld>
            <a:endParaRPr lang="en-US"/>
          </a:p>
        </p:txBody>
      </p:sp>
      <p:sp>
        <p:nvSpPr>
          <p:cNvPr id="7" name="Rectangle 219"/>
          <p:cNvSpPr>
            <a:spLocks noGrp="1" noChangeArrowheads="1"/>
          </p:cNvSpPr>
          <p:nvPr>
            <p:ph type="dt" sz="half" idx="11"/>
          </p:nvPr>
        </p:nvSpPr>
        <p:spPr>
          <a:ln/>
        </p:spPr>
        <p:txBody>
          <a:bodyPr/>
          <a:lstStyle>
            <a:lvl1pPr>
              <a:defRPr/>
            </a:lvl1pPr>
          </a:lstStyle>
          <a:p>
            <a:pPr>
              <a:defRPr/>
            </a:pPr>
            <a:endParaRPr lang="en-US"/>
          </a:p>
        </p:txBody>
      </p:sp>
      <p:sp>
        <p:nvSpPr>
          <p:cNvPr id="8"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20403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8"/>
          <p:cNvSpPr>
            <a:spLocks noGrp="1" noChangeArrowheads="1"/>
          </p:cNvSpPr>
          <p:nvPr>
            <p:ph type="sldNum" sz="quarter" idx="10"/>
          </p:nvPr>
        </p:nvSpPr>
        <p:spPr>
          <a:ln/>
        </p:spPr>
        <p:txBody>
          <a:bodyPr/>
          <a:lstStyle>
            <a:lvl1pPr>
              <a:defRPr/>
            </a:lvl1pPr>
          </a:lstStyle>
          <a:p>
            <a:pPr>
              <a:defRPr/>
            </a:pPr>
            <a:fld id="{871BB503-5701-4052-9AA5-F9CDFE1625D4}"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4626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2694BB39-D244-4570-A9C4-650B43CE31DD}"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8572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31B27AD0-AAB7-4F79-ABE4-BEB3FF789F5E}"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52637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8"/>
          <p:cNvSpPr>
            <a:spLocks noGrp="1" noChangeArrowheads="1"/>
          </p:cNvSpPr>
          <p:nvPr>
            <p:ph type="sldNum" sz="quarter" idx="10"/>
          </p:nvPr>
        </p:nvSpPr>
        <p:spPr>
          <a:ln/>
        </p:spPr>
        <p:txBody>
          <a:bodyPr/>
          <a:lstStyle>
            <a:lvl1pPr>
              <a:defRPr/>
            </a:lvl1pPr>
          </a:lstStyle>
          <a:p>
            <a:pPr>
              <a:defRPr/>
            </a:pPr>
            <a:fld id="{2ABC3440-1811-4D67-99C6-BE61517608E8}"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9126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18"/>
          <p:cNvSpPr>
            <a:spLocks noGrp="1" noChangeArrowheads="1"/>
          </p:cNvSpPr>
          <p:nvPr>
            <p:ph type="sldNum" sz="quarter" idx="10"/>
          </p:nvPr>
        </p:nvSpPr>
        <p:spPr>
          <a:ln/>
        </p:spPr>
        <p:txBody>
          <a:bodyPr/>
          <a:lstStyle>
            <a:lvl1pPr>
              <a:defRPr/>
            </a:lvl1pPr>
          </a:lstStyle>
          <a:p>
            <a:pPr>
              <a:defRPr/>
            </a:pPr>
            <a:fld id="{536E5112-F65C-4421-A014-725BA3F1A01C}" type="slidenum">
              <a:rPr lang="en-US"/>
              <a:pPr>
                <a:defRPr/>
              </a:pPr>
              <a:t>‹#›</a:t>
            </a:fld>
            <a:endParaRPr lang="en-US"/>
          </a:p>
        </p:txBody>
      </p:sp>
      <p:sp>
        <p:nvSpPr>
          <p:cNvPr id="8" name="Rectangle 219"/>
          <p:cNvSpPr>
            <a:spLocks noGrp="1" noChangeArrowheads="1"/>
          </p:cNvSpPr>
          <p:nvPr>
            <p:ph type="dt" sz="half" idx="11"/>
          </p:nvPr>
        </p:nvSpPr>
        <p:spPr>
          <a:ln/>
        </p:spPr>
        <p:txBody>
          <a:bodyPr/>
          <a:lstStyle>
            <a:lvl1pPr>
              <a:defRPr/>
            </a:lvl1pPr>
          </a:lstStyle>
          <a:p>
            <a:pPr>
              <a:defRPr/>
            </a:pPr>
            <a:endParaRPr lang="en-US"/>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35530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18"/>
          <p:cNvSpPr>
            <a:spLocks noGrp="1" noChangeArrowheads="1"/>
          </p:cNvSpPr>
          <p:nvPr>
            <p:ph type="sldNum" sz="quarter" idx="10"/>
          </p:nvPr>
        </p:nvSpPr>
        <p:spPr>
          <a:ln/>
        </p:spPr>
        <p:txBody>
          <a:bodyPr/>
          <a:lstStyle>
            <a:lvl1pPr>
              <a:defRPr/>
            </a:lvl1pPr>
          </a:lstStyle>
          <a:p>
            <a:pPr>
              <a:defRPr/>
            </a:pPr>
            <a:fld id="{792C3F39-DE51-45E0-A524-3590F4B3A6B0}" type="slidenum">
              <a:rPr lang="en-US"/>
              <a:pPr>
                <a:defRPr/>
              </a:pPr>
              <a:t>‹#›</a:t>
            </a:fld>
            <a:endParaRPr lang="en-US"/>
          </a:p>
        </p:txBody>
      </p:sp>
      <p:sp>
        <p:nvSpPr>
          <p:cNvPr id="4" name="Rectangle 219"/>
          <p:cNvSpPr>
            <a:spLocks noGrp="1" noChangeArrowheads="1"/>
          </p:cNvSpPr>
          <p:nvPr>
            <p:ph type="dt" sz="half" idx="11"/>
          </p:nvPr>
        </p:nvSpPr>
        <p:spPr>
          <a:ln/>
        </p:spPr>
        <p:txBody>
          <a:bodyPr/>
          <a:lstStyle>
            <a:lvl1pPr>
              <a:defRPr/>
            </a:lvl1pPr>
          </a:lstStyle>
          <a:p>
            <a:pPr>
              <a:defRPr/>
            </a:pPr>
            <a:endParaRPr lang="en-US"/>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281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DD5965E6-5C07-4EF2-9D58-8498D0B5F1C0}" type="slidenum">
              <a:rPr lang="en-US"/>
              <a:pPr>
                <a:defRPr/>
              </a:pPr>
              <a:t>‹#›</a:t>
            </a:fld>
            <a:endParaRPr lang="en-US"/>
          </a:p>
        </p:txBody>
      </p:sp>
      <p:sp>
        <p:nvSpPr>
          <p:cNvPr id="3" name="Rectangle 219"/>
          <p:cNvSpPr>
            <a:spLocks noGrp="1" noChangeArrowheads="1"/>
          </p:cNvSpPr>
          <p:nvPr>
            <p:ph type="dt" sz="half" idx="11"/>
          </p:nvPr>
        </p:nvSpPr>
        <p:spPr>
          <a:ln/>
        </p:spPr>
        <p:txBody>
          <a:bodyPr/>
          <a:lstStyle>
            <a:lvl1pPr>
              <a:defRPr/>
            </a:lvl1pPr>
          </a:lstStyle>
          <a:p>
            <a:pPr>
              <a:defRPr/>
            </a:pPr>
            <a:endParaRPr lang="en-US"/>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62215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6CD49526-4798-46D4-B236-A758F29F7423}"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69035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F8145AA2-0912-47BB-92BB-F339D091693C}"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6960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496888" y="1308100"/>
            <a:ext cx="10429876" cy="5908675"/>
            <a:chOff x="-313" y="824"/>
            <a:chExt cx="6570" cy="3722"/>
          </a:xfrm>
        </p:grpSpPr>
        <p:sp>
          <p:nvSpPr>
            <p:cNvPr id="154627"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28"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29"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30"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31"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32"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33"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34"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35"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36"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37"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38"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39"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40"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41"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effectLst>
                  <a:outerShdw blurRad="38100" dist="38100" dir="2700000" algn="tl">
                    <a:srgbClr val="000000"/>
                  </a:outerShdw>
                </a:effectLst>
              </a:endParaRPr>
            </a:p>
          </p:txBody>
        </p:sp>
        <p:sp>
          <p:nvSpPr>
            <p:cNvPr id="154642"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effectLst>
                  <a:outerShdw blurRad="38100" dist="38100" dir="2700000" algn="tl">
                    <a:srgbClr val="000000"/>
                  </a:outerShdw>
                </a:effectLst>
              </a:endParaRPr>
            </a:p>
          </p:txBody>
        </p:sp>
        <p:sp>
          <p:nvSpPr>
            <p:cNvPr id="154643"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endParaRPr>
            </a:p>
          </p:txBody>
        </p:sp>
        <p:sp>
          <p:nvSpPr>
            <p:cNvPr id="154644"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endParaRPr>
            </a:p>
          </p:txBody>
        </p:sp>
        <p:sp>
          <p:nvSpPr>
            <p:cNvPr id="154645"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endParaRPr>
            </a:p>
          </p:txBody>
        </p:sp>
        <p:sp>
          <p:nvSpPr>
            <p:cNvPr id="154646"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endParaRPr>
            </a:p>
          </p:txBody>
        </p:sp>
        <p:sp>
          <p:nvSpPr>
            <p:cNvPr id="154647"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endParaRPr>
            </a:p>
          </p:txBody>
        </p:sp>
        <p:sp>
          <p:nvSpPr>
            <p:cNvPr id="154648"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endParaRPr>
            </a:p>
          </p:txBody>
        </p:sp>
        <p:sp>
          <p:nvSpPr>
            <p:cNvPr id="154649"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50"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endParaRPr>
            </a:p>
          </p:txBody>
        </p:sp>
        <p:sp>
          <p:nvSpPr>
            <p:cNvPr id="154651"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endParaRPr>
            </a:p>
          </p:txBody>
        </p:sp>
        <p:sp>
          <p:nvSpPr>
            <p:cNvPr id="154652"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endParaRPr>
            </a:p>
          </p:txBody>
        </p:sp>
        <p:sp>
          <p:nvSpPr>
            <p:cNvPr id="154653"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endParaRPr>
            </a:p>
          </p:txBody>
        </p:sp>
        <p:sp>
          <p:nvSpPr>
            <p:cNvPr id="154654"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55"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56"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57"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58"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endParaRPr>
            </a:p>
          </p:txBody>
        </p:sp>
        <p:sp>
          <p:nvSpPr>
            <p:cNvPr id="154659"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54660"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661"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54662"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54663"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54664"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54665"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666"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54667"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668"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54669"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670"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671"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54672"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673"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674"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675"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676"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p>
          </p:txBody>
        </p:sp>
        <p:sp>
          <p:nvSpPr>
            <p:cNvPr id="154677"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p>
          </p:txBody>
        </p:sp>
        <p:sp>
          <p:nvSpPr>
            <p:cNvPr id="154678"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679"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54680"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54681"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54682"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683"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684"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685"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686"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687"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688"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689"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690"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691"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4692"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4693"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694"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695"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54696"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697"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698"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699"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00"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01"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4702"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03"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04"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05"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06"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707"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708"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09"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710"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54711"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54712"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13"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14"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15"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16"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54717"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54718"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54719"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54720"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54721"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54722"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54723"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54724"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54725"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54726"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54727"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54728"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729"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730"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54731"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54732"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54733"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54734"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735"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54736"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737"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738"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39"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40"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4741"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4742"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43"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744"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45"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46"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47"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54748"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54749"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54750"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54751"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52"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4753"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4754"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55"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56"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57"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58"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59"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60"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61"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762"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763"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764"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65"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766"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767"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54768"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4769"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770"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771"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4772"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773"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74"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775"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776"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77"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78"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79"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80"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81"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82"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83"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84"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85"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86"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87"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88"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89"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90"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91"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92"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4793"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54794"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54795"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54796"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97"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98"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799"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800"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801"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802"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803"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804"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805"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806"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807"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808"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809"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810"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811"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812"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813"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en-US"/>
            </a:p>
          </p:txBody>
        </p:sp>
        <p:sp>
          <p:nvSpPr>
            <p:cNvPr id="154814"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815"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816"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54817"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54818"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54819"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54820"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154821"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154822"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sp>
          <p:nvSpPr>
            <p:cNvPr id="154823"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sp>
          <p:nvSpPr>
            <p:cNvPr id="154824"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154825"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154826"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sp>
          <p:nvSpPr>
            <p:cNvPr id="154827"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154828"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154829"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sp>
          <p:nvSpPr>
            <p:cNvPr id="154830"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154831"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154832"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154833"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154834"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154835"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en-US"/>
            </a:p>
          </p:txBody>
        </p:sp>
        <p:sp>
          <p:nvSpPr>
            <p:cNvPr id="154836"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en-US"/>
            </a:p>
          </p:txBody>
        </p:sp>
        <p:sp>
          <p:nvSpPr>
            <p:cNvPr id="154837"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154838"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54839"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54840"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4841"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grpSp>
      <p:sp>
        <p:nvSpPr>
          <p:cNvPr id="154842"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8D12754C-C162-42BE-A6FC-105C6E628DAE}" type="slidenum">
              <a:rPr lang="en-US"/>
              <a:pPr>
                <a:defRPr/>
              </a:pPr>
              <a:t>‹#›</a:t>
            </a:fld>
            <a:endParaRPr lang="en-US"/>
          </a:p>
        </p:txBody>
      </p:sp>
      <p:sp>
        <p:nvSpPr>
          <p:cNvPr id="154843"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154844"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154845"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4846"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789"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ath.ufl.edu/help/matlab-tutori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hyperlink" Target="http://www.ece.cmu.edu/~koopman/lfsr/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pPr eaLnBrk="1" hangingPunct="1">
              <a:defRPr/>
            </a:pPr>
            <a:r>
              <a:rPr lang="en-US" dirty="0" smtClean="0">
                <a:solidFill>
                  <a:schemeClr val="hlink"/>
                </a:solidFill>
              </a:rPr>
              <a:t>Announcements:</a:t>
            </a:r>
          </a:p>
          <a:p>
            <a:pPr lvl="1" eaLnBrk="1" hangingPunct="1">
              <a:defRPr/>
            </a:pPr>
            <a:r>
              <a:rPr lang="en-US" dirty="0" err="1" smtClean="0"/>
              <a:t>Matlab</a:t>
            </a:r>
            <a:r>
              <a:rPr lang="en-US" dirty="0" smtClean="0"/>
              <a:t>: tutorial available at </a:t>
            </a:r>
            <a:br>
              <a:rPr lang="en-US" dirty="0" smtClean="0"/>
            </a:br>
            <a:r>
              <a:rPr lang="en-US" dirty="0" smtClean="0">
                <a:hlinkClick r:id="rId3"/>
              </a:rPr>
              <a:t>http://www.math.ufl.edu/help/matlab-tutorial/</a:t>
            </a:r>
            <a:endParaRPr lang="en-US" dirty="0" smtClean="0"/>
          </a:p>
          <a:p>
            <a:pPr eaLnBrk="1" hangingPunct="1">
              <a:defRPr/>
            </a:pPr>
            <a:r>
              <a:rPr lang="en-US" dirty="0" smtClean="0"/>
              <a:t>Questions?</a:t>
            </a:r>
          </a:p>
          <a:p>
            <a:pPr eaLnBrk="1" hangingPunct="1">
              <a:defRPr/>
            </a:pPr>
            <a:r>
              <a:rPr lang="en-US" dirty="0" smtClean="0"/>
              <a:t>Today: </a:t>
            </a:r>
          </a:p>
          <a:p>
            <a:pPr lvl="1" eaLnBrk="1" hangingPunct="1">
              <a:defRPr/>
            </a:pPr>
            <a:r>
              <a:rPr lang="en-US" dirty="0" smtClean="0"/>
              <a:t>Wrap up Hill ciphers</a:t>
            </a:r>
          </a:p>
          <a:p>
            <a:pPr lvl="1" eaLnBrk="1" hangingPunct="1">
              <a:defRPr/>
            </a:pPr>
            <a:r>
              <a:rPr lang="en-US" dirty="0" smtClean="0"/>
              <a:t>One-time pads and LFSR</a:t>
            </a:r>
          </a:p>
          <a:p>
            <a:pPr eaLnBrk="1" hangingPunct="1">
              <a:defRPr/>
            </a:pPr>
            <a:r>
              <a:rPr lang="en-US" dirty="0" smtClean="0"/>
              <a:t>Schedule change: skip </a:t>
            </a:r>
            <a:r>
              <a:rPr lang="en-US" dirty="0" err="1" smtClean="0"/>
              <a:t>Playfair</a:t>
            </a:r>
            <a:r>
              <a:rPr lang="en-US" dirty="0" smtClean="0"/>
              <a:t> cipher, start </a:t>
            </a:r>
            <a:r>
              <a:rPr lang="en-US" dirty="0" err="1" smtClean="0"/>
              <a:t>ch</a:t>
            </a:r>
            <a:r>
              <a:rPr lang="en-US" dirty="0" smtClean="0"/>
              <a:t> 3 tomorrow</a:t>
            </a:r>
          </a:p>
        </p:txBody>
      </p:sp>
      <p:sp>
        <p:nvSpPr>
          <p:cNvPr id="7172" name="Rectangle 4"/>
          <p:cNvSpPr>
            <a:spLocks noChangeArrowheads="1"/>
          </p:cNvSpPr>
          <p:nvPr/>
        </p:nvSpPr>
        <p:spPr bwMode="auto">
          <a:xfrm>
            <a:off x="533400" y="152400"/>
            <a:ext cx="8229600" cy="1143000"/>
          </a:xfrm>
          <a:prstGeom prst="rect">
            <a:avLst/>
          </a:prstGeom>
          <a:noFill/>
          <a:ln w="9525">
            <a:noFill/>
            <a:miter lim="800000"/>
            <a:headEnd/>
            <a:tailEnd/>
          </a:ln>
          <a:effectLst/>
        </p:spPr>
        <p:txBody>
          <a:bodyPr anchor="ctr"/>
          <a:lstStyle/>
          <a:p>
            <a:pPr algn="ctr" eaLnBrk="1" hangingPunct="1">
              <a:defRPr/>
            </a:pPr>
            <a:r>
              <a:rPr lang="en-US" sz="3200" dirty="0">
                <a:solidFill>
                  <a:schemeClr val="tx2"/>
                </a:solidFill>
                <a:effectLst>
                  <a:outerShdw blurRad="38100" dist="38100" dir="2700000" algn="tl">
                    <a:srgbClr val="000000"/>
                  </a:outerShdw>
                </a:effectLst>
              </a:rPr>
              <a:t>DTTF/NB479: </a:t>
            </a:r>
            <a:r>
              <a:rPr lang="en-US" sz="3200" dirty="0" err="1">
                <a:solidFill>
                  <a:schemeClr val="tx2"/>
                </a:solidFill>
                <a:effectLst>
                  <a:outerShdw blurRad="38100" dist="38100" dir="2700000" algn="tl">
                    <a:srgbClr val="000000"/>
                  </a:outerShdw>
                </a:effectLst>
              </a:rPr>
              <a:t>Dszquphsbqiz</a:t>
            </a:r>
            <a:r>
              <a:rPr lang="en-US" sz="3200" dirty="0">
                <a:solidFill>
                  <a:schemeClr val="tx2"/>
                </a:solidFill>
                <a:effectLst>
                  <a:outerShdw blurRad="38100" dist="38100" dir="2700000" algn="tl">
                    <a:srgbClr val="000000"/>
                  </a:outerShdw>
                </a:effectLst>
              </a:rPr>
              <a:t>		Day 5</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pPr eaLnBrk="1" hangingPunct="1">
              <a:defRPr/>
            </a:pPr>
            <a:r>
              <a:rPr lang="en-US" smtClean="0"/>
              <a:t>Next: one time pads</a:t>
            </a:r>
          </a:p>
        </p:txBody>
      </p:sp>
      <p:sp>
        <p:nvSpPr>
          <p:cNvPr id="240643" name="Rectangle 3"/>
          <p:cNvSpPr>
            <a:spLocks noGrp="1" noChangeArrowheads="1"/>
          </p:cNvSpPr>
          <p:nvPr>
            <p:ph type="body" idx="1"/>
          </p:nvPr>
        </p:nvSpPr>
        <p:spPr/>
        <p:txBody>
          <a:bodyPr/>
          <a:lstStyle/>
          <a:p>
            <a:pPr eaLnBrk="1" hangingPunct="1">
              <a:defRPr/>
            </a:pPr>
            <a:r>
              <a:rPr lang="en-US" dirty="0" smtClean="0"/>
              <a:t>Back to </a:t>
            </a:r>
            <a:r>
              <a:rPr lang="en-US" dirty="0" err="1" smtClean="0"/>
              <a:t>Vigenere</a:t>
            </a:r>
            <a:r>
              <a:rPr lang="en-US" dirty="0" smtClean="0"/>
              <a:t>: if the codeword were really long, say 25% as long as the entire plaintext, how many characters would contribute to each dot product? ____</a:t>
            </a:r>
          </a:p>
          <a:p>
            <a:pPr lvl="1" eaLnBrk="1" hangingPunct="1">
              <a:defRPr/>
            </a:pPr>
            <a:r>
              <a:rPr lang="en-US" dirty="0" smtClean="0"/>
              <a:t>What does this say about our ability to do a frequency analysis?</a:t>
            </a:r>
          </a:p>
          <a:p>
            <a:pPr eaLnBrk="1" hangingPunct="1">
              <a:defRPr/>
            </a:pPr>
            <a:r>
              <a:rPr lang="en-US" dirty="0" smtClean="0"/>
              <a:t>Now consider the extreme case, the </a:t>
            </a:r>
            <a:r>
              <a:rPr lang="en-US" i="1" dirty="0" smtClean="0"/>
              <a:t>one-time pad</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06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06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pPr eaLnBrk="1" hangingPunct="1">
              <a:defRPr/>
            </a:pPr>
            <a:r>
              <a:rPr lang="en-US" smtClean="0"/>
              <a:t>One-time pads</a:t>
            </a:r>
          </a:p>
        </p:txBody>
      </p:sp>
      <p:sp>
        <p:nvSpPr>
          <p:cNvPr id="242691" name="Rectangle 3"/>
          <p:cNvSpPr>
            <a:spLocks noGrp="1" noChangeArrowheads="1"/>
          </p:cNvSpPr>
          <p:nvPr>
            <p:ph type="body" idx="1"/>
          </p:nvPr>
        </p:nvSpPr>
        <p:spPr/>
        <p:txBody>
          <a:bodyPr/>
          <a:lstStyle/>
          <a:p>
            <a:pPr eaLnBrk="1" hangingPunct="1">
              <a:lnSpc>
                <a:spcPct val="90000"/>
              </a:lnSpc>
              <a:defRPr/>
            </a:pPr>
            <a:r>
              <a:rPr lang="en-US" dirty="0" smtClean="0"/>
              <a:t>Represent the plaintext in binary, </a:t>
            </a:r>
            <a:r>
              <a:rPr lang="en-US" sz="2800" dirty="0" smtClean="0"/>
              <a:t>length </a:t>
            </a:r>
            <a:r>
              <a:rPr lang="en-US" sz="2800" i="1" dirty="0" smtClean="0"/>
              <a:t>n</a:t>
            </a:r>
            <a:r>
              <a:rPr lang="en-US" dirty="0" smtClean="0"/>
              <a:t> </a:t>
            </a:r>
          </a:p>
          <a:p>
            <a:pPr lvl="1" eaLnBrk="1" hangingPunct="1">
              <a:lnSpc>
                <a:spcPct val="90000"/>
              </a:lnSpc>
              <a:defRPr/>
            </a:pPr>
            <a:r>
              <a:rPr lang="en-US" dirty="0" smtClean="0"/>
              <a:t>Works for text (from ASCII), images, music, etc</a:t>
            </a:r>
          </a:p>
          <a:p>
            <a:pPr eaLnBrk="1" hangingPunct="1">
              <a:lnSpc>
                <a:spcPct val="90000"/>
              </a:lnSpc>
              <a:defRPr/>
            </a:pPr>
            <a:r>
              <a:rPr lang="en-US" dirty="0" smtClean="0"/>
              <a:t>The key is a </a:t>
            </a:r>
            <a:r>
              <a:rPr lang="en-US" dirty="0" smtClean="0">
                <a:solidFill>
                  <a:srgbClr val="FFFF99"/>
                </a:solidFill>
              </a:rPr>
              <a:t>random </a:t>
            </a:r>
            <a:r>
              <a:rPr lang="en-US" dirty="0" smtClean="0"/>
              <a:t>vector of length n</a:t>
            </a:r>
          </a:p>
          <a:p>
            <a:pPr eaLnBrk="1" hangingPunct="1">
              <a:lnSpc>
                <a:spcPct val="90000"/>
              </a:lnSpc>
              <a:defRPr/>
            </a:pPr>
            <a:r>
              <a:rPr lang="en-US" dirty="0" err="1" smtClean="0"/>
              <a:t>Ciphertext</a:t>
            </a:r>
            <a:r>
              <a:rPr lang="en-US" dirty="0" smtClean="0"/>
              <a:t> = plaintext XOR key</a:t>
            </a:r>
          </a:p>
          <a:p>
            <a:pPr eaLnBrk="1" hangingPunct="1">
              <a:lnSpc>
                <a:spcPct val="90000"/>
              </a:lnSpc>
              <a:defRPr/>
            </a:pPr>
            <a:r>
              <a:rPr lang="en-US" dirty="0" smtClean="0"/>
              <a:t>Do </a:t>
            </a:r>
          </a:p>
          <a:p>
            <a:pPr lvl="1" eaLnBrk="1" hangingPunct="1">
              <a:lnSpc>
                <a:spcPct val="90000"/>
              </a:lnSpc>
              <a:defRPr/>
            </a:pPr>
            <a:r>
              <a:rPr lang="en-US" dirty="0" smtClean="0"/>
              <a:t>message = 1000011, key = 1110010</a:t>
            </a:r>
          </a:p>
          <a:p>
            <a:pPr lvl="1" eaLnBrk="1" hangingPunct="1">
              <a:lnSpc>
                <a:spcPct val="90000"/>
              </a:lnSpc>
              <a:defRPr/>
            </a:pPr>
            <a:r>
              <a:rPr lang="en-US" dirty="0" smtClean="0"/>
              <a:t>Cipher = ???</a:t>
            </a:r>
          </a:p>
          <a:p>
            <a:pPr eaLnBrk="1" hangingPunct="1">
              <a:lnSpc>
                <a:spcPct val="90000"/>
              </a:lnSpc>
              <a:defRPr/>
            </a:pPr>
            <a:r>
              <a:rPr lang="en-US" dirty="0" err="1" smtClean="0"/>
              <a:t>ciphertext</a:t>
            </a:r>
            <a:r>
              <a:rPr lang="en-US" dirty="0" smtClean="0"/>
              <a:t> XOR key =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pPr eaLnBrk="1" hangingPunct="1">
              <a:defRPr/>
            </a:pPr>
            <a:r>
              <a:rPr lang="en-US" smtClean="0"/>
              <a:t>Unbreakable?</a:t>
            </a:r>
          </a:p>
        </p:txBody>
      </p:sp>
      <p:sp>
        <p:nvSpPr>
          <p:cNvPr id="244739" name="Rectangle 3"/>
          <p:cNvSpPr>
            <a:spLocks noGrp="1" noChangeArrowheads="1"/>
          </p:cNvSpPr>
          <p:nvPr>
            <p:ph type="body" idx="1"/>
          </p:nvPr>
        </p:nvSpPr>
        <p:spPr/>
        <p:txBody>
          <a:bodyPr/>
          <a:lstStyle/>
          <a:p>
            <a:pPr marL="609600" indent="-609600" eaLnBrk="1" hangingPunct="1">
              <a:lnSpc>
                <a:spcPct val="90000"/>
              </a:lnSpc>
              <a:defRPr/>
            </a:pPr>
            <a:r>
              <a:rPr lang="en-US" sz="2400" dirty="0" smtClean="0"/>
              <a:t>Yes, for </a:t>
            </a:r>
            <a:r>
              <a:rPr lang="en-US" sz="2400" dirty="0" err="1" smtClean="0"/>
              <a:t>ciphertext</a:t>
            </a:r>
            <a:r>
              <a:rPr lang="en-US" sz="2400" dirty="0" smtClean="0"/>
              <a:t> only…</a:t>
            </a:r>
          </a:p>
          <a:p>
            <a:pPr marL="990600" lvl="1" indent="-533400" eaLnBrk="1" hangingPunct="1">
              <a:lnSpc>
                <a:spcPct val="90000"/>
              </a:lnSpc>
              <a:buFont typeface="Wingdings" pitchFamily="2" charset="2"/>
              <a:buNone/>
              <a:defRPr/>
            </a:pPr>
            <a:r>
              <a:rPr lang="en-US" sz="2000" dirty="0" err="1" smtClean="0"/>
              <a:t>Ciphertext</a:t>
            </a:r>
            <a:r>
              <a:rPr lang="en-US" sz="2000" dirty="0" smtClean="0"/>
              <a:t>: </a:t>
            </a:r>
          </a:p>
          <a:p>
            <a:pPr marL="1371600" lvl="2" indent="-457200" eaLnBrk="1" hangingPunct="1">
              <a:lnSpc>
                <a:spcPct val="90000"/>
              </a:lnSpc>
              <a:buFont typeface="Wingdings" pitchFamily="2" charset="2"/>
              <a:buNone/>
              <a:defRPr/>
            </a:pPr>
            <a:r>
              <a:rPr lang="en-US" sz="2000" b="1" dirty="0" smtClean="0">
                <a:latin typeface="Courier New" pitchFamily="49" charset="0"/>
              </a:rPr>
              <a:t>EOFMCKSSDKIVPSSAD</a:t>
            </a:r>
          </a:p>
          <a:p>
            <a:pPr marL="990600" lvl="1" indent="-533400" eaLnBrk="1" hangingPunct="1">
              <a:lnSpc>
                <a:spcPct val="90000"/>
              </a:lnSpc>
              <a:buFont typeface="Wingdings" pitchFamily="2" charset="2"/>
              <a:buNone/>
              <a:defRPr/>
            </a:pPr>
            <a:r>
              <a:rPr lang="en-US" sz="2000" dirty="0" smtClean="0"/>
              <a:t>Could be:</a:t>
            </a:r>
          </a:p>
          <a:p>
            <a:pPr marL="1371600" lvl="2" indent="-457200" eaLnBrk="1" hangingPunct="1">
              <a:lnSpc>
                <a:spcPct val="90000"/>
              </a:lnSpc>
              <a:buFont typeface="Wingdings" pitchFamily="2" charset="2"/>
              <a:buNone/>
              <a:defRPr/>
            </a:pPr>
            <a:r>
              <a:rPr lang="en-US" sz="2000" b="1" dirty="0" err="1" smtClean="0">
                <a:latin typeface="Courier New" pitchFamily="49" charset="0"/>
              </a:rPr>
              <a:t>thephoneisringing</a:t>
            </a:r>
            <a:endParaRPr lang="en-US" sz="2000" b="1" dirty="0" smtClean="0">
              <a:latin typeface="Courier New" pitchFamily="49" charset="0"/>
            </a:endParaRPr>
          </a:p>
          <a:p>
            <a:pPr marL="1371600" lvl="2" indent="-457200" eaLnBrk="1" hangingPunct="1">
              <a:lnSpc>
                <a:spcPct val="90000"/>
              </a:lnSpc>
              <a:buFont typeface="Wingdings" pitchFamily="2" charset="2"/>
              <a:buNone/>
              <a:defRPr/>
            </a:pPr>
            <a:r>
              <a:rPr lang="en-US" sz="2000" b="1" dirty="0" err="1" smtClean="0">
                <a:latin typeface="Courier New" pitchFamily="49" charset="0"/>
              </a:rPr>
              <a:t>meetmeinthegarage</a:t>
            </a:r>
            <a:endParaRPr lang="en-US" sz="2000" b="1" dirty="0" smtClean="0">
              <a:latin typeface="Courier New" pitchFamily="49" charset="0"/>
            </a:endParaRPr>
          </a:p>
          <a:p>
            <a:pPr marL="990600" lvl="1" indent="-533400" eaLnBrk="1" hangingPunct="1">
              <a:lnSpc>
                <a:spcPct val="90000"/>
              </a:lnSpc>
              <a:buFont typeface="Wingdings" pitchFamily="2" charset="2"/>
              <a:buNone/>
              <a:defRPr/>
            </a:pPr>
            <a:r>
              <a:rPr lang="en-US" sz="2000" dirty="0" smtClean="0"/>
              <a:t>	…</a:t>
            </a:r>
          </a:p>
          <a:p>
            <a:pPr marL="990600" lvl="1" indent="-533400" eaLnBrk="1" hangingPunct="1">
              <a:lnSpc>
                <a:spcPct val="90000"/>
              </a:lnSpc>
              <a:buFont typeface="Wingdings" pitchFamily="2" charset="2"/>
              <a:buNone/>
              <a:defRPr/>
            </a:pPr>
            <a:r>
              <a:rPr lang="en-US" sz="2000" dirty="0" smtClean="0"/>
              <a:t>I need the whole key to decrypt.</a:t>
            </a:r>
          </a:p>
          <a:p>
            <a:pPr marL="609600" indent="-609600" eaLnBrk="1" hangingPunct="1">
              <a:lnSpc>
                <a:spcPct val="90000"/>
              </a:lnSpc>
              <a:defRPr/>
            </a:pPr>
            <a:r>
              <a:rPr lang="en-US" sz="2400" dirty="0" smtClean="0"/>
              <a:t>What’s the downside to using a one-time pad?</a:t>
            </a:r>
          </a:p>
          <a:p>
            <a:pPr marL="990600" lvl="1" indent="-533400" eaLnBrk="1" hangingPunct="1">
              <a:lnSpc>
                <a:spcPct val="90000"/>
              </a:lnSpc>
              <a:buFont typeface="Wingdings" pitchFamily="2" charset="2"/>
              <a:buNone/>
              <a:defRPr/>
            </a:pPr>
            <a:r>
              <a:rPr lang="en-US" sz="2000" dirty="0" smtClean="0"/>
              <a:t>Variation: Maurer, Rabin, Ding et </a:t>
            </a:r>
            <a:r>
              <a:rPr lang="en-US" sz="2000" dirty="0" err="1" smtClean="0"/>
              <a:t>al’s</a:t>
            </a:r>
            <a:r>
              <a:rPr lang="en-US" sz="2000" dirty="0" smtClean="0"/>
              <a:t> satellite method</a:t>
            </a:r>
          </a:p>
          <a:p>
            <a:pPr marL="990600" lvl="1" indent="-533400" eaLnBrk="1" hangingPunct="1">
              <a:lnSpc>
                <a:spcPct val="90000"/>
              </a:lnSpc>
              <a:buFont typeface="Wingdings" pitchFamily="2" charset="2"/>
              <a:buNone/>
              <a:defRPr/>
            </a:pPr>
            <a:endParaRPr lang="en-US" sz="2000" dirty="0" smtClean="0"/>
          </a:p>
          <a:p>
            <a:pPr marL="609600" indent="-609600" eaLnBrk="1" hangingPunct="1">
              <a:lnSpc>
                <a:spcPct val="90000"/>
              </a:lnSpc>
              <a:defRPr/>
            </a:pPr>
            <a:r>
              <a:rPr lang="en-US" sz="2400" dirty="0" smtClean="0"/>
              <a:t>If I’m willing to compromise some security…</a:t>
            </a:r>
          </a:p>
          <a:p>
            <a:pPr marL="990600" lvl="1" indent="-533400" eaLnBrk="1" hangingPunct="1">
              <a:lnSpc>
                <a:spcPct val="90000"/>
              </a:lnSpc>
              <a:buFont typeface="Wingdings" pitchFamily="2" charset="2"/>
              <a:buNone/>
              <a:defRPr/>
            </a:pP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pPr eaLnBrk="1" hangingPunct="1">
              <a:defRPr/>
            </a:pPr>
            <a:r>
              <a:rPr lang="en-US" sz="2800" smtClean="0"/>
              <a:t>Linear Feedback Shift Register (LFSR) Sequences</a:t>
            </a:r>
          </a:p>
        </p:txBody>
      </p:sp>
      <p:sp>
        <p:nvSpPr>
          <p:cNvPr id="246787" name="Rectangle 3"/>
          <p:cNvSpPr>
            <a:spLocks noGrp="1" noChangeArrowheads="1"/>
          </p:cNvSpPr>
          <p:nvPr>
            <p:ph type="body" idx="1"/>
          </p:nvPr>
        </p:nvSpPr>
        <p:spPr>
          <a:xfrm>
            <a:off x="457200" y="1219200"/>
            <a:ext cx="8534400" cy="533400"/>
          </a:xfrm>
        </p:spPr>
        <p:txBody>
          <a:bodyPr/>
          <a:lstStyle/>
          <a:p>
            <a:pPr eaLnBrk="1" hangingPunct="1">
              <a:buFont typeface="Wingdings" pitchFamily="2" charset="2"/>
              <a:buNone/>
              <a:defRPr/>
            </a:pPr>
            <a:r>
              <a:rPr lang="en-US" sz="2400" smtClean="0"/>
              <a:t>Name comes from hardware implementation</a:t>
            </a:r>
            <a:endParaRPr lang="en-US" smtClean="0"/>
          </a:p>
        </p:txBody>
      </p:sp>
      <p:sp>
        <p:nvSpPr>
          <p:cNvPr id="11268" name="Text Box 6"/>
          <p:cNvSpPr txBox="1">
            <a:spLocks noChangeArrowheads="1"/>
          </p:cNvSpPr>
          <p:nvPr/>
        </p:nvSpPr>
        <p:spPr bwMode="auto">
          <a:xfrm>
            <a:off x="2743200" y="2286000"/>
            <a:ext cx="30480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b</a:t>
            </a:r>
            <a:r>
              <a:rPr lang="en-US" baseline="-25000"/>
              <a:t>1</a:t>
            </a:r>
            <a:r>
              <a:rPr lang="en-US"/>
              <a:t>  b</a:t>
            </a:r>
            <a:r>
              <a:rPr lang="en-US" baseline="-25000"/>
              <a:t>2</a:t>
            </a:r>
            <a:r>
              <a:rPr lang="en-US"/>
              <a:t>    b</a:t>
            </a:r>
            <a:r>
              <a:rPr lang="en-US" baseline="-25000"/>
              <a:t>3     </a:t>
            </a:r>
            <a:r>
              <a:rPr lang="en-US"/>
              <a:t>b</a:t>
            </a:r>
            <a:r>
              <a:rPr lang="en-US" baseline="-25000"/>
              <a:t>4      </a:t>
            </a:r>
            <a:r>
              <a:rPr lang="en-US"/>
              <a:t>…  b</a:t>
            </a:r>
            <a:r>
              <a:rPr lang="en-US" baseline="-25000"/>
              <a:t>m-1</a:t>
            </a:r>
            <a:r>
              <a:rPr lang="en-US"/>
              <a:t> b</a:t>
            </a:r>
            <a:r>
              <a:rPr lang="en-US" baseline="-25000"/>
              <a:t>m</a:t>
            </a:r>
          </a:p>
        </p:txBody>
      </p:sp>
      <p:sp>
        <p:nvSpPr>
          <p:cNvPr id="11269" name="Text Box 7"/>
          <p:cNvSpPr txBox="1">
            <a:spLocks noChangeArrowheads="1"/>
          </p:cNvSpPr>
          <p:nvPr/>
        </p:nvSpPr>
        <p:spPr bwMode="auto">
          <a:xfrm>
            <a:off x="2743200" y="3429000"/>
            <a:ext cx="30480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     Feedback function</a:t>
            </a:r>
          </a:p>
        </p:txBody>
      </p:sp>
      <p:sp>
        <p:nvSpPr>
          <p:cNvPr id="11270" name="Line 18"/>
          <p:cNvSpPr>
            <a:spLocks noChangeShapeType="1"/>
          </p:cNvSpPr>
          <p:nvPr/>
        </p:nvSpPr>
        <p:spPr bwMode="auto">
          <a:xfrm>
            <a:off x="3124200" y="2286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1" name="Line 20"/>
          <p:cNvSpPr>
            <a:spLocks noChangeShapeType="1"/>
          </p:cNvSpPr>
          <p:nvPr/>
        </p:nvSpPr>
        <p:spPr bwMode="auto">
          <a:xfrm>
            <a:off x="3581400" y="2286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2" name="Line 21"/>
          <p:cNvSpPr>
            <a:spLocks noChangeShapeType="1"/>
          </p:cNvSpPr>
          <p:nvPr/>
        </p:nvSpPr>
        <p:spPr bwMode="auto">
          <a:xfrm>
            <a:off x="3962400" y="2286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3" name="Line 22"/>
          <p:cNvSpPr>
            <a:spLocks noChangeShapeType="1"/>
          </p:cNvSpPr>
          <p:nvPr/>
        </p:nvSpPr>
        <p:spPr bwMode="auto">
          <a:xfrm>
            <a:off x="4419600" y="2286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4" name="Line 23"/>
          <p:cNvSpPr>
            <a:spLocks noChangeShapeType="1"/>
          </p:cNvSpPr>
          <p:nvPr/>
        </p:nvSpPr>
        <p:spPr bwMode="auto">
          <a:xfrm>
            <a:off x="4800600" y="2286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5" name="Line 24"/>
          <p:cNvSpPr>
            <a:spLocks noChangeShapeType="1"/>
          </p:cNvSpPr>
          <p:nvPr/>
        </p:nvSpPr>
        <p:spPr bwMode="auto">
          <a:xfrm>
            <a:off x="5334000" y="2286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6" name="Line 26"/>
          <p:cNvSpPr>
            <a:spLocks noChangeShapeType="1"/>
          </p:cNvSpPr>
          <p:nvPr/>
        </p:nvSpPr>
        <p:spPr bwMode="auto">
          <a:xfrm>
            <a:off x="2971800" y="26670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7" name="Line 27"/>
          <p:cNvSpPr>
            <a:spLocks noChangeShapeType="1"/>
          </p:cNvSpPr>
          <p:nvPr/>
        </p:nvSpPr>
        <p:spPr bwMode="auto">
          <a:xfrm>
            <a:off x="3352800" y="26670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8" name="Line 28"/>
          <p:cNvSpPr>
            <a:spLocks noChangeShapeType="1"/>
          </p:cNvSpPr>
          <p:nvPr/>
        </p:nvSpPr>
        <p:spPr bwMode="auto">
          <a:xfrm>
            <a:off x="3810000" y="26670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9" name="Line 29"/>
          <p:cNvSpPr>
            <a:spLocks noChangeShapeType="1"/>
          </p:cNvSpPr>
          <p:nvPr/>
        </p:nvSpPr>
        <p:spPr bwMode="auto">
          <a:xfrm>
            <a:off x="4191000" y="26670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0" name="Line 31"/>
          <p:cNvSpPr>
            <a:spLocks noChangeShapeType="1"/>
          </p:cNvSpPr>
          <p:nvPr/>
        </p:nvSpPr>
        <p:spPr bwMode="auto">
          <a:xfrm>
            <a:off x="5029200" y="26670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1" name="Line 37"/>
          <p:cNvSpPr>
            <a:spLocks noChangeShapeType="1"/>
          </p:cNvSpPr>
          <p:nvPr/>
        </p:nvSpPr>
        <p:spPr bwMode="auto">
          <a:xfrm flipH="1">
            <a:off x="5486400" y="26670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2" name="Line 38"/>
          <p:cNvSpPr>
            <a:spLocks noChangeShapeType="1"/>
          </p:cNvSpPr>
          <p:nvPr/>
        </p:nvSpPr>
        <p:spPr bwMode="auto">
          <a:xfrm flipH="1">
            <a:off x="5791200" y="35814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3" name="Line 39"/>
          <p:cNvSpPr>
            <a:spLocks noChangeShapeType="1"/>
          </p:cNvSpPr>
          <p:nvPr/>
        </p:nvSpPr>
        <p:spPr bwMode="auto">
          <a:xfrm flipV="1">
            <a:off x="6248400" y="25146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4" name="Line 40"/>
          <p:cNvSpPr>
            <a:spLocks noChangeShapeType="1"/>
          </p:cNvSpPr>
          <p:nvPr/>
        </p:nvSpPr>
        <p:spPr bwMode="auto">
          <a:xfrm>
            <a:off x="5791200" y="2514600"/>
            <a:ext cx="4572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85" name="Text Box 42"/>
          <p:cNvSpPr txBox="1">
            <a:spLocks noChangeArrowheads="1"/>
          </p:cNvSpPr>
          <p:nvPr/>
        </p:nvSpPr>
        <p:spPr bwMode="auto">
          <a:xfrm>
            <a:off x="6400800" y="2209800"/>
            <a:ext cx="1466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Shift register</a:t>
            </a:r>
          </a:p>
        </p:txBody>
      </p:sp>
      <p:sp>
        <p:nvSpPr>
          <p:cNvPr id="11286" name="Line 43"/>
          <p:cNvSpPr>
            <a:spLocks noChangeShapeType="1"/>
          </p:cNvSpPr>
          <p:nvPr/>
        </p:nvSpPr>
        <p:spPr bwMode="auto">
          <a:xfrm flipH="1">
            <a:off x="2286000" y="25146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7" name="Text Box 46"/>
          <p:cNvSpPr txBox="1">
            <a:spLocks noChangeArrowheads="1"/>
          </p:cNvSpPr>
          <p:nvPr/>
        </p:nvSpPr>
        <p:spPr bwMode="auto">
          <a:xfrm>
            <a:off x="228600" y="213360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Generated bit stream</a:t>
            </a:r>
          </a:p>
        </p:txBody>
      </p:sp>
      <p:sp>
        <p:nvSpPr>
          <p:cNvPr id="11288" name="Text Box 47"/>
          <p:cNvSpPr txBox="1">
            <a:spLocks noChangeArrowheads="1"/>
          </p:cNvSpPr>
          <p:nvPr/>
        </p:nvSpPr>
        <p:spPr bwMode="auto">
          <a:xfrm>
            <a:off x="2667000" y="4191000"/>
            <a:ext cx="59404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Tx/>
              <a:buChar char="•"/>
            </a:pPr>
            <a:r>
              <a:rPr lang="en-US"/>
              <a:t>Need initial conditions (bits in register) and a function to </a:t>
            </a:r>
            <a:br>
              <a:rPr lang="en-US"/>
            </a:br>
            <a:r>
              <a:rPr lang="en-US"/>
              <a:t>generate more terms. </a:t>
            </a:r>
          </a:p>
          <a:p>
            <a:pPr>
              <a:buFontTx/>
              <a:buChar char="•"/>
            </a:pPr>
            <a:r>
              <a:rPr lang="en-US"/>
              <a:t>Example: </a:t>
            </a:r>
          </a:p>
          <a:p>
            <a:pPr lvl="1"/>
            <a:r>
              <a:rPr lang="en-US" sz="2400">
                <a:solidFill>
                  <a:srgbClr val="FFFF99"/>
                </a:solidFill>
              </a:rPr>
              <a:t>x</a:t>
            </a:r>
            <a:r>
              <a:rPr lang="en-US" sz="2400" baseline="-25000">
                <a:solidFill>
                  <a:srgbClr val="FFFF99"/>
                </a:solidFill>
              </a:rPr>
              <a:t>1</a:t>
            </a:r>
            <a:r>
              <a:rPr lang="en-US" sz="2400">
                <a:solidFill>
                  <a:srgbClr val="FFFF99"/>
                </a:solidFill>
              </a:rPr>
              <a:t> = 0, x</a:t>
            </a:r>
            <a:r>
              <a:rPr lang="en-US" sz="2400" baseline="-25000">
                <a:solidFill>
                  <a:srgbClr val="FFFF99"/>
                </a:solidFill>
              </a:rPr>
              <a:t>2</a:t>
            </a:r>
            <a:r>
              <a:rPr lang="en-US" sz="2400">
                <a:solidFill>
                  <a:srgbClr val="FFFF99"/>
                </a:solidFill>
              </a:rPr>
              <a:t> = 1, x</a:t>
            </a:r>
            <a:r>
              <a:rPr lang="en-US" sz="2400" baseline="-25000">
                <a:solidFill>
                  <a:srgbClr val="FFFF99"/>
                </a:solidFill>
              </a:rPr>
              <a:t>3</a:t>
            </a:r>
            <a:r>
              <a:rPr lang="en-US" sz="2400">
                <a:solidFill>
                  <a:srgbClr val="FFFF99"/>
                </a:solidFill>
              </a:rPr>
              <a:t> = 0, x</a:t>
            </a:r>
            <a:r>
              <a:rPr lang="en-US" sz="2400" baseline="-25000">
                <a:solidFill>
                  <a:srgbClr val="FFFF99"/>
                </a:solidFill>
              </a:rPr>
              <a:t>4</a:t>
            </a:r>
            <a:r>
              <a:rPr lang="en-US" sz="2400">
                <a:solidFill>
                  <a:srgbClr val="FFFF99"/>
                </a:solidFill>
              </a:rPr>
              <a:t> = 0, x</a:t>
            </a:r>
            <a:r>
              <a:rPr lang="en-US" sz="2400" baseline="-25000">
                <a:solidFill>
                  <a:srgbClr val="FFFF99"/>
                </a:solidFill>
              </a:rPr>
              <a:t>5</a:t>
            </a:r>
            <a:r>
              <a:rPr lang="en-US" sz="2400">
                <a:solidFill>
                  <a:srgbClr val="FFFF99"/>
                </a:solidFill>
              </a:rPr>
              <a:t> = 0; </a:t>
            </a:r>
          </a:p>
          <a:p>
            <a:pPr lvl="1"/>
            <a:r>
              <a:rPr lang="en-US" sz="2400">
                <a:solidFill>
                  <a:srgbClr val="FFFF99"/>
                </a:solidFill>
              </a:rPr>
              <a:t>x</a:t>
            </a:r>
            <a:r>
              <a:rPr lang="en-US" sz="2400" baseline="-25000">
                <a:solidFill>
                  <a:srgbClr val="FFFF99"/>
                </a:solidFill>
              </a:rPr>
              <a:t>n+5</a:t>
            </a:r>
            <a:r>
              <a:rPr lang="en-US" sz="2400">
                <a:solidFill>
                  <a:srgbClr val="FFFF99"/>
                </a:solidFill>
              </a:rPr>
              <a:t> = x</a:t>
            </a:r>
            <a:r>
              <a:rPr lang="en-US" sz="2400" baseline="-25000">
                <a:solidFill>
                  <a:srgbClr val="FFFF99"/>
                </a:solidFill>
              </a:rPr>
              <a:t>n</a:t>
            </a:r>
            <a:r>
              <a:rPr lang="en-US" sz="2400">
                <a:solidFill>
                  <a:srgbClr val="FFFF99"/>
                </a:solidFill>
              </a:rPr>
              <a:t> + x</a:t>
            </a:r>
            <a:r>
              <a:rPr lang="en-US" sz="2400" baseline="-25000">
                <a:solidFill>
                  <a:srgbClr val="FFFF99"/>
                </a:solidFill>
              </a:rPr>
              <a:t>n+2</a:t>
            </a:r>
            <a:r>
              <a:rPr lang="en-US" sz="2400">
                <a:solidFill>
                  <a:srgbClr val="FFFF99"/>
                </a:solidFill>
              </a:rPr>
              <a:t> (mod 2)</a:t>
            </a:r>
          </a:p>
          <a:p>
            <a:endParaRPr lang="en-US" sz="2400">
              <a:solidFill>
                <a:srgbClr val="FFFF99"/>
              </a:solidFill>
            </a:endParaRPr>
          </a:p>
          <a:p>
            <a:r>
              <a:rPr lang="en-US"/>
              <a:t>What does this remind you of in math? </a:t>
            </a:r>
          </a:p>
        </p:txBody>
      </p:sp>
      <p:sp>
        <p:nvSpPr>
          <p:cNvPr id="246832" name="Text Box 48"/>
          <p:cNvSpPr txBox="1">
            <a:spLocks noChangeArrowheads="1"/>
          </p:cNvSpPr>
          <p:nvPr/>
        </p:nvSpPr>
        <p:spPr bwMode="auto">
          <a:xfrm>
            <a:off x="152400" y="2971800"/>
            <a:ext cx="2133600" cy="1606550"/>
          </a:xfrm>
          <a:prstGeom prst="rect">
            <a:avLst/>
          </a:prstGeom>
          <a:noFill/>
          <a:ln w="28575">
            <a:solidFill>
              <a:schemeClr val="tx1"/>
            </a:solidFill>
            <a:miter lim="800000"/>
            <a:headEnd/>
            <a:tailEnd/>
          </a:ln>
          <a:effectLst/>
        </p:spPr>
        <p:txBody>
          <a:bodyPr>
            <a:spAutoFit/>
          </a:bodyPr>
          <a:lstStyle/>
          <a:p>
            <a:pPr eaLnBrk="1" hangingPunct="1">
              <a:lnSpc>
                <a:spcPct val="90000"/>
              </a:lnSpc>
              <a:spcBef>
                <a:spcPct val="20000"/>
              </a:spcBef>
              <a:buClr>
                <a:schemeClr val="hlink"/>
              </a:buClr>
              <a:buFont typeface="Wingdings" pitchFamily="2" charset="2"/>
              <a:buNone/>
              <a:defRPr/>
            </a:pPr>
            <a:r>
              <a:rPr lang="en-US">
                <a:effectLst>
                  <a:outerShdw blurRad="38100" dist="38100" dir="2700000" algn="tl">
                    <a:srgbClr val="000000"/>
                  </a:outerShdw>
                </a:effectLst>
              </a:rPr>
              <a:t>To encrypt plaintext of length n, generate an n-bit sequence and XOR with the plaintext.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eaLnBrk="1" hangingPunct="1">
              <a:defRPr/>
            </a:pPr>
            <a:r>
              <a:rPr lang="en-US" sz="2800" smtClean="0"/>
              <a:t>Linear Feedback Shift Register (LFSR) Sequences</a:t>
            </a:r>
          </a:p>
        </p:txBody>
      </p:sp>
      <p:sp>
        <p:nvSpPr>
          <p:cNvPr id="257027" name="Rectangle 3"/>
          <p:cNvSpPr>
            <a:spLocks noGrp="1" noChangeArrowheads="1"/>
          </p:cNvSpPr>
          <p:nvPr>
            <p:ph type="body" sz="half" idx="1"/>
          </p:nvPr>
        </p:nvSpPr>
        <p:spPr>
          <a:xfrm>
            <a:off x="457200" y="1600200"/>
            <a:ext cx="8077200" cy="4533900"/>
          </a:xfrm>
        </p:spPr>
        <p:txBody>
          <a:bodyPr/>
          <a:lstStyle/>
          <a:p>
            <a:pPr eaLnBrk="1" hangingPunct="1">
              <a:lnSpc>
                <a:spcPct val="80000"/>
              </a:lnSpc>
              <a:defRPr/>
            </a:pPr>
            <a:r>
              <a:rPr lang="en-US" sz="2400" dirty="0" smtClean="0"/>
              <a:t>A recurrence relation!</a:t>
            </a:r>
          </a:p>
          <a:p>
            <a:pPr lvl="1" eaLnBrk="1" hangingPunct="1">
              <a:lnSpc>
                <a:spcPct val="80000"/>
              </a:lnSpc>
              <a:defRPr/>
            </a:pPr>
            <a:r>
              <a:rPr lang="en-US" sz="2000" dirty="0" smtClean="0"/>
              <a:t>Specify initial conditions and coefficients, for example:</a:t>
            </a:r>
          </a:p>
          <a:p>
            <a:pPr lvl="1" eaLnBrk="1" hangingPunct="1">
              <a:lnSpc>
                <a:spcPct val="80000"/>
              </a:lnSpc>
              <a:defRPr/>
            </a:pPr>
            <a:r>
              <a:rPr lang="en-US" sz="2000" dirty="0" smtClean="0">
                <a:solidFill>
                  <a:srgbClr val="FFFF99"/>
                </a:solidFill>
                <a:effectLst/>
              </a:rPr>
              <a:t>x</a:t>
            </a:r>
            <a:r>
              <a:rPr lang="en-US" sz="2000" baseline="-25000" dirty="0" smtClean="0">
                <a:solidFill>
                  <a:srgbClr val="FFFF99"/>
                </a:solidFill>
                <a:effectLst/>
              </a:rPr>
              <a:t>1</a:t>
            </a:r>
            <a:r>
              <a:rPr lang="en-US" sz="2000" dirty="0" smtClean="0">
                <a:solidFill>
                  <a:srgbClr val="FFFF99"/>
                </a:solidFill>
                <a:effectLst/>
              </a:rPr>
              <a:t> = 0, x</a:t>
            </a:r>
            <a:r>
              <a:rPr lang="en-US" sz="2000" baseline="-25000" dirty="0" smtClean="0">
                <a:solidFill>
                  <a:srgbClr val="FFFF99"/>
                </a:solidFill>
                <a:effectLst/>
              </a:rPr>
              <a:t>2</a:t>
            </a:r>
            <a:r>
              <a:rPr lang="en-US" sz="2000" dirty="0" smtClean="0">
                <a:solidFill>
                  <a:srgbClr val="FFFF99"/>
                </a:solidFill>
                <a:effectLst/>
              </a:rPr>
              <a:t> = 1, x</a:t>
            </a:r>
            <a:r>
              <a:rPr lang="en-US" sz="2000" baseline="-25000" dirty="0" smtClean="0">
                <a:solidFill>
                  <a:srgbClr val="FFFF99"/>
                </a:solidFill>
                <a:effectLst/>
              </a:rPr>
              <a:t>3</a:t>
            </a:r>
            <a:r>
              <a:rPr lang="en-US" sz="2000" dirty="0" smtClean="0">
                <a:solidFill>
                  <a:srgbClr val="FFFF99"/>
                </a:solidFill>
                <a:effectLst/>
              </a:rPr>
              <a:t> = 0, x</a:t>
            </a:r>
            <a:r>
              <a:rPr lang="en-US" sz="2000" baseline="-25000" dirty="0" smtClean="0">
                <a:solidFill>
                  <a:srgbClr val="FFFF99"/>
                </a:solidFill>
                <a:effectLst/>
              </a:rPr>
              <a:t>4</a:t>
            </a:r>
            <a:r>
              <a:rPr lang="en-US" sz="2000" dirty="0" smtClean="0">
                <a:solidFill>
                  <a:srgbClr val="FFFF99"/>
                </a:solidFill>
                <a:effectLst/>
              </a:rPr>
              <a:t> = 0, x</a:t>
            </a:r>
            <a:r>
              <a:rPr lang="en-US" sz="2000" baseline="-25000" dirty="0" smtClean="0">
                <a:solidFill>
                  <a:srgbClr val="FFFF99"/>
                </a:solidFill>
                <a:effectLst/>
              </a:rPr>
              <a:t>5</a:t>
            </a:r>
            <a:r>
              <a:rPr lang="en-US" sz="2000" dirty="0" smtClean="0">
                <a:solidFill>
                  <a:srgbClr val="FFFF99"/>
                </a:solidFill>
                <a:effectLst/>
              </a:rPr>
              <a:t> = 0; </a:t>
            </a:r>
          </a:p>
          <a:p>
            <a:pPr lvl="1" eaLnBrk="1" hangingPunct="1">
              <a:lnSpc>
                <a:spcPct val="80000"/>
              </a:lnSpc>
              <a:defRPr/>
            </a:pPr>
            <a:r>
              <a:rPr lang="en-US" sz="2000" dirty="0" smtClean="0">
                <a:solidFill>
                  <a:srgbClr val="FFFF99"/>
                </a:solidFill>
                <a:effectLst/>
              </a:rPr>
              <a:t>x</a:t>
            </a:r>
            <a:r>
              <a:rPr lang="en-US" sz="2000" baseline="-25000" dirty="0" smtClean="0">
                <a:solidFill>
                  <a:srgbClr val="FFFF99"/>
                </a:solidFill>
                <a:effectLst/>
              </a:rPr>
              <a:t>n+5</a:t>
            </a:r>
            <a:r>
              <a:rPr lang="en-US" sz="2000" dirty="0" smtClean="0">
                <a:solidFill>
                  <a:srgbClr val="FFFF99"/>
                </a:solidFill>
                <a:effectLst/>
              </a:rPr>
              <a:t> = </a:t>
            </a:r>
            <a:r>
              <a:rPr lang="en-US" sz="2000" dirty="0" err="1" smtClean="0">
                <a:solidFill>
                  <a:srgbClr val="FFFF99"/>
                </a:solidFill>
                <a:effectLst/>
              </a:rPr>
              <a:t>x</a:t>
            </a:r>
            <a:r>
              <a:rPr lang="en-US" sz="2000" baseline="-25000" dirty="0" err="1" smtClean="0">
                <a:solidFill>
                  <a:srgbClr val="FFFF99"/>
                </a:solidFill>
                <a:effectLst/>
              </a:rPr>
              <a:t>n</a:t>
            </a:r>
            <a:r>
              <a:rPr lang="en-US" sz="2000" dirty="0" smtClean="0">
                <a:solidFill>
                  <a:srgbClr val="FFFF99"/>
                </a:solidFill>
                <a:effectLst/>
              </a:rPr>
              <a:t> + x</a:t>
            </a:r>
            <a:r>
              <a:rPr lang="en-US" sz="2000" baseline="-25000" dirty="0" smtClean="0">
                <a:solidFill>
                  <a:srgbClr val="FFFF99"/>
                </a:solidFill>
                <a:effectLst/>
              </a:rPr>
              <a:t>n+2</a:t>
            </a:r>
            <a:r>
              <a:rPr lang="en-US" sz="2000" dirty="0" smtClean="0">
                <a:solidFill>
                  <a:srgbClr val="FFFF99"/>
                </a:solidFill>
                <a:effectLst/>
              </a:rPr>
              <a:t> (mod 2)</a:t>
            </a:r>
          </a:p>
          <a:p>
            <a:pPr lvl="1" eaLnBrk="1" hangingPunct="1">
              <a:lnSpc>
                <a:spcPct val="80000"/>
              </a:lnSpc>
              <a:defRPr/>
            </a:pPr>
            <a:r>
              <a:rPr lang="en-US" sz="2000" dirty="0" smtClean="0">
                <a:solidFill>
                  <a:srgbClr val="FFFF99"/>
                </a:solidFill>
                <a:effectLst/>
              </a:rPr>
              <a:t>Another way to write is </a:t>
            </a:r>
            <a:br>
              <a:rPr lang="en-US" sz="2000" dirty="0" smtClean="0">
                <a:solidFill>
                  <a:srgbClr val="FFFF99"/>
                </a:solidFill>
                <a:effectLst/>
              </a:rPr>
            </a:br>
            <a:r>
              <a:rPr lang="en-US" sz="2000" dirty="0" smtClean="0">
                <a:solidFill>
                  <a:srgbClr val="FFFF99"/>
                </a:solidFill>
                <a:effectLst/>
              </a:rPr>
              <a:t>x</a:t>
            </a:r>
            <a:r>
              <a:rPr lang="en-US" sz="2000" baseline="-25000" dirty="0" smtClean="0">
                <a:solidFill>
                  <a:srgbClr val="FFFF99"/>
                </a:solidFill>
                <a:effectLst/>
              </a:rPr>
              <a:t>n+5</a:t>
            </a:r>
            <a:r>
              <a:rPr lang="en-US" sz="2000" dirty="0" smtClean="0">
                <a:solidFill>
                  <a:srgbClr val="FFFF99"/>
                </a:solidFill>
                <a:effectLst/>
              </a:rPr>
              <a:t> = 1x</a:t>
            </a:r>
            <a:r>
              <a:rPr lang="en-US" sz="2000" baseline="-25000" dirty="0" smtClean="0">
                <a:solidFill>
                  <a:srgbClr val="FFFF99"/>
                </a:solidFill>
                <a:effectLst/>
              </a:rPr>
              <a:t>n</a:t>
            </a:r>
            <a:r>
              <a:rPr lang="en-US" sz="2000" dirty="0" smtClean="0">
                <a:solidFill>
                  <a:srgbClr val="FFFF99"/>
                </a:solidFill>
                <a:effectLst/>
              </a:rPr>
              <a:t> + 0x</a:t>
            </a:r>
            <a:r>
              <a:rPr lang="en-US" sz="2000" baseline="-25000" dirty="0" smtClean="0">
                <a:solidFill>
                  <a:srgbClr val="FFFF99"/>
                </a:solidFill>
                <a:effectLst/>
              </a:rPr>
              <a:t>n+1</a:t>
            </a:r>
            <a:r>
              <a:rPr lang="en-US" sz="2000" dirty="0" smtClean="0">
                <a:solidFill>
                  <a:srgbClr val="FFFF99"/>
                </a:solidFill>
                <a:effectLst/>
              </a:rPr>
              <a:t> + 1x</a:t>
            </a:r>
            <a:r>
              <a:rPr lang="en-US" sz="2000" baseline="-25000" dirty="0" smtClean="0">
                <a:solidFill>
                  <a:srgbClr val="FFFF99"/>
                </a:solidFill>
                <a:effectLst/>
              </a:rPr>
              <a:t>n+2</a:t>
            </a:r>
            <a:r>
              <a:rPr lang="en-US" sz="2000" dirty="0" smtClean="0">
                <a:solidFill>
                  <a:srgbClr val="FFFF99"/>
                </a:solidFill>
                <a:effectLst/>
              </a:rPr>
              <a:t> +0x</a:t>
            </a:r>
            <a:r>
              <a:rPr lang="en-US" sz="2000" baseline="-25000" dirty="0" smtClean="0">
                <a:solidFill>
                  <a:srgbClr val="FFFF99"/>
                </a:solidFill>
                <a:effectLst/>
              </a:rPr>
              <a:t>n+3</a:t>
            </a:r>
            <a:r>
              <a:rPr lang="en-US" sz="2000" dirty="0" smtClean="0">
                <a:solidFill>
                  <a:srgbClr val="FFFF99"/>
                </a:solidFill>
                <a:effectLst/>
              </a:rPr>
              <a:t> + 0x</a:t>
            </a:r>
            <a:r>
              <a:rPr lang="en-US" sz="2000" baseline="-25000" dirty="0" smtClean="0">
                <a:solidFill>
                  <a:srgbClr val="FFFF99"/>
                </a:solidFill>
                <a:effectLst/>
              </a:rPr>
              <a:t>n+4</a:t>
            </a:r>
            <a:r>
              <a:rPr lang="en-US" sz="2000" dirty="0" smtClean="0">
                <a:solidFill>
                  <a:srgbClr val="FFFF99"/>
                </a:solidFill>
                <a:effectLst/>
              </a:rPr>
              <a:t> (mod 2)</a:t>
            </a:r>
          </a:p>
          <a:p>
            <a:pPr eaLnBrk="1" hangingPunct="1">
              <a:lnSpc>
                <a:spcPct val="80000"/>
              </a:lnSpc>
              <a:defRPr/>
            </a:pPr>
            <a:r>
              <a:rPr lang="en-US" sz="2400" dirty="0" smtClean="0">
                <a:solidFill>
                  <a:srgbClr val="FFFF99"/>
                </a:solidFill>
                <a:effectLst/>
              </a:rPr>
              <a:t>In general,</a:t>
            </a:r>
          </a:p>
          <a:p>
            <a:pPr eaLnBrk="1" hangingPunct="1">
              <a:lnSpc>
                <a:spcPct val="80000"/>
              </a:lnSpc>
              <a:defRPr/>
            </a:pPr>
            <a:endParaRPr lang="en-US" sz="2400" dirty="0" smtClean="0"/>
          </a:p>
          <a:p>
            <a:pPr eaLnBrk="1" hangingPunct="1">
              <a:lnSpc>
                <a:spcPct val="80000"/>
              </a:lnSpc>
              <a:defRPr/>
            </a:pPr>
            <a:endParaRPr lang="en-US" sz="2400" dirty="0" smtClean="0"/>
          </a:p>
          <a:p>
            <a:pPr eaLnBrk="1" hangingPunct="1">
              <a:lnSpc>
                <a:spcPct val="80000"/>
              </a:lnSpc>
              <a:defRPr/>
            </a:pPr>
            <a:r>
              <a:rPr lang="en-US" sz="2400" dirty="0" smtClean="0">
                <a:effectLst/>
              </a:rPr>
              <a:t>Generate some more terms</a:t>
            </a:r>
          </a:p>
          <a:p>
            <a:pPr eaLnBrk="1" hangingPunct="1">
              <a:lnSpc>
                <a:spcPct val="80000"/>
              </a:lnSpc>
              <a:defRPr/>
            </a:pPr>
            <a:r>
              <a:rPr lang="en-US" sz="2400" dirty="0" smtClean="0">
                <a:effectLst/>
              </a:rPr>
              <a:t>How long until it repeats? (the </a:t>
            </a:r>
            <a:r>
              <a:rPr lang="en-US" sz="2400" i="1" dirty="0" smtClean="0">
                <a:effectLst/>
              </a:rPr>
              <a:t>period </a:t>
            </a:r>
            <a:r>
              <a:rPr lang="en-US" sz="2400" dirty="0" smtClean="0">
                <a:effectLst/>
              </a:rPr>
              <a:t>of the sequence)</a:t>
            </a:r>
          </a:p>
          <a:p>
            <a:pPr lvl="1" eaLnBrk="1" hangingPunct="1">
              <a:lnSpc>
                <a:spcPct val="80000"/>
              </a:lnSpc>
              <a:defRPr/>
            </a:pPr>
            <a:r>
              <a:rPr lang="en-US" sz="2000" dirty="0" smtClean="0">
                <a:effectLst/>
              </a:rPr>
              <a:t>10 bits (0100010100) generates ____ bits</a:t>
            </a:r>
          </a:p>
          <a:p>
            <a:pPr lvl="1" eaLnBrk="1" hangingPunct="1">
              <a:lnSpc>
                <a:spcPct val="80000"/>
              </a:lnSpc>
              <a:defRPr/>
            </a:pPr>
            <a:r>
              <a:rPr lang="en-US" sz="2000" dirty="0" smtClean="0">
                <a:effectLst/>
              </a:rPr>
              <a:t>Demo</a:t>
            </a:r>
          </a:p>
          <a:p>
            <a:pPr eaLnBrk="1" hangingPunct="1">
              <a:lnSpc>
                <a:spcPct val="80000"/>
              </a:lnSpc>
              <a:defRPr/>
            </a:pPr>
            <a:endParaRPr lang="en-US" sz="2400" dirty="0" smtClean="0">
              <a:solidFill>
                <a:srgbClr val="FFFF99"/>
              </a:solidFill>
              <a:effectLst/>
            </a:endParaRPr>
          </a:p>
        </p:txBody>
      </p:sp>
      <p:graphicFrame>
        <p:nvGraphicFramePr>
          <p:cNvPr id="2050" name="Object 6"/>
          <p:cNvGraphicFramePr>
            <a:graphicFrameLocks noChangeAspect="1"/>
          </p:cNvGraphicFramePr>
          <p:nvPr/>
        </p:nvGraphicFramePr>
        <p:xfrm>
          <a:off x="2438400" y="3581400"/>
          <a:ext cx="2092325" cy="936625"/>
        </p:xfrm>
        <a:graphic>
          <a:graphicData uri="http://schemas.openxmlformats.org/presentationml/2006/ole">
            <mc:AlternateContent xmlns:mc="http://schemas.openxmlformats.org/markup-compatibility/2006">
              <mc:Choice xmlns:v="urn:schemas-microsoft-com:vml" Requires="v">
                <p:oleObj spid="_x0000_s2055" name="Equation" r:id="rId4" imgW="965160" imgH="431640" progId="Equation.3">
                  <p:embed/>
                </p:oleObj>
              </mc:Choice>
              <mc:Fallback>
                <p:oleObj name="Equation" r:id="rId4" imgW="965160" imgH="43164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3581400"/>
                        <a:ext cx="2092325" cy="936625"/>
                      </a:xfrm>
                      <a:prstGeom prst="rect">
                        <a:avLst/>
                      </a:prstGeom>
                      <a:solidFill>
                        <a:schemeClr val="tx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eaLnBrk="1" hangingPunct="1">
              <a:defRPr/>
            </a:pPr>
            <a:r>
              <a:rPr lang="en-US" smtClean="0"/>
              <a:t>Long periods</a:t>
            </a:r>
          </a:p>
        </p:txBody>
      </p:sp>
      <p:sp>
        <p:nvSpPr>
          <p:cNvPr id="254979" name="Rectangle 3"/>
          <p:cNvSpPr>
            <a:spLocks noGrp="1" noChangeArrowheads="1"/>
          </p:cNvSpPr>
          <p:nvPr>
            <p:ph type="body" idx="1"/>
          </p:nvPr>
        </p:nvSpPr>
        <p:spPr>
          <a:xfrm>
            <a:off x="457200" y="1295400"/>
            <a:ext cx="8229600" cy="5410200"/>
          </a:xfrm>
        </p:spPr>
        <p:txBody>
          <a:bodyPr/>
          <a:lstStyle/>
          <a:p>
            <a:pPr eaLnBrk="1" hangingPunct="1">
              <a:lnSpc>
                <a:spcPct val="80000"/>
              </a:lnSpc>
              <a:defRPr/>
            </a:pPr>
            <a:r>
              <a:rPr lang="en-US" sz="2000" dirty="0" smtClean="0"/>
              <a:t>LFSR </a:t>
            </a:r>
            <a:r>
              <a:rPr lang="en-US" sz="2000" i="1" dirty="0" smtClean="0"/>
              <a:t>can</a:t>
            </a:r>
            <a:r>
              <a:rPr lang="en-US" sz="2000" dirty="0" smtClean="0"/>
              <a:t> generate sequences with long periods</a:t>
            </a:r>
          </a:p>
          <a:p>
            <a:pPr lvl="1" eaLnBrk="1" hangingPunct="1">
              <a:lnSpc>
                <a:spcPct val="80000"/>
              </a:lnSpc>
              <a:defRPr/>
            </a:pPr>
            <a:r>
              <a:rPr lang="en-US" sz="1800" dirty="0" smtClean="0"/>
              <a:t>Like </a:t>
            </a:r>
            <a:r>
              <a:rPr lang="en-US" sz="1800" dirty="0" err="1" smtClean="0"/>
              <a:t>Vigenere</a:t>
            </a:r>
            <a:r>
              <a:rPr lang="en-US" sz="1800" dirty="0" smtClean="0"/>
              <a:t> with long key: hard to decrypt!</a:t>
            </a:r>
          </a:p>
          <a:p>
            <a:pPr lvl="1" eaLnBrk="1" hangingPunct="1">
              <a:lnSpc>
                <a:spcPct val="80000"/>
              </a:lnSpc>
              <a:defRPr/>
            </a:pPr>
            <a:r>
              <a:rPr lang="en-US" sz="1800" dirty="0" smtClean="0"/>
              <a:t>Lots of “bang for the buck”!</a:t>
            </a:r>
          </a:p>
          <a:p>
            <a:pPr lvl="1" eaLnBrk="1" hangingPunct="1">
              <a:lnSpc>
                <a:spcPct val="80000"/>
              </a:lnSpc>
              <a:defRPr/>
            </a:pPr>
            <a:r>
              <a:rPr lang="en-US" sz="1800" dirty="0" smtClean="0"/>
              <a:t>But it depends on the key</a:t>
            </a:r>
          </a:p>
          <a:p>
            <a:pPr eaLnBrk="1" hangingPunct="1">
              <a:lnSpc>
                <a:spcPct val="80000"/>
              </a:lnSpc>
              <a:defRPr/>
            </a:pPr>
            <a:endParaRPr lang="en-US" sz="2000" dirty="0" smtClean="0"/>
          </a:p>
          <a:p>
            <a:pPr eaLnBrk="1" hangingPunct="1">
              <a:lnSpc>
                <a:spcPct val="80000"/>
              </a:lnSpc>
              <a:defRPr/>
            </a:pPr>
            <a:r>
              <a:rPr lang="en-US" sz="2000" dirty="0" smtClean="0"/>
              <a:t>Good example:x</a:t>
            </a:r>
            <a:r>
              <a:rPr lang="en-US" sz="2000" baseline="-25000" dirty="0" smtClean="0"/>
              <a:t>n+31</a:t>
            </a:r>
            <a:r>
              <a:rPr lang="en-US" sz="2000" dirty="0" smtClean="0"/>
              <a:t>=</a:t>
            </a:r>
            <a:r>
              <a:rPr lang="en-US" sz="2000" dirty="0" err="1" smtClean="0"/>
              <a:t>x</a:t>
            </a:r>
            <a:r>
              <a:rPr lang="en-US" sz="2000" baseline="-25000" dirty="0" err="1" smtClean="0"/>
              <a:t>n</a:t>
            </a:r>
            <a:r>
              <a:rPr lang="en-US" sz="2000" dirty="0" smtClean="0"/>
              <a:t> + x</a:t>
            </a:r>
            <a:r>
              <a:rPr lang="en-US" sz="2000" baseline="-25000" dirty="0" smtClean="0"/>
              <a:t>n+3</a:t>
            </a:r>
            <a:r>
              <a:rPr lang="en-US" sz="2000" dirty="0" smtClean="0"/>
              <a:t> (mod 2)</a:t>
            </a:r>
          </a:p>
          <a:p>
            <a:pPr eaLnBrk="1" hangingPunct="1">
              <a:lnSpc>
                <a:spcPct val="80000"/>
              </a:lnSpc>
              <a:defRPr/>
            </a:pPr>
            <a:endParaRPr lang="en-US" sz="2000" dirty="0" smtClean="0"/>
          </a:p>
          <a:p>
            <a:pPr eaLnBrk="1" hangingPunct="1">
              <a:lnSpc>
                <a:spcPct val="80000"/>
              </a:lnSpc>
              <a:defRPr/>
            </a:pPr>
            <a:r>
              <a:rPr lang="en-US" sz="2000" dirty="0" smtClean="0"/>
              <a:t>How many bits do we need to represent this recurrence? </a:t>
            </a:r>
          </a:p>
          <a:p>
            <a:pPr lvl="1" eaLnBrk="1" hangingPunct="1">
              <a:lnSpc>
                <a:spcPct val="80000"/>
              </a:lnSpc>
              <a:defRPr/>
            </a:pPr>
            <a:r>
              <a:rPr lang="en-US" sz="1800" dirty="0" smtClean="0"/>
              <a:t>62 bits</a:t>
            </a:r>
          </a:p>
          <a:p>
            <a:pPr eaLnBrk="1" hangingPunct="1">
              <a:lnSpc>
                <a:spcPct val="80000"/>
              </a:lnSpc>
              <a:defRPr/>
            </a:pPr>
            <a:r>
              <a:rPr lang="en-US" sz="2000" dirty="0" smtClean="0"/>
              <a:t>How long is the period?</a:t>
            </a:r>
          </a:p>
          <a:p>
            <a:pPr lvl="1" eaLnBrk="1" hangingPunct="1">
              <a:lnSpc>
                <a:spcPct val="80000"/>
              </a:lnSpc>
              <a:defRPr/>
            </a:pPr>
            <a:r>
              <a:rPr lang="en-US" sz="1800" dirty="0" smtClean="0"/>
              <a:t>Over 2 billion! Why?</a:t>
            </a:r>
          </a:p>
          <a:p>
            <a:pPr lvl="1" eaLnBrk="1" hangingPunct="1">
              <a:lnSpc>
                <a:spcPct val="80000"/>
              </a:lnSpc>
              <a:defRPr/>
            </a:pPr>
            <a:r>
              <a:rPr lang="en-US" sz="1800" dirty="0" smtClean="0"/>
              <a:t>There exist (2</a:t>
            </a:r>
            <a:r>
              <a:rPr lang="en-US" sz="1800" baseline="30000" dirty="0" smtClean="0"/>
              <a:t>31</a:t>
            </a:r>
            <a:r>
              <a:rPr lang="en-US" sz="1800" dirty="0" smtClean="0"/>
              <a:t> – 1) 31-bit words </a:t>
            </a:r>
          </a:p>
          <a:p>
            <a:pPr lvl="2" eaLnBrk="1" hangingPunct="1">
              <a:lnSpc>
                <a:spcPct val="80000"/>
              </a:lnSpc>
              <a:defRPr/>
            </a:pPr>
            <a:r>
              <a:rPr lang="en-US" sz="1600" dirty="0" smtClean="0"/>
              <a:t>Why “-1”?</a:t>
            </a:r>
          </a:p>
          <a:p>
            <a:pPr lvl="2" eaLnBrk="1" hangingPunct="1">
              <a:lnSpc>
                <a:spcPct val="80000"/>
              </a:lnSpc>
              <a:defRPr/>
            </a:pPr>
            <a:r>
              <a:rPr lang="en-US" sz="1600" dirty="0" smtClean="0"/>
              <a:t>If it cycles through all of these, it’s maximal. Related to </a:t>
            </a:r>
            <a:r>
              <a:rPr lang="en-US" sz="1600" dirty="0" err="1" smtClean="0"/>
              <a:t>Mersenne</a:t>
            </a:r>
            <a:r>
              <a:rPr lang="en-US" sz="1600" dirty="0" smtClean="0"/>
              <a:t> primes</a:t>
            </a:r>
          </a:p>
          <a:p>
            <a:pPr lvl="2" eaLnBrk="1" hangingPunct="1">
              <a:lnSpc>
                <a:spcPct val="80000"/>
              </a:lnSpc>
              <a:defRPr/>
            </a:pPr>
            <a:r>
              <a:rPr lang="en-US" sz="1600" dirty="0" smtClean="0"/>
              <a:t>See </a:t>
            </a:r>
            <a:r>
              <a:rPr lang="en-US" sz="1600" dirty="0" smtClean="0">
                <a:hlinkClick r:id="rId3"/>
              </a:rPr>
              <a:t>http://www.ece.cmu.edu/~koopman/lfsr/index.html</a:t>
            </a:r>
            <a:r>
              <a:rPr lang="en-US" sz="1600" dirty="0" smtClean="0"/>
              <a:t> for a list of maximal-period generators</a:t>
            </a:r>
          </a:p>
          <a:p>
            <a:pPr eaLnBrk="1" hangingPunct="1">
              <a:lnSpc>
                <a:spcPct val="80000"/>
              </a:lnSpc>
              <a:defRPr/>
            </a:pPr>
            <a:r>
              <a:rPr lang="en-US" sz="2000" dirty="0" smtClean="0"/>
              <a:t>Can you devise a bad example (one with period &lt;&lt; 2</a:t>
            </a:r>
            <a:r>
              <a:rPr lang="en-US" sz="2000" baseline="30000" dirty="0" smtClean="0"/>
              <a:t>n</a:t>
            </a:r>
            <a:r>
              <a:rPr lang="en-US" sz="2000" dirty="0" smtClean="0"/>
              <a:t>-1)?</a:t>
            </a:r>
          </a:p>
          <a:p>
            <a:pPr lvl="2" eaLnBrk="1" hangingPunct="1">
              <a:lnSpc>
                <a:spcPct val="80000"/>
              </a:lnSpc>
              <a:defRPr/>
            </a:pPr>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4979">
                                            <p:txEl>
                                              <p:pRg st="8" end="8"/>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4979">
                                            <p:txEl>
                                              <p:pRg st="10" end="1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4979">
                                            <p:txEl>
                                              <p:pRg st="11" end="1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4979">
                                            <p:txEl>
                                              <p:pRg st="12" end="1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4979">
                                            <p:txEl>
                                              <p:pRg st="13" end="1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54979">
                                            <p:txEl>
                                              <p:pRg st="14" end="1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5497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pPr eaLnBrk="1" hangingPunct="1">
              <a:defRPr/>
            </a:pPr>
            <a:r>
              <a:rPr lang="en-US" smtClean="0"/>
              <a:t>LFSR Demo</a:t>
            </a:r>
          </a:p>
        </p:txBody>
      </p:sp>
      <p:sp>
        <p:nvSpPr>
          <p:cNvPr id="283651" name="Rectangle 3"/>
          <p:cNvSpPr>
            <a:spLocks noGrp="1" noChangeArrowheads="1"/>
          </p:cNvSpPr>
          <p:nvPr>
            <p:ph type="body" idx="1"/>
          </p:nvPr>
        </p:nvSpPr>
        <p:spPr/>
        <p:txBody>
          <a:bodyPr/>
          <a:lstStyle/>
          <a:p>
            <a:pPr eaLnBrk="1" hangingPunct="1">
              <a:defRPr/>
            </a:pPr>
            <a:r>
              <a:rPr lang="en-US" sz="2800" dirty="0" smtClean="0"/>
              <a:t>Downside: very vulnerable to known plaintext attacks. </a:t>
            </a:r>
          </a:p>
          <a:p>
            <a:pPr eaLnBrk="1" hangingPunct="1">
              <a:defRPr/>
            </a:pPr>
            <a:r>
              <a:rPr lang="en-US" sz="2800" dirty="0" smtClean="0"/>
              <a:t>Determine key length by computing determinants</a:t>
            </a:r>
          </a:p>
          <a:p>
            <a:pPr lvl="1" eaLnBrk="1" hangingPunct="1">
              <a:defRPr/>
            </a:pPr>
            <a:r>
              <a:rPr lang="en-US" sz="2400" dirty="0" smtClean="0"/>
              <a:t>Theorem: If N is the length of the shortest recurrence that generates the sequence, then </a:t>
            </a:r>
            <a:r>
              <a:rPr lang="en-US" sz="2400" dirty="0" err="1" smtClean="0"/>
              <a:t>det</a:t>
            </a:r>
            <a:r>
              <a:rPr lang="en-US" sz="2400" dirty="0" smtClean="0"/>
              <a:t>(M</a:t>
            </a:r>
            <a:r>
              <a:rPr lang="en-US" sz="2400" baseline="-25000" dirty="0" smtClean="0"/>
              <a:t>N</a:t>
            </a:r>
            <a:r>
              <a:rPr lang="en-US" sz="2400" dirty="0" smtClean="0"/>
              <a:t>) = 1 (mod 2) and </a:t>
            </a:r>
            <a:r>
              <a:rPr lang="en-US" sz="2400" dirty="0" err="1" smtClean="0"/>
              <a:t>det</a:t>
            </a:r>
            <a:r>
              <a:rPr lang="en-US" sz="2400" dirty="0" smtClean="0"/>
              <a:t>(</a:t>
            </a:r>
            <a:r>
              <a:rPr lang="en-US" sz="2400" dirty="0" err="1" smtClean="0"/>
              <a:t>M</a:t>
            </a:r>
            <a:r>
              <a:rPr lang="en-US" sz="2400" baseline="-25000" dirty="0" err="1" smtClean="0"/>
              <a:t>n</a:t>
            </a:r>
            <a:r>
              <a:rPr lang="en-US" sz="2400" dirty="0" smtClean="0"/>
              <a:t>)=0 (mod 2) for all n &gt; N. </a:t>
            </a:r>
          </a:p>
          <a:p>
            <a:pPr lvl="1" eaLnBrk="1" hangingPunct="1">
              <a:defRPr/>
            </a:pPr>
            <a:r>
              <a:rPr lang="en-US" sz="2400" dirty="0" smtClean="0"/>
              <a:t>0 1 1 0 0 1 0 0 0 0 0 0 0 0 0 … </a:t>
            </a:r>
            <a:r>
              <a:rPr lang="en-US" sz="2400" dirty="0" smtClean="0">
                <a:sym typeface="Wingdings" pitchFamily="2" charset="2"/>
              </a:rPr>
              <a:t> length = 5</a:t>
            </a:r>
            <a:endParaRPr lang="en-US" sz="2400" dirty="0" smtClean="0"/>
          </a:p>
          <a:p>
            <a:pPr eaLnBrk="1" hangingPunct="1">
              <a:defRPr/>
            </a:pPr>
            <a:r>
              <a:rPr lang="en-US" sz="2800" dirty="0" smtClean="0"/>
              <a:t>Use the key length to solve for the recurrence.</a:t>
            </a:r>
          </a:p>
          <a:p>
            <a:pPr eaLnBrk="1" hangingPunct="1">
              <a:defRPr/>
            </a:pPr>
            <a:r>
              <a:rPr lang="en-US" sz="2800" dirty="0" smtClean="0"/>
              <a:t>Verify your solution by using the solution to generate the whole key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3842</TotalTime>
  <Words>573</Words>
  <Application>Microsoft Office PowerPoint</Application>
  <PresentationFormat>On-screen Show (4:3)</PresentationFormat>
  <Paragraphs>96</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Wingdings</vt:lpstr>
      <vt:lpstr>Courier New</vt:lpstr>
      <vt:lpstr>Digital Dots</vt:lpstr>
      <vt:lpstr>Microsoft Equation 3.0</vt:lpstr>
      <vt:lpstr>PowerPoint Presentation</vt:lpstr>
      <vt:lpstr>Next: one time pads</vt:lpstr>
      <vt:lpstr>One-time pads</vt:lpstr>
      <vt:lpstr>Unbreakable?</vt:lpstr>
      <vt:lpstr>Linear Feedback Shift Register (LFSR) Sequences</vt:lpstr>
      <vt:lpstr>Linear Feedback Shift Register (LFSR) Sequences</vt:lpstr>
      <vt:lpstr>Long periods</vt:lpstr>
      <vt:lpstr>LFSR Demo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Boutell, Matthew R</dc:creator>
  <cp:lastModifiedBy>Matthew R Boutell</cp:lastModifiedBy>
  <cp:revision>223</cp:revision>
  <cp:lastPrinted>1601-01-01T00:00:00Z</cp:lastPrinted>
  <dcterms:created xsi:type="dcterms:W3CDTF">1601-01-01T00:00:00Z</dcterms:created>
  <dcterms:modified xsi:type="dcterms:W3CDTF">2011-02-26T21:07:54Z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