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835" r:id="rId3"/>
    <p:sldId id="842" r:id="rId4"/>
    <p:sldId id="843" r:id="rId5"/>
    <p:sldId id="844" r:id="rId6"/>
    <p:sldId id="845" r:id="rId7"/>
    <p:sldId id="846" r:id="rId8"/>
    <p:sldId id="847" r:id="rId9"/>
    <p:sldId id="849" r:id="rId10"/>
    <p:sldId id="850" r:id="rId11"/>
    <p:sldId id="851" r:id="rId12"/>
    <p:sldId id="853" r:id="rId13"/>
    <p:sldId id="854" r:id="rId14"/>
    <p:sldId id="855" r:id="rId15"/>
    <p:sldId id="856" r:id="rId16"/>
    <p:sldId id="857" r:id="rId17"/>
    <p:sldId id="858" r:id="rId18"/>
    <p:sldId id="859" r:id="rId19"/>
    <p:sldId id="860" r:id="rId20"/>
    <p:sldId id="862" r:id="rId21"/>
    <p:sldId id="864" r:id="rId22"/>
    <p:sldId id="867" r:id="rId23"/>
    <p:sldId id="865" r:id="rId24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CC"/>
    <a:srgbClr val="000066"/>
    <a:srgbClr val="99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77204" autoAdjust="0"/>
  </p:normalViewPr>
  <p:slideViewPr>
    <p:cSldViewPr>
      <p:cViewPr varScale="1">
        <p:scale>
          <a:sx n="51" d="100"/>
          <a:sy n="51" d="100"/>
        </p:scale>
        <p:origin x="-1218" y="-84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21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A11A76-E010-E64A-9721-C3A22C2A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98B7675-986A-4C4B-ADA0-FFB57BC6E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7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E6F02-F76E-7644-8FFB-71A03D022527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baseline="0" dirty="0" smtClean="0"/>
              <a:t>Q1. </a:t>
            </a:r>
            <a:r>
              <a:rPr lang="en-US" baseline="0" dirty="0" smtClean="0"/>
              <a:t>List three of the five GRASP patterns that we’ve used so far.</a:t>
            </a:r>
          </a:p>
          <a:p>
            <a:endParaRPr lang="en-US" baseline="0" dirty="0" smtClean="0">
              <a:latin typeface="+mn-lt"/>
            </a:endParaRPr>
          </a:p>
          <a:p>
            <a:r>
              <a:rPr lang="en-US" baseline="0" dirty="0" smtClean="0">
                <a:latin typeface="+mn-lt"/>
              </a:rPr>
              <a:t>Image from http://umeandbabymakesthree.blogspot.com/2011_07_01_archive.html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Remember </a:t>
            </a:r>
            <a:r>
              <a:rPr lang="en-US" sz="1200" dirty="0" err="1">
                <a:latin typeface="+mn-lt"/>
                <a:ea typeface="Lucida Grande" charset="0"/>
                <a:cs typeface="Lucida Grande" charset="0"/>
                <a:sym typeface="Lucida Grande" charset="0"/>
              </a:rPr>
              <a:t>subclassing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 is a very strong form of coupling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.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Q4: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How does Polymorphism support future extension of a system?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Q5: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What is a contraindication for the Polymorphism principle?  </a:t>
            </a:r>
          </a:p>
          <a:p>
            <a:endParaRPr lang="en-US" sz="12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This is really our first pattern that argues for violating other principles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Q6: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Briefly, what solution does the Pure Fabrication principle suggest?  </a:t>
            </a:r>
          </a:p>
          <a:p>
            <a:endParaRPr lang="en-US" sz="12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model the player rolling the dice?</a:t>
            </a:r>
            <a:r>
              <a:rPr lang="en-US" baseline="0" dirty="0" smtClean="0"/>
              <a:t>  </a:t>
            </a:r>
            <a:r>
              <a:rPr lang="en-US" dirty="0" smtClean="0"/>
              <a:t>If Player rolls dice, then dice rolling behavior not very reusable</a:t>
            </a:r>
          </a:p>
          <a:p>
            <a:r>
              <a:rPr lang="en-US" dirty="0" smtClean="0"/>
              <a:t>How do we provide something that would be more reusable?</a:t>
            </a:r>
          </a:p>
          <a:p>
            <a:r>
              <a:rPr lang="en-US" dirty="0" smtClean="0"/>
              <a:t>&gt;&gt;&gt;Cup is a Pure Fabrication responsible for rolling the dice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Cup to roll the dice</a:t>
            </a:r>
          </a:p>
          <a:p>
            <a:r>
              <a:rPr lang="en-US" dirty="0" smtClean="0"/>
              <a:t>Note the lack of loop interaction frame – cup takes</a:t>
            </a:r>
            <a:r>
              <a:rPr lang="en-US" baseline="0" dirty="0" smtClean="0"/>
              <a:t> the combination of dice and creates total of dice values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+mn-lt"/>
              </a:rPr>
              <a:t>Representation decomposition</a:t>
            </a:r>
          </a:p>
          <a:p>
            <a:r>
              <a:rPr lang="en-US" sz="1200" dirty="0" smtClean="0">
                <a:latin typeface="+mn-lt"/>
              </a:rPr>
              <a:t>	Design objects based on what they represent in the domain</a:t>
            </a:r>
          </a:p>
          <a:p>
            <a:r>
              <a:rPr lang="en-US" sz="1200" dirty="0" smtClean="0">
                <a:latin typeface="+mn-lt"/>
              </a:rPr>
              <a:t>	What we’ve been doing to date</a:t>
            </a:r>
          </a:p>
          <a:p>
            <a:r>
              <a:rPr lang="en-US" sz="1200" dirty="0" smtClean="0">
                <a:latin typeface="+mn-lt"/>
              </a:rPr>
              <a:t>Behavioral decomposition</a:t>
            </a:r>
          </a:p>
          <a:p>
            <a:r>
              <a:rPr lang="en-US" sz="1200" dirty="0" smtClean="0">
                <a:latin typeface="+mn-lt"/>
              </a:rPr>
              <a:t>	Design objects based on what they do</a:t>
            </a:r>
          </a:p>
          <a:p>
            <a:r>
              <a:rPr lang="en-US" sz="1200" dirty="0" smtClean="0">
                <a:latin typeface="+mn-lt"/>
              </a:rPr>
              <a:t>	Function-centric, encapsulate an algorithm or special method</a:t>
            </a:r>
          </a:p>
          <a:p>
            <a:endParaRPr lang="en-US" sz="1200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-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break code into objects focusing on lowering the representation gap (noun-based)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- break code into objects centered around behaviors (verb-based)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Behavioral decomposition is more abstract, harder to reason about, but sometimes other advantages make it worth the cost.</a:t>
            </a:r>
          </a:p>
          <a:p>
            <a:endParaRPr lang="en-US" sz="12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Q7: True or False</a:t>
            </a:r>
            <a:r>
              <a:rPr lang="en-US" dirty="0" smtClean="0"/>
              <a:t> (circle one): Over use of Pure Fabrication</a:t>
            </a:r>
            <a:r>
              <a:rPr lang="en-US" baseline="0" dirty="0" smtClean="0"/>
              <a:t> can lead to too many behavior objects. </a:t>
            </a:r>
          </a:p>
          <a:p>
            <a:endParaRPr lang="en-US" baseline="0" dirty="0" smtClean="0"/>
          </a:p>
          <a:p>
            <a:r>
              <a:rPr lang="en-US" dirty="0" smtClean="0"/>
              <a:t>Downsides:</a:t>
            </a:r>
          </a:p>
          <a:p>
            <a:r>
              <a:rPr lang="en-US" dirty="0" smtClean="0"/>
              <a:t>Commonly used to encapsulate an algorithm that doesn’t fit well in other classes</a:t>
            </a:r>
          </a:p>
          <a:p>
            <a:r>
              <a:rPr lang="en-US" dirty="0" smtClean="0"/>
              <a:t>When overused, model has lots of classes that encapsulate a single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</a:t>
            </a:r>
            <a:r>
              <a:rPr lang="en-US" baseline="0" dirty="0" smtClean="0"/>
              <a:t>  </a:t>
            </a:r>
            <a:r>
              <a:rPr lang="en-US" dirty="0" smtClean="0"/>
              <a:t>How to assign responsibility in order to avoid direct coupling that is undesirable?</a:t>
            </a:r>
          </a:p>
          <a:p>
            <a:r>
              <a:rPr lang="en-US" dirty="0" smtClean="0"/>
              <a:t>	Especially when server object is highly unstable or could result in vendor lock-in (e.g., proprietary API) </a:t>
            </a:r>
          </a:p>
          <a:p>
            <a:r>
              <a:rPr lang="en-US" dirty="0" smtClean="0"/>
              <a:t>Solution: Assign to an intermediate object that mediates between components</a:t>
            </a:r>
            <a:r>
              <a:rPr lang="en-US" baseline="0" dirty="0" smtClean="0"/>
              <a:t> like </a:t>
            </a:r>
            <a:r>
              <a:rPr lang="en-US" dirty="0" smtClean="0"/>
              <a:t>client-server</a:t>
            </a:r>
          </a:p>
          <a:p>
            <a:r>
              <a:rPr lang="en-US" b="1" dirty="0" smtClean="0"/>
              <a:t>Q8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Briefly, what problem does the Indirection principle solve?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Q9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Briefly, what solution does the Indirection principle suggest?  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late David Wheeler</a:t>
            </a:r>
            <a:r>
              <a:rPr lang="en-US" baseline="0" dirty="0" smtClean="0"/>
              <a:t> was a computer science pioneer and professor at Cambridge University in England.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Adapters serve as a layer of indirection between </a:t>
            </a:r>
            <a:r>
              <a:rPr lang="en-US" sz="120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NextGen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POS and service providers. One might use TCP socket communication, another SOAP, another some other protocol</a:t>
            </a:r>
          </a:p>
          <a:p>
            <a:pPr>
              <a:buFontTx/>
              <a:buChar char="-"/>
            </a:pP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- Controllers are a special case of indirection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Each tax calculator has a unique API </a:t>
            </a:r>
          </a:p>
          <a:p>
            <a:r>
              <a:rPr lang="en-US" dirty="0" err="1" smtClean="0">
                <a:latin typeface="+mn-lt"/>
              </a:rPr>
              <a:t>NextGen</a:t>
            </a:r>
            <a:r>
              <a:rPr lang="en-US" dirty="0" smtClean="0">
                <a:latin typeface="+mn-lt"/>
              </a:rPr>
              <a:t> (client) should be immune to any specific calculator</a:t>
            </a:r>
          </a:p>
          <a:p>
            <a:r>
              <a:rPr lang="en-US" dirty="0" smtClean="0">
                <a:latin typeface="+mn-lt"/>
              </a:rPr>
              <a:t>Abstract interface has </a:t>
            </a:r>
            <a:r>
              <a:rPr lang="en-US" dirty="0" err="1" smtClean="0">
                <a:latin typeface="+mn-lt"/>
              </a:rPr>
              <a:t>getTaxes</a:t>
            </a:r>
            <a:r>
              <a:rPr lang="en-US" dirty="0" smtClean="0">
                <a:latin typeface="+mn-lt"/>
              </a:rPr>
              <a:t>() method</a:t>
            </a:r>
          </a:p>
          <a:p>
            <a:r>
              <a:rPr lang="en-US" dirty="0" smtClean="0">
                <a:latin typeface="+mn-lt"/>
              </a:rPr>
              <a:t>Specific adapters inherit from interface.</a:t>
            </a:r>
          </a:p>
          <a:p>
            <a:r>
              <a:rPr lang="en-US" dirty="0" smtClean="0">
                <a:latin typeface="+mn-lt"/>
              </a:rPr>
              <a:t>Each concrete adapter calls the actual tax calculator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“Find what varies and encapsulate it”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  ---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Design Patterns Explained, </a:t>
            </a:r>
            <a:r>
              <a:rPr lang="en-US" sz="120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Trott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&amp; </a:t>
            </a:r>
            <a:r>
              <a:rPr lang="en-US" sz="120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Shalloway</a:t>
            </a:r>
            <a:endParaRPr lang="en-US" sz="1200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A foundational design principle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Used in conjunction with Polymorphism &amp; Indirection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Q10: Briefly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, what solution does the Protected Variations principle suggest?</a:t>
            </a:r>
            <a:r>
              <a:rPr lang="en-US" sz="1200" dirty="0" smtClean="0">
                <a:latin typeface="+mn-lt"/>
              </a:rPr>
              <a:t> </a:t>
            </a:r>
          </a:p>
          <a:p>
            <a:endParaRPr lang="en-US" sz="1200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Why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is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ITaxCalculatorAdaptor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an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example of PV?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- Indirection protects against changes in existing providers.  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- Polymorphism protects against adding new providers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 (if we guessed variation points correctly):</a:t>
            </a:r>
          </a:p>
          <a:p>
            <a:pPr marL="598268" lvl="1"/>
            <a:r>
              <a:rPr lang="en-US" dirty="0" smtClean="0"/>
              <a:t>Extensions easy to add</a:t>
            </a:r>
          </a:p>
          <a:p>
            <a:pPr marL="598268" lvl="1"/>
            <a:r>
              <a:rPr lang="en-US" dirty="0" smtClean="0"/>
              <a:t>Can plug in new implementations</a:t>
            </a:r>
          </a:p>
          <a:p>
            <a:pPr marL="598268" lvl="1"/>
            <a:r>
              <a:rPr lang="en-US" dirty="0" smtClean="0"/>
              <a:t>Lower coupling</a:t>
            </a:r>
          </a:p>
          <a:p>
            <a:pPr marL="598268" lvl="1"/>
            <a:r>
              <a:rPr lang="en-US" dirty="0" smtClean="0"/>
              <a:t>Lower cost of change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Risk: watch out for speculative future-proofing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AAA2F6-E55E-A04B-9F2C-26A2E560CAF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LSP: coined by Turing winner Barbara </a:t>
            </a:r>
            <a:r>
              <a:rPr lang="en-US" sz="120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Liskov</a:t>
            </a:r>
            <a:endParaRPr lang="en-US" sz="1200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- methods of a subtype must have (at least) the expected behavior of overridden methods</a:t>
            </a:r>
          </a:p>
          <a:p>
            <a:pPr>
              <a:buFontTx/>
              <a:buChar char="-"/>
            </a:pP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I.e., you can plug a subtype instance in where a </a:t>
            </a:r>
            <a:r>
              <a:rPr lang="en-US" sz="120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supertype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is expected without “breaking anything”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Within a method, messages should only be sent to: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 “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this”,  a parameter,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a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field of “this”, an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element in collection of field of “this”,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or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new objects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What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variation does this protect against?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 Build in photo and caption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It isn’t such a sin to chain calls into stable library code.</a:t>
            </a:r>
          </a:p>
          <a:p>
            <a:endParaRPr lang="en-US" sz="12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How do we handle alternatives based on type?</a:t>
            </a:r>
          </a:p>
          <a:p>
            <a:r>
              <a:rPr lang="en-US" b="0" dirty="0" smtClean="0"/>
              <a:t>	Chained </a:t>
            </a:r>
            <a:r>
              <a:rPr lang="en-US" b="1" dirty="0" smtClean="0"/>
              <a:t>ifs and lots of switch statements </a:t>
            </a:r>
            <a:r>
              <a:rPr lang="en-US" b="0" dirty="0" smtClean="0"/>
              <a:t>are a </a:t>
            </a:r>
            <a:r>
              <a:rPr lang="en-US" b="1" dirty="0" smtClean="0"/>
              <a:t>bad code smell </a:t>
            </a:r>
            <a:r>
              <a:rPr lang="en-US" b="0" dirty="0" smtClean="0"/>
              <a:t>→ new types require finding conditions and editing</a:t>
            </a:r>
          </a:p>
          <a:p>
            <a:r>
              <a:rPr lang="en-US" b="0" dirty="0" smtClean="0"/>
              <a:t>How do we create </a:t>
            </a:r>
            <a:r>
              <a:rPr lang="en-US" b="1" dirty="0" smtClean="0"/>
              <a:t>pluggable software </a:t>
            </a:r>
            <a:r>
              <a:rPr lang="en-US" b="0" dirty="0" smtClean="0"/>
              <a:t>components</a:t>
            </a:r>
          </a:p>
          <a:p>
            <a:r>
              <a:rPr lang="en-US" b="0" dirty="0" smtClean="0"/>
              <a:t>	Pluggable components require swapping one module for another without changing surrounding design</a:t>
            </a:r>
          </a:p>
          <a:p>
            <a:r>
              <a:rPr lang="en-US" b="1" dirty="0" smtClean="0"/>
              <a:t>Q2: </a:t>
            </a:r>
            <a:r>
              <a:rPr lang="en-US" dirty="0" smtClean="0"/>
              <a:t>Briefly, what problem does the Polymorphism principle solve?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Q3: 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Briefly,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what solution does the Polymorphism principle suggest?</a:t>
            </a:r>
            <a:r>
              <a:rPr lang="en-US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Sketch figure 25.2 on board.  (Design class diagram showing abstract Square class with subclasses for </a:t>
            </a:r>
            <a:r>
              <a:rPr lang="en-US" sz="1200" dirty="0" err="1">
                <a:latin typeface="+mn-lt"/>
                <a:ea typeface="Lucida Grande" charset="0"/>
                <a:cs typeface="Lucida Grande" charset="0"/>
                <a:sym typeface="Lucida Grande" charset="0"/>
              </a:rPr>
              <a:t>RegularSquare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1200" dirty="0" err="1">
                <a:latin typeface="+mn-lt"/>
                <a:ea typeface="Lucida Grande" charset="0"/>
                <a:cs typeface="Lucida Grande" charset="0"/>
                <a:sym typeface="Lucida Grande" charset="0"/>
              </a:rPr>
              <a:t>GoSquare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1200" dirty="0" err="1">
                <a:latin typeface="+mn-lt"/>
                <a:ea typeface="Lucida Grande" charset="0"/>
                <a:cs typeface="Lucida Grande" charset="0"/>
                <a:sym typeface="Lucida Grande" charset="0"/>
              </a:rPr>
              <a:t>IncomeTaxSquare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, and </a:t>
            </a:r>
            <a:r>
              <a:rPr lang="en-US" sz="1200" dirty="0" err="1">
                <a:latin typeface="+mn-lt"/>
                <a:ea typeface="Lucida Grande" charset="0"/>
                <a:cs typeface="Lucida Grande" charset="0"/>
                <a:sym typeface="Lucida Grande" charset="0"/>
              </a:rPr>
              <a:t>GoToJailSquare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. Also show Player with attribute location pointing to Square))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Leave room for adding the </a:t>
            </a:r>
            <a:r>
              <a:rPr lang="en-US" sz="1200" dirty="0" err="1">
                <a:latin typeface="+mn-lt"/>
                <a:ea typeface="Lucida Grande" charset="0"/>
                <a:cs typeface="Lucida Grande" charset="0"/>
                <a:sym typeface="Lucida Grande" charset="0"/>
              </a:rPr>
              <a:t>landedOn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 method, a </a:t>
            </a:r>
            <a:r>
              <a:rPr lang="en-US" sz="1200" dirty="0" err="1">
                <a:latin typeface="+mn-lt"/>
                <a:ea typeface="Lucida Grande" charset="0"/>
                <a:cs typeface="Lucida Grande" charset="0"/>
                <a:sym typeface="Lucida Grande" charset="0"/>
              </a:rPr>
              <a:t>JailSquare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, fields and associations.</a:t>
            </a:r>
          </a:p>
          <a:p>
            <a:endParaRPr lang="en-US" sz="12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en-US" dirty="0" smtClean="0"/>
              <a:t>Each type of square exhibits variable behavior when a player lands on it</a:t>
            </a:r>
          </a:p>
          <a:p>
            <a:pPr marL="0" indent="0">
              <a:buFontTx/>
              <a:buNone/>
            </a:pPr>
            <a:r>
              <a:rPr lang="en-US" dirty="0" smtClean="0"/>
              <a:t>- Superclass’s polymorphic method is abstract unless there is default behavior in subclasses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Walk through diagram briefly, point out the multiple occurrences of </a:t>
            </a:r>
            <a:r>
              <a:rPr lang="en-US" sz="1200" dirty="0" err="1">
                <a:latin typeface="+mn-lt"/>
                <a:ea typeface="Lucida Grande" charset="0"/>
                <a:cs typeface="Lucida Grande" charset="0"/>
                <a:sym typeface="Lucida Grande" charset="0"/>
              </a:rPr>
              <a:t>p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 and loc.</a:t>
            </a:r>
            <a:endParaRPr lang="en-US" sz="1200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	</a:t>
            </a:r>
            <a:r>
              <a:rPr lang="en-US" sz="120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landedOn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() </a:t>
            </a:r>
            <a:r>
              <a:rPr lang="en-US" sz="120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msg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sent to each square at end of </a:t>
            </a:r>
            <a:r>
              <a:rPr lang="en-US" sz="120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takeTurn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()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	It applies a square’s rules to the player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	Player passes itself to the square so square can ‘talkback’ to player</a:t>
            </a:r>
          </a:p>
          <a:p>
            <a:endParaRPr lang="en-US" sz="1200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Add </a:t>
            </a:r>
            <a:r>
              <a:rPr lang="en-US" sz="1200" dirty="0" err="1">
                <a:latin typeface="+mn-lt"/>
                <a:ea typeface="Lucida Grande" charset="0"/>
                <a:cs typeface="Lucida Grande" charset="0"/>
                <a:sym typeface="Lucida Grande" charset="0"/>
              </a:rPr>
              <a:t>landedOn(p:Player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) {abstract} to DCD on board in Square.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landedOn</a:t>
            </a:r>
            <a:r>
              <a:rPr lang="en-US" dirty="0" smtClean="0"/>
              <a:t>() for the </a:t>
            </a:r>
            <a:r>
              <a:rPr lang="en-US" dirty="0" err="1" smtClean="0"/>
              <a:t>GoSquare</a:t>
            </a:r>
            <a:endParaRPr lang="en-US" dirty="0" smtClean="0"/>
          </a:p>
          <a:p>
            <a:r>
              <a:rPr lang="en-US" dirty="0" smtClean="0"/>
              <a:t>Players gets $200 for ‘landing on’ Go square</a:t>
            </a:r>
          </a:p>
          <a:p>
            <a:endParaRPr lang="en-US" dirty="0" smtClean="0"/>
          </a:p>
          <a:p>
            <a:r>
              <a:rPr lang="en-US" dirty="0" err="1" smtClean="0"/>
              <a:t>landedOn</a:t>
            </a:r>
            <a:r>
              <a:rPr lang="en-US" dirty="0" smtClean="0"/>
              <a:t>() for Regular square</a:t>
            </a:r>
          </a:p>
          <a:p>
            <a:r>
              <a:rPr lang="en-US" dirty="0" smtClean="0"/>
              <a:t>Nothing happens so the method is empty (NO-OP)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landedOn</a:t>
            </a:r>
            <a:r>
              <a:rPr lang="en-US" dirty="0" smtClean="0"/>
              <a:t>() for </a:t>
            </a:r>
            <a:r>
              <a:rPr lang="en-US" dirty="0" err="1" smtClean="0"/>
              <a:t>IncomeTaxSquare</a:t>
            </a:r>
            <a:endParaRPr lang="en-US" dirty="0" smtClean="0"/>
          </a:p>
          <a:p>
            <a:r>
              <a:rPr lang="en-US" dirty="0" smtClean="0"/>
              <a:t>Square needs to know player’s net worth to determine tax due</a:t>
            </a:r>
          </a:p>
          <a:p>
            <a:r>
              <a:rPr lang="en-US" dirty="0" smtClean="0"/>
              <a:t>Is </a:t>
            </a:r>
            <a:r>
              <a:rPr lang="en-US" dirty="0" err="1" smtClean="0"/>
              <a:t>reduceCash</a:t>
            </a:r>
            <a:r>
              <a:rPr lang="en-US" dirty="0" smtClean="0"/>
              <a:t>() well named?  Why not </a:t>
            </a:r>
            <a:r>
              <a:rPr lang="en-US" dirty="0" err="1" smtClean="0"/>
              <a:t>payTax</a:t>
            </a:r>
            <a:r>
              <a:rPr lang="en-US" dirty="0" smtClean="0"/>
              <a:t>()?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landedOn</a:t>
            </a:r>
            <a:r>
              <a:rPr lang="en-US" dirty="0" smtClean="0"/>
              <a:t>() for </a:t>
            </a:r>
            <a:r>
              <a:rPr lang="en-US" dirty="0" err="1" smtClean="0"/>
              <a:t>GoToJailSquare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2484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9" name="Picture 31" descr="rose4"/>
          <p:cNvPicPr>
            <a:picLocks noChangeAspect="1" noChangeArrowheads="1"/>
          </p:cNvPicPr>
          <p:nvPr userDrawn="1"/>
        </p:nvPicPr>
        <p:blipFill>
          <a:blip r:embed="rId2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A555-AB5D-AB47-9A04-8ECC014EE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C5A2-3CDB-8D43-803E-A3728E607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8896-62B4-C440-B032-A29F26D1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7EBC-9861-6140-A321-9ACAA360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8F01-88A4-0A49-A992-66D74FFC0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2931-4B0B-694B-995F-A2D88DDB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D2B4-435D-E74A-8285-6CF81365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B28E-7595-6A4B-A957-C884F43E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8E52-6334-C748-88D8-371D152AC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76CB-7739-B045-A5B0-808B29AD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C557-CAFD-FD46-99B7-D835B996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D20F-AAD2-644F-85B5-CE4A6981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D98F137C-4BC3-5045-90E0-34A07F0E8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3810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3" name="Picture 31" descr="rose4"/>
          <p:cNvPicPr>
            <a:picLocks noChangeAspect="1" noChangeArrowheads="1"/>
          </p:cNvPicPr>
          <p:nvPr userDrawn="1"/>
        </p:nvPicPr>
        <p:blipFill>
          <a:blip r:embed="rId16"/>
          <a:srcRect l="12895" t="22858"/>
          <a:stretch>
            <a:fillRect/>
          </a:stretch>
        </p:blipFill>
        <p:spPr bwMode="auto">
          <a:xfrm>
            <a:off x="0" y="6529388"/>
            <a:ext cx="1981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8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1515" y="6324600"/>
            <a:ext cx="534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These slides and others derived from Shawn Bohner, Curt Clifton, </a:t>
            </a:r>
            <a:r>
              <a:rPr lang="en-US" sz="1400" smtClean="0"/>
              <a:t>Alex Lo, and </a:t>
            </a:r>
            <a:r>
              <a:rPr lang="en-US" sz="1400" dirty="0" smtClean="0"/>
              <a:t>others involved in delivering 374.</a:t>
            </a:r>
            <a:endParaRPr lang="en-US" sz="1400" dirty="0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590800" y="1828800"/>
            <a:ext cx="6705600" cy="22098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CSSE 374</a:t>
            </a:r>
            <a:r>
              <a:rPr lang="en-US" sz="3600" dirty="0" smtClean="0">
                <a:ea typeface="+mj-ea"/>
                <a:cs typeface="+mj-cs"/>
              </a:rPr>
              <a:t>: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More </a:t>
            </a:r>
            <a:r>
              <a:rPr lang="en-US" sz="3600" dirty="0" err="1" smtClean="0">
                <a:ea typeface="+mj-ea"/>
                <a:cs typeface="+mj-cs"/>
              </a:rPr>
              <a:t>GRASP’ing</a:t>
            </a:r>
            <a:r>
              <a:rPr lang="en-US" sz="3600" dirty="0" smtClean="0">
                <a:ea typeface="+mj-ea"/>
                <a:cs typeface="+mj-cs"/>
              </a:rPr>
              <a:t> for Object Responsibilities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9" name="Picture 4" descr="76ros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132387"/>
            <a:ext cx="85587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/>
          </p:cNvSpPr>
          <p:nvPr/>
        </p:nvSpPr>
        <p:spPr bwMode="auto">
          <a:xfrm>
            <a:off x="5486400" y="6477000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Q1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sp>
        <p:nvSpPr>
          <p:cNvPr id="8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19600"/>
            <a:ext cx="4876800" cy="1981200"/>
          </a:xfrm>
          <a:noFill/>
        </p:spPr>
        <p:txBody>
          <a:bodyPr/>
          <a:lstStyle/>
          <a:p>
            <a:pPr eaLnBrk="1" hangingPunct="1"/>
            <a:r>
              <a:rPr lang="en-US" sz="1800" dirty="0" smtClean="0"/>
              <a:t>Steve Chenoweth </a:t>
            </a:r>
          </a:p>
          <a:p>
            <a:pPr eaLnBrk="1" hangingPunct="1"/>
            <a:r>
              <a:rPr lang="en-US" sz="1800" dirty="0" smtClean="0"/>
              <a:t>Office: </a:t>
            </a:r>
            <a:r>
              <a:rPr lang="en-US" sz="1800" dirty="0" err="1" smtClean="0"/>
              <a:t>Moench</a:t>
            </a:r>
            <a:r>
              <a:rPr lang="en-US" sz="1800" dirty="0" smtClean="0"/>
              <a:t> Room F220</a:t>
            </a:r>
          </a:p>
          <a:p>
            <a:pPr eaLnBrk="1" hangingPunct="1"/>
            <a:r>
              <a:rPr lang="en-US" sz="1800" dirty="0" smtClean="0"/>
              <a:t>Phone: (812) 877-8974</a:t>
            </a:r>
            <a:br>
              <a:rPr lang="en-US" sz="1800" dirty="0" smtClean="0"/>
            </a:br>
            <a:r>
              <a:rPr lang="en-US" sz="1800" dirty="0" smtClean="0"/>
              <a:t>Email: chenowet@rose-hulman.edu</a:t>
            </a:r>
          </a:p>
        </p:txBody>
      </p:sp>
      <p:sp>
        <p:nvSpPr>
          <p:cNvPr id="11" name="Rectangle 37"/>
          <p:cNvSpPr txBox="1">
            <a:spLocks noChangeArrowheads="1"/>
          </p:cNvSpPr>
          <p:nvPr/>
        </p:nvSpPr>
        <p:spPr bwMode="auto">
          <a:xfrm>
            <a:off x="4267200" y="4419600"/>
            <a:ext cx="487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None/>
              <a:defRPr sz="28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¨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dirty="0"/>
              <a:t>Chandan Rupakheti </a:t>
            </a:r>
          </a:p>
          <a:p>
            <a:pPr eaLnBrk="1" hangingPunct="1"/>
            <a:r>
              <a:rPr lang="en-US" sz="1800" dirty="0"/>
              <a:t>Office: </a:t>
            </a:r>
            <a:r>
              <a:rPr lang="en-US" sz="1800" dirty="0" err="1"/>
              <a:t>Moench</a:t>
            </a:r>
            <a:r>
              <a:rPr lang="en-US" sz="1800" dirty="0"/>
              <a:t> Room F203</a:t>
            </a:r>
          </a:p>
          <a:p>
            <a:pPr eaLnBrk="1" hangingPunct="1"/>
            <a:r>
              <a:rPr lang="en-US" sz="1800" dirty="0"/>
              <a:t>Phone: (812) 877-8390</a:t>
            </a:r>
            <a:br>
              <a:rPr lang="en-US" sz="1800" dirty="0"/>
            </a:br>
            <a:r>
              <a:rPr lang="en-US" sz="1800" dirty="0"/>
              <a:t>Email: rupakhet@rose-hulman.edu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2590800" cy="387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7264" y="76200"/>
            <a:ext cx="5533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Left</a:t>
            </a:r>
            <a:r>
              <a:rPr lang="en-US" sz="2000" dirty="0" smtClean="0"/>
              <a:t> – How far should you “reach” before you “GRASP”?  The tool shown is the opposite of kid-proofing your house.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15963"/>
          </a:xfrm>
        </p:spPr>
        <p:txBody>
          <a:bodyPr/>
          <a:lstStyle/>
          <a:p>
            <a:r>
              <a:rPr lang="en-US" dirty="0"/>
              <a:t>Polymorphism Example  </a:t>
            </a:r>
            <a:r>
              <a:rPr lang="en-US" sz="2400" dirty="0" smtClean="0">
                <a:solidFill>
                  <a:srgbClr val="800000"/>
                </a:solidFill>
              </a:rPr>
              <a:t>6/</a:t>
            </a:r>
            <a:r>
              <a:rPr lang="en-US" sz="2400" dirty="0">
                <a:solidFill>
                  <a:srgbClr val="800000"/>
                </a:solidFill>
              </a:rPr>
              <a:t>6</a:t>
            </a:r>
            <a:endParaRPr lang="en-US" dirty="0"/>
          </a:p>
        </p:txBody>
      </p:sp>
      <p:pic>
        <p:nvPicPr>
          <p:cNvPr id="759811" name="Picture 3" descr="sqd-landedOn-gotoj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19225"/>
            <a:ext cx="8229600" cy="30003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6208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  <a:ln/>
        </p:spPr>
        <p:txBody>
          <a:bodyPr/>
          <a:lstStyle/>
          <a:p>
            <a:r>
              <a:rPr lang="en-US" dirty="0"/>
              <a:t>Polymorphism</a:t>
            </a:r>
            <a:r>
              <a:rPr lang="en-US" dirty="0" smtClean="0"/>
              <a:t> Observations</a:t>
            </a:r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257800"/>
          </a:xfrm>
          <a:ln/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Using polymorphism indicates that Piece class not needed since it’s a proxy for the Player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 design using Polymorphism can be easily extended for new variations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When </a:t>
            </a:r>
            <a:r>
              <a:rPr lang="en-US" dirty="0"/>
              <a:t>should </a:t>
            </a:r>
            <a:r>
              <a:rPr lang="en-US" dirty="0" err="1" smtClean="0"/>
              <a:t>supertype</a:t>
            </a:r>
            <a:r>
              <a:rPr lang="en-US" dirty="0" smtClean="0"/>
              <a:t> </a:t>
            </a:r>
            <a:r>
              <a:rPr lang="en-US" dirty="0"/>
              <a:t>be an interface?</a:t>
            </a:r>
          </a:p>
          <a:p>
            <a:pPr marL="598268" lvl="1">
              <a:spcAft>
                <a:spcPts val="1200"/>
              </a:spcAft>
            </a:pPr>
            <a:r>
              <a:rPr lang="en-US" dirty="0"/>
              <a:t>Don’t want to commit to a class hierarchy</a:t>
            </a:r>
          </a:p>
          <a:p>
            <a:pPr marL="598268" lvl="1">
              <a:spcAft>
                <a:spcPts val="1200"/>
              </a:spcAft>
            </a:pPr>
            <a:r>
              <a:rPr lang="en-US" dirty="0"/>
              <a:t>Need to reduce coupling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CC3300"/>
                </a:solidFill>
              </a:rPr>
              <a:t>Contraindication</a:t>
            </a:r>
            <a:r>
              <a:rPr lang="en-US" dirty="0"/>
              <a:t>:</a:t>
            </a:r>
            <a:r>
              <a:rPr lang="en-US" dirty="0" smtClean="0"/>
              <a:t> Polymorphism can be over-used – “speculative </a:t>
            </a:r>
            <a:r>
              <a:rPr lang="en-US" dirty="0"/>
              <a:t>future-</a:t>
            </a:r>
            <a:r>
              <a:rPr lang="en-US" dirty="0" smtClean="0"/>
              <a:t>proofing”</a:t>
            </a:r>
            <a:endParaRPr lang="en-US" dirty="0"/>
          </a:p>
        </p:txBody>
      </p:sp>
      <p:sp>
        <p:nvSpPr>
          <p:cNvPr id="25603" name="AutoShape 3"/>
          <p:cNvSpPr>
            <a:spLocks/>
          </p:cNvSpPr>
          <p:nvPr/>
        </p:nvSpPr>
        <p:spPr bwMode="auto">
          <a:xfrm>
            <a:off x="2209800" y="6263878"/>
            <a:ext cx="3161109" cy="517922"/>
          </a:xfrm>
          <a:prstGeom prst="roundRect">
            <a:avLst>
              <a:gd name="adj" fmla="val 258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Don’t be too clever!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3805981" y="5882878"/>
            <a:ext cx="119435" cy="402953"/>
          </a:xfrm>
          <a:prstGeom prst="line">
            <a:avLst/>
          </a:prstGeom>
          <a:noFill/>
          <a:ln w="50800">
            <a:solidFill>
              <a:srgbClr val="0044FE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8359358" y="6431577"/>
            <a:ext cx="556042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Q4,5</a:t>
            </a:r>
          </a:p>
        </p:txBody>
      </p:sp>
    </p:spTree>
    <p:extLst>
      <p:ext uri="{BB962C8B-B14F-4D97-AF65-F5344CB8AC3E}">
        <p14:creationId xmlns:p14="http://schemas.microsoft.com/office/powerpoint/2010/main" val="39203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  <p:bldP spid="25603" grpId="0" animBg="1"/>
      <p:bldP spid="256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3390900"/>
            <a:ext cx="2857500" cy="2857500"/>
          </a:xfrm>
          <a:prstGeom prst="rect">
            <a:avLst/>
          </a:prstGeom>
        </p:spPr>
      </p:pic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Pure Fabrication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6324600" cy="5105400"/>
          </a:xfrm>
          <a:ln/>
        </p:spPr>
        <p:txBody>
          <a:bodyPr anchor="t"/>
          <a:lstStyle/>
          <a:p>
            <a:r>
              <a:rPr lang="en-US" b="1" dirty="0">
                <a:solidFill>
                  <a:srgbClr val="CC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object should have responsibility when solutions for low representation gap (like Info. Expert) lead us astray (i.e., into high coupling and low cohesion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Assign </a:t>
            </a:r>
            <a:r>
              <a:rPr lang="en-US" dirty="0"/>
              <a:t>a cohesive set of responsibilities to </a:t>
            </a:r>
            <a:r>
              <a:rPr lang="en-US" dirty="0" smtClean="0"/>
              <a:t>a </a:t>
            </a:r>
            <a:r>
              <a:rPr lang="en-US" dirty="0"/>
              <a:t>fictitious class (not in the domain model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8497059" y="6431577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Q6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6629400" y="838200"/>
            <a:ext cx="2209800" cy="2209800"/>
          </a:xfrm>
          <a:prstGeom prst="roundRect">
            <a:avLst>
              <a:gd name="adj" fmla="val 258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The OO rule to “follow reality” only gets us so far…</a:t>
            </a:r>
            <a:endParaRPr lang="en-US" sz="2500" b="1" dirty="0"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5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9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dirty="0" smtClean="0"/>
              <a:t>Pure </a:t>
            </a:r>
            <a:r>
              <a:rPr lang="en-US" dirty="0"/>
              <a:t>Fabrication </a:t>
            </a:r>
            <a:r>
              <a:rPr lang="en-US" dirty="0" smtClean="0"/>
              <a:t>Example  </a:t>
            </a:r>
            <a:r>
              <a:rPr lang="en-US" sz="2400" dirty="0" smtClean="0">
                <a:solidFill>
                  <a:srgbClr val="800000"/>
                </a:solidFill>
              </a:rPr>
              <a:t>1/2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62883" name="Rectangle 3"/>
          <p:cNvSpPr>
            <a:spLocks noChangeArrowheads="1"/>
          </p:cNvSpPr>
          <p:nvPr/>
        </p:nvSpPr>
        <p:spPr bwMode="auto">
          <a:xfrm>
            <a:off x="914400" y="2324539"/>
            <a:ext cx="1377553" cy="87139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latin typeface="+mj-lt"/>
              </a:rPr>
              <a:t>Player</a:t>
            </a:r>
          </a:p>
        </p:txBody>
      </p:sp>
      <p:sp>
        <p:nvSpPr>
          <p:cNvPr id="762884" name="Rectangle 4"/>
          <p:cNvSpPr>
            <a:spLocks noChangeArrowheads="1"/>
          </p:cNvSpPr>
          <p:nvPr/>
        </p:nvSpPr>
        <p:spPr bwMode="auto">
          <a:xfrm>
            <a:off x="3657600" y="2133600"/>
            <a:ext cx="1295400" cy="212913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latin typeface="+mj-lt"/>
              </a:rPr>
              <a:t>Cup</a:t>
            </a:r>
            <a:br>
              <a:rPr lang="en-US" sz="2000" b="1" dirty="0" smtClean="0">
                <a:latin typeface="+mj-lt"/>
              </a:rPr>
            </a:br>
            <a:endParaRPr lang="en-US" sz="2000" b="1" dirty="0" smtClean="0">
              <a:latin typeface="+mj-lt"/>
            </a:endParaRPr>
          </a:p>
          <a:p>
            <a:pPr algn="ctr"/>
            <a:endParaRPr lang="en-US" sz="2000" b="1" dirty="0" smtClean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Roll</a:t>
            </a:r>
          </a:p>
          <a:p>
            <a:r>
              <a:rPr lang="en-US" sz="2000" b="1" dirty="0" err="1" smtClean="0">
                <a:latin typeface="+mj-lt"/>
              </a:rPr>
              <a:t>getTotal</a:t>
            </a:r>
            <a:endParaRPr lang="en-US" sz="2000" b="1" dirty="0" smtClean="0">
              <a:latin typeface="+mj-lt"/>
            </a:endParaRPr>
          </a:p>
          <a:p>
            <a:pPr algn="ctr"/>
            <a:endParaRPr lang="en-US" sz="2000" b="1" dirty="0" smtClean="0">
              <a:latin typeface="+mj-lt"/>
            </a:endParaRPr>
          </a:p>
          <a:p>
            <a:pPr algn="ctr"/>
            <a:endParaRPr lang="en-US" sz="2000" b="1" dirty="0">
              <a:latin typeface="+mj-lt"/>
            </a:endParaRPr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6640116" y="1671935"/>
            <a:ext cx="1589484" cy="2514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latin typeface="+mj-lt"/>
              </a:rPr>
              <a:t>Die</a:t>
            </a:r>
          </a:p>
          <a:p>
            <a:pPr algn="ctr"/>
            <a:endParaRPr lang="en-US" sz="2000" b="1" dirty="0" smtClean="0">
              <a:latin typeface="+mj-lt"/>
            </a:endParaRPr>
          </a:p>
          <a:p>
            <a:pPr algn="ctr"/>
            <a:r>
              <a:rPr lang="en-US" sz="2000" b="1" dirty="0">
                <a:latin typeface="+mj-lt"/>
              </a:rPr>
              <a:t>Face Value</a:t>
            </a:r>
            <a:endParaRPr lang="en-US" sz="2000" b="1" dirty="0" smtClean="0">
              <a:latin typeface="+mj-lt"/>
            </a:endParaRPr>
          </a:p>
          <a:p>
            <a:pPr algn="ctr"/>
            <a:endParaRPr lang="en-US" sz="2000" b="1" dirty="0" smtClean="0">
              <a:latin typeface="+mj-lt"/>
            </a:endParaRPr>
          </a:p>
          <a:p>
            <a:pPr algn="ctr"/>
            <a:r>
              <a:rPr lang="en-US" sz="2000" b="1" dirty="0">
                <a:latin typeface="+mj-lt"/>
              </a:rPr>
              <a:t>Role</a:t>
            </a:r>
          </a:p>
          <a:p>
            <a:pPr algn="ctr"/>
            <a:r>
              <a:rPr lang="en-US" sz="2000" b="1" dirty="0" err="1" smtClean="0">
                <a:latin typeface="+mj-lt"/>
              </a:rPr>
              <a:t>getFV</a:t>
            </a:r>
            <a:endParaRPr lang="en-US" sz="2000" b="1" dirty="0" smtClean="0">
              <a:latin typeface="+mj-lt"/>
            </a:endParaRPr>
          </a:p>
          <a:p>
            <a:pPr algn="ctr"/>
            <a:endParaRPr lang="en-US" sz="2000" b="1" dirty="0" smtClean="0">
              <a:latin typeface="+mj-lt"/>
            </a:endParaRPr>
          </a:p>
          <a:p>
            <a:pPr algn="ctr"/>
            <a:endParaRPr lang="en-US" sz="2000" b="1" dirty="0">
              <a:latin typeface="+mj-lt"/>
            </a:endParaRPr>
          </a:p>
        </p:txBody>
      </p:sp>
      <p:sp>
        <p:nvSpPr>
          <p:cNvPr id="762888" name="Text Box 8"/>
          <p:cNvSpPr txBox="1">
            <a:spLocks noChangeArrowheads="1"/>
          </p:cNvSpPr>
          <p:nvPr/>
        </p:nvSpPr>
        <p:spPr bwMode="auto">
          <a:xfrm>
            <a:off x="2925614" y="2149958"/>
            <a:ext cx="755005" cy="10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dirty="0">
                <a:latin typeface="+mj-lt"/>
              </a:rPr>
              <a:t>Cup</a:t>
            </a:r>
          </a:p>
          <a:p>
            <a:pPr algn="r"/>
            <a:endParaRPr lang="en-US" sz="2000" dirty="0">
              <a:latin typeface="+mj-lt"/>
            </a:endParaRPr>
          </a:p>
          <a:p>
            <a:pPr algn="r"/>
            <a:r>
              <a:rPr lang="en-US" sz="2000" dirty="0">
                <a:latin typeface="+mj-lt"/>
              </a:rPr>
              <a:t>1</a:t>
            </a:r>
          </a:p>
        </p:txBody>
      </p:sp>
      <p:sp>
        <p:nvSpPr>
          <p:cNvPr id="762889" name="Text Box 9"/>
          <p:cNvSpPr txBox="1">
            <a:spLocks noChangeArrowheads="1"/>
          </p:cNvSpPr>
          <p:nvPr/>
        </p:nvSpPr>
        <p:spPr bwMode="auto">
          <a:xfrm>
            <a:off x="5180881" y="2356603"/>
            <a:ext cx="144819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dirty="0">
                <a:latin typeface="+mj-lt"/>
              </a:rPr>
              <a:t>Dice</a:t>
            </a:r>
          </a:p>
          <a:p>
            <a:pPr algn="r"/>
            <a:endParaRPr lang="en-US" sz="1400" dirty="0">
              <a:latin typeface="+mj-lt"/>
            </a:endParaRPr>
          </a:p>
          <a:p>
            <a:pPr algn="r"/>
            <a:r>
              <a:rPr lang="en-US" sz="2000" dirty="0" smtClean="0">
                <a:latin typeface="+mj-lt"/>
              </a:rPr>
              <a:t>*</a:t>
            </a:r>
          </a:p>
          <a:p>
            <a:pPr algn="r"/>
            <a:r>
              <a:rPr lang="en-US" sz="2000" dirty="0" smtClean="0">
                <a:latin typeface="+mj-lt"/>
              </a:rPr>
              <a:t>{ordered}</a:t>
            </a:r>
            <a:endParaRPr lang="en-US" sz="2000" dirty="0"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657600" y="2586335"/>
            <a:ext cx="1295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629400" y="2205335"/>
            <a:ext cx="1600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629400" y="2738735"/>
            <a:ext cx="1600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657600" y="2965747"/>
            <a:ext cx="1295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457200" y="3424535"/>
            <a:ext cx="3048000" cy="1071265"/>
            <a:chOff x="685800" y="3200400"/>
            <a:chExt cx="3048000" cy="1071265"/>
          </a:xfrm>
        </p:grpSpPr>
        <p:sp>
          <p:nvSpPr>
            <p:cNvPr id="762892" name="Text Box 12"/>
            <p:cNvSpPr txBox="1">
              <a:spLocks noChangeArrowheads="1"/>
            </p:cNvSpPr>
            <p:nvPr/>
          </p:nvSpPr>
          <p:spPr bwMode="auto">
            <a:xfrm>
              <a:off x="685800" y="3810000"/>
              <a:ext cx="26132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1" dirty="0" smtClean="0">
                  <a:solidFill>
                    <a:srgbClr val="FF0000"/>
                  </a:solidFill>
                  <a:latin typeface="Arial" charset="0"/>
                </a:rPr>
                <a:t>Pure Fabrication</a:t>
              </a:r>
              <a:endParaRPr lang="en-US" b="1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V="1">
              <a:off x="2362200" y="3200400"/>
              <a:ext cx="1371600" cy="685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4" name="Straight Arrow Connector 3"/>
          <p:cNvCxnSpPr>
            <a:stCxn id="762883" idx="3"/>
          </p:cNvCxnSpPr>
          <p:nvPr/>
        </p:nvCxnSpPr>
        <p:spPr bwMode="auto">
          <a:xfrm flipV="1">
            <a:off x="2291953" y="2738735"/>
            <a:ext cx="1365647" cy="215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958953" y="2814935"/>
            <a:ext cx="1670447" cy="215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453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715963"/>
          </a:xfrm>
        </p:spPr>
        <p:txBody>
          <a:bodyPr/>
          <a:lstStyle/>
          <a:p>
            <a:r>
              <a:rPr lang="en-US" dirty="0"/>
              <a:t>Pure Fabrication Example  </a:t>
            </a:r>
            <a:r>
              <a:rPr lang="en-US" sz="2400" dirty="0" smtClean="0">
                <a:solidFill>
                  <a:srgbClr val="800000"/>
                </a:solidFill>
              </a:rPr>
              <a:t>2/</a:t>
            </a:r>
            <a:r>
              <a:rPr lang="en-US" sz="2400" dirty="0">
                <a:solidFill>
                  <a:srgbClr val="800000"/>
                </a:solidFill>
              </a:rPr>
              <a:t>2</a:t>
            </a:r>
            <a:endParaRPr lang="en-US" dirty="0"/>
          </a:p>
        </p:txBody>
      </p:sp>
      <p:pic>
        <p:nvPicPr>
          <p:cNvPr id="763907" name="Picture 3" descr="sqd-taketurn-c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54162"/>
            <a:ext cx="8686800" cy="37798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803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Common Design Strategies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  <a:ln/>
        </p:spPr>
        <p:txBody>
          <a:bodyPr/>
          <a:lstStyle/>
          <a:p>
            <a:r>
              <a:rPr lang="en-US" dirty="0"/>
              <a:t>Representational </a:t>
            </a:r>
            <a:r>
              <a:rPr lang="en-US" dirty="0" smtClean="0"/>
              <a:t>decomposition</a:t>
            </a:r>
          </a:p>
          <a:p>
            <a:pPr lvl="1"/>
            <a:r>
              <a:rPr lang="en-US" dirty="0" smtClean="0"/>
              <a:t>Based on what they represent in domain</a:t>
            </a:r>
          </a:p>
          <a:p>
            <a:pPr lvl="1"/>
            <a:r>
              <a:rPr lang="en-US" dirty="0" smtClean="0"/>
              <a:t>Lowering the representation gap (noun-based)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Behavioral </a:t>
            </a:r>
            <a:r>
              <a:rPr lang="en-US" dirty="0" smtClean="0"/>
              <a:t>decomposition</a:t>
            </a:r>
          </a:p>
          <a:p>
            <a:pPr lvl="1"/>
            <a:r>
              <a:rPr lang="en-US" dirty="0" smtClean="0"/>
              <a:t>Based on what they do!</a:t>
            </a:r>
          </a:p>
          <a:p>
            <a:pPr lvl="1"/>
            <a:r>
              <a:rPr lang="en-US" dirty="0" smtClean="0"/>
              <a:t>Centered around behaviors (verb-based)</a:t>
            </a:r>
            <a:endParaRPr lang="en-US" dirty="0"/>
          </a:p>
        </p:txBody>
      </p:sp>
      <p:sp>
        <p:nvSpPr>
          <p:cNvPr id="32771" name="AutoShape 3"/>
          <p:cNvSpPr>
            <a:spLocks/>
          </p:cNvSpPr>
          <p:nvPr/>
        </p:nvSpPr>
        <p:spPr bwMode="auto">
          <a:xfrm>
            <a:off x="3886200" y="5181600"/>
            <a:ext cx="5063728" cy="892969"/>
          </a:xfrm>
          <a:prstGeom prst="roundRect">
            <a:avLst>
              <a:gd name="adj" fmla="val 1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Pure Fabrications are often </a:t>
            </a: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“behavioral decompositions”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327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ln/>
        </p:spPr>
        <p:txBody>
          <a:bodyPr/>
          <a:lstStyle/>
          <a:p>
            <a:r>
              <a:rPr lang="en-US" dirty="0" smtClean="0"/>
              <a:t>Pure Fabrication Observations</a:t>
            </a:r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334000" cy="5410200"/>
          </a:xfrm>
          <a:ln/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Benefits</a:t>
            </a:r>
            <a:r>
              <a:rPr lang="en-US" dirty="0"/>
              <a:t>:</a:t>
            </a:r>
          </a:p>
          <a:p>
            <a:pPr marL="598268" lvl="1"/>
            <a:r>
              <a:rPr lang="en-US" dirty="0"/>
              <a:t>Higher cohesion</a:t>
            </a:r>
          </a:p>
          <a:p>
            <a:pPr marL="598268" lvl="1"/>
            <a:r>
              <a:rPr lang="en-US" dirty="0"/>
              <a:t>Greater potential for </a:t>
            </a:r>
            <a:r>
              <a:rPr lang="en-US" dirty="0" smtClean="0"/>
              <a:t>reuse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>
                <a:solidFill>
                  <a:srgbClr val="800000"/>
                </a:solidFill>
              </a:rPr>
              <a:t>Contraindications:</a:t>
            </a:r>
          </a:p>
          <a:p>
            <a:pPr marL="598268" lvl="1"/>
            <a:r>
              <a:rPr lang="en-US" dirty="0"/>
              <a:t>Can be abused to create too many behavior objects</a:t>
            </a:r>
          </a:p>
          <a:p>
            <a:pPr marL="598268" lvl="1"/>
            <a:r>
              <a:rPr lang="en-US" dirty="0"/>
              <a:t>Watch for data being passed to other objects for calculations</a:t>
            </a:r>
          </a:p>
        </p:txBody>
      </p:sp>
      <p:sp>
        <p:nvSpPr>
          <p:cNvPr id="34819" name="AutoShape 3"/>
          <p:cNvSpPr>
            <a:spLocks/>
          </p:cNvSpPr>
          <p:nvPr/>
        </p:nvSpPr>
        <p:spPr bwMode="auto">
          <a:xfrm>
            <a:off x="3220640" y="5334000"/>
            <a:ext cx="5542360" cy="892969"/>
          </a:xfrm>
          <a:prstGeom prst="roundRect">
            <a:avLst>
              <a:gd name="adj" fmla="val 1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Keep operations with data unless you have a good reason not to</a:t>
            </a: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8573259" y="6431577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Q7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1430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  <p:bldP spid="348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Cartoon of the Day</a:t>
            </a:r>
          </a:p>
        </p:txBody>
      </p:sp>
      <p:sp>
        <p:nvSpPr>
          <p:cNvPr id="35842" name="Rectangle 2"/>
          <p:cNvSpPr>
            <a:spLocks/>
          </p:cNvSpPr>
          <p:nvPr/>
        </p:nvSpPr>
        <p:spPr bwMode="auto">
          <a:xfrm>
            <a:off x="4200303" y="4781848"/>
            <a:ext cx="4130200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Used with permission.  http://notinventedhe.re/on/2009-10-13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8647548" cy="3113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1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386" y="1371600"/>
            <a:ext cx="3680414" cy="2819400"/>
          </a:xfrm>
          <a:prstGeom prst="rect">
            <a:avLst/>
          </a:prstGeom>
        </p:spPr>
      </p:pic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Indirection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5486400" cy="5105400"/>
          </a:xfrm>
          <a:ln/>
        </p:spPr>
        <p:txBody>
          <a:bodyPr anchor="t"/>
          <a:lstStyle/>
          <a:p>
            <a:r>
              <a:rPr lang="en-US" b="1" dirty="0">
                <a:solidFill>
                  <a:srgbClr val="CC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How to assign responsibility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order to avoid direct coupling that is undesirable?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200" dirty="0" smtClean="0"/>
          </a:p>
          <a:p>
            <a:r>
              <a:rPr lang="en-US" b="1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Assign </a:t>
            </a:r>
            <a:r>
              <a:rPr lang="en-US" dirty="0"/>
              <a:t>responsibility to an intermediate object to mediate between the other components</a:t>
            </a:r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8348300" y="6431577"/>
            <a:ext cx="556042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Q8,9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381000" y="5124450"/>
            <a:ext cx="7459980" cy="14287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000" i="1" dirty="0">
                <a:solidFill>
                  <a:srgbClr val="800000"/>
                </a:solidFill>
                <a:latin typeface="+mj-lt"/>
                <a:ea typeface="Helvetica Neue Light" charset="0"/>
                <a:cs typeface="Helvetica Neue Light" charset="0"/>
              </a:rPr>
              <a:t>There is no problem in computer science that cannot be solved by an extra level </a:t>
            </a:r>
            <a:r>
              <a:rPr lang="en-US" sz="2000" i="1" dirty="0" smtClean="0">
                <a:solidFill>
                  <a:srgbClr val="800000"/>
                </a:solidFill>
                <a:latin typeface="+mj-lt"/>
                <a:ea typeface="Helvetica Neue Light" charset="0"/>
                <a:cs typeface="Helvetica Neue Light" charset="0"/>
              </a:rPr>
              <a:t>of indirection</a:t>
            </a:r>
            <a:r>
              <a:rPr lang="en-US" sz="2000" i="1" dirty="0">
                <a:solidFill>
                  <a:srgbClr val="800000"/>
                </a:solidFill>
                <a:latin typeface="+mj-lt"/>
                <a:ea typeface="Helvetica Neue Light" charset="0"/>
                <a:cs typeface="Helvetica Neue Light" charset="0"/>
              </a:rPr>
              <a:t>.</a:t>
            </a:r>
            <a:br>
              <a:rPr lang="en-US" sz="2000" i="1" dirty="0">
                <a:solidFill>
                  <a:srgbClr val="800000"/>
                </a:solidFill>
                <a:latin typeface="+mj-lt"/>
                <a:ea typeface="Helvetica Neue Light" charset="0"/>
                <a:cs typeface="Helvetica Neue Light" charset="0"/>
              </a:rPr>
            </a:br>
            <a:r>
              <a:rPr lang="en-US" sz="2000" i="1" dirty="0" smtClean="0">
                <a:solidFill>
                  <a:srgbClr val="800000"/>
                </a:solidFill>
                <a:latin typeface="+mj-lt"/>
                <a:ea typeface="Helvetica Neue Light" charset="0"/>
                <a:cs typeface="Helvetica Neue Light" charset="0"/>
              </a:rPr>
              <a:t>					— </a:t>
            </a:r>
            <a:r>
              <a:rPr lang="en-US" sz="2000" i="1" dirty="0">
                <a:solidFill>
                  <a:srgbClr val="800000"/>
                </a:solidFill>
                <a:latin typeface="+mj-lt"/>
                <a:ea typeface="Helvetica Neue Light" charset="0"/>
                <a:cs typeface="Helvetica Neue Light" charset="0"/>
              </a:rPr>
              <a:t>David Wheeler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80" y="4953000"/>
            <a:ext cx="107442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97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5" t="-6504" r="-1037" b="29305"/>
          <a:stretch/>
        </p:blipFill>
        <p:spPr>
          <a:xfrm>
            <a:off x="173736" y="1075944"/>
            <a:ext cx="8878824" cy="4334256"/>
          </a:xfrm>
          <a:prstGeom prst="rect">
            <a:avLst/>
          </a:prstGeom>
        </p:spPr>
      </p:pic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610600" cy="639763"/>
          </a:xfrm>
        </p:spPr>
        <p:txBody>
          <a:bodyPr/>
          <a:lstStyle/>
          <a:p>
            <a:r>
              <a:rPr lang="en-US" dirty="0" smtClean="0"/>
              <a:t>Indirection &amp; Polymorphism Example</a:t>
            </a:r>
            <a:endParaRPr lang="en-US" dirty="0"/>
          </a:p>
        </p:txBody>
      </p:sp>
      <p:sp>
        <p:nvSpPr>
          <p:cNvPr id="6" name="Donut 5"/>
          <p:cNvSpPr/>
          <p:nvPr/>
        </p:nvSpPr>
        <p:spPr bwMode="auto">
          <a:xfrm>
            <a:off x="4800600" y="1456944"/>
            <a:ext cx="1371600" cy="457200"/>
          </a:xfrm>
          <a:prstGeom prst="donut">
            <a:avLst>
              <a:gd name="adj" fmla="val 10380"/>
            </a:avLst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1878264" y="4011648"/>
            <a:ext cx="990600" cy="381000"/>
          </a:xfrm>
          <a:prstGeom prst="donut">
            <a:avLst>
              <a:gd name="adj" fmla="val 10380"/>
            </a:avLst>
          </a:prstGeom>
          <a:solidFill>
            <a:srgbClr val="FF0000">
              <a:alpha val="5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8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Outcomes: </a:t>
            </a:r>
            <a:r>
              <a:rPr lang="en-US" sz="3200" dirty="0" smtClean="0"/>
              <a:t>Patterns, Tradeoffs</a:t>
            </a:r>
            <a:endParaRPr lang="en-US" sz="3200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219200"/>
            <a:ext cx="6248400" cy="51054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Identify </a:t>
            </a:r>
            <a:r>
              <a:rPr lang="en-US" sz="2000" dirty="0">
                <a:solidFill>
                  <a:srgbClr val="000090"/>
                </a:solidFill>
                <a:latin typeface="Arial" charset="0"/>
              </a:rPr>
              <a:t>criteria for the design of a software system and select patterns, create frameworks, and partition software to satisfy the inherent trade-offs.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sz="2000" dirty="0" smtClean="0">
                <a:solidFill>
                  <a:srgbClr val="000090"/>
                </a:solidFill>
                <a:latin typeface="Arial" charset="0"/>
              </a:rPr>
            </a:br>
            <a:endParaRPr lang="en-US" sz="1800" dirty="0" smtClean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Four more GRASP Patterns: </a:t>
            </a:r>
          </a:p>
          <a:p>
            <a:pPr lvl="1"/>
            <a:r>
              <a:rPr lang="en-US" sz="2000" dirty="0" smtClean="0">
                <a:latin typeface="Arial" charset="0"/>
              </a:rPr>
              <a:t>Polymorphism</a:t>
            </a:r>
            <a:r>
              <a:rPr lang="en-US" sz="2000" dirty="0">
                <a:latin typeface="Arial" charset="0"/>
              </a:rPr>
              <a:t>		</a:t>
            </a:r>
          </a:p>
          <a:p>
            <a:pPr lvl="1"/>
            <a:r>
              <a:rPr lang="en-US" sz="2000" dirty="0">
                <a:latin typeface="Arial" charset="0"/>
              </a:rPr>
              <a:t>Pure Fabrication</a:t>
            </a:r>
          </a:p>
          <a:p>
            <a:pPr lvl="1"/>
            <a:r>
              <a:rPr lang="en-US" sz="2000" dirty="0" smtClean="0">
                <a:latin typeface="Arial" charset="0"/>
              </a:rPr>
              <a:t>Indirection</a:t>
            </a:r>
            <a:endParaRPr lang="en-US" sz="2000" dirty="0">
              <a:latin typeface="Arial" charset="0"/>
            </a:endParaRPr>
          </a:p>
          <a:p>
            <a:pPr lvl="1"/>
            <a:r>
              <a:rPr lang="en-US" sz="2000" dirty="0" smtClean="0">
                <a:latin typeface="Arial" charset="0"/>
              </a:rPr>
              <a:t>Protected Variation</a:t>
            </a:r>
            <a:endParaRPr lang="en-US" sz="2000" dirty="0">
              <a:latin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464793" y="6381690"/>
            <a:ext cx="526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+mn-lt"/>
              </a:rPr>
              <a:t>Q3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28800"/>
            <a:ext cx="4038600" cy="4038600"/>
          </a:xfrm>
          <a:prstGeom prst="rect">
            <a:avLst/>
          </a:prstGeom>
          <a:scene3d>
            <a:camera prst="isometricRightUp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789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Protected Variation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715000" cy="502920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C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do we design objects and systems so that instability in them does not have undesirable effects on other elements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Identify </a:t>
            </a:r>
            <a:r>
              <a:rPr lang="en-US" dirty="0"/>
              <a:t>points of predicted instability (variation) and assign responsibilities to create a stable interface around </a:t>
            </a:r>
            <a:r>
              <a:rPr lang="en-US" dirty="0" smtClean="0"/>
              <a:t>them</a:t>
            </a:r>
            <a:endParaRPr lang="en-US" dirty="0"/>
          </a:p>
        </p:txBody>
      </p:sp>
      <p:sp>
        <p:nvSpPr>
          <p:cNvPr id="41987" name="AutoShape 3"/>
          <p:cNvSpPr>
            <a:spLocks/>
          </p:cNvSpPr>
          <p:nvPr/>
        </p:nvSpPr>
        <p:spPr bwMode="auto">
          <a:xfrm rot="1888488">
            <a:off x="6715414" y="248925"/>
            <a:ext cx="2466618" cy="1425042"/>
          </a:xfrm>
          <a:custGeom>
            <a:avLst/>
            <a:gdLst/>
            <a:ahLst/>
            <a:cxnLst/>
            <a:rect l="0" t="0" r="r" b="b"/>
            <a:pathLst>
              <a:path w="21759" h="21918">
                <a:moveTo>
                  <a:pt x="10879" y="0"/>
                </a:moveTo>
                <a:lnTo>
                  <a:pt x="12640" y="3763"/>
                </a:lnTo>
                <a:lnTo>
                  <a:pt x="15935" y="1255"/>
                </a:lnTo>
                <a:lnTo>
                  <a:pt x="15758" y="5412"/>
                </a:lnTo>
                <a:lnTo>
                  <a:pt x="19833" y="4734"/>
                </a:lnTo>
                <a:lnTo>
                  <a:pt x="17758" y="8331"/>
                </a:lnTo>
                <a:lnTo>
                  <a:pt x="21679" y="9638"/>
                </a:lnTo>
                <a:lnTo>
                  <a:pt x="18183" y="11853"/>
                </a:lnTo>
                <a:lnTo>
                  <a:pt x="21051" y="14845"/>
                </a:lnTo>
                <a:lnTo>
                  <a:pt x="16934" y="15169"/>
                </a:lnTo>
                <a:lnTo>
                  <a:pt x="18093" y="19162"/>
                </a:lnTo>
                <a:lnTo>
                  <a:pt x="14298" y="17522"/>
                </a:lnTo>
                <a:lnTo>
                  <a:pt x="13483" y="21600"/>
                </a:lnTo>
                <a:lnTo>
                  <a:pt x="10879" y="18371"/>
                </a:lnTo>
                <a:lnTo>
                  <a:pt x="8275" y="21600"/>
                </a:lnTo>
                <a:lnTo>
                  <a:pt x="7460" y="17522"/>
                </a:lnTo>
                <a:lnTo>
                  <a:pt x="3665" y="19162"/>
                </a:lnTo>
                <a:lnTo>
                  <a:pt x="4824" y="15169"/>
                </a:lnTo>
                <a:lnTo>
                  <a:pt x="707" y="14845"/>
                </a:lnTo>
                <a:lnTo>
                  <a:pt x="3575" y="11853"/>
                </a:lnTo>
                <a:lnTo>
                  <a:pt x="79" y="9638"/>
                </a:lnTo>
                <a:lnTo>
                  <a:pt x="4000" y="8331"/>
                </a:lnTo>
                <a:lnTo>
                  <a:pt x="1925" y="4734"/>
                </a:lnTo>
                <a:lnTo>
                  <a:pt x="6000" y="5412"/>
                </a:lnTo>
                <a:lnTo>
                  <a:pt x="5823" y="1255"/>
                </a:lnTo>
                <a:lnTo>
                  <a:pt x="9118" y="3763"/>
                </a:lnTo>
                <a:lnTo>
                  <a:pt x="10879" y="0"/>
                </a:lnTo>
                <a:close/>
                <a:moveTo>
                  <a:pt x="10879" y="0"/>
                </a:moveTo>
              </a:path>
            </a:pathLst>
          </a:custGeom>
          <a:gradFill rotWithShape="0">
            <a:gsLst>
              <a:gs pos="0">
                <a:srgbClr val="0057E5">
                  <a:alpha val="64999"/>
                </a:srgbClr>
              </a:gs>
              <a:gs pos="100000">
                <a:srgbClr val="0082E5">
                  <a:alpha val="75000"/>
                </a:srgbClr>
              </a:gs>
            </a:gsLst>
            <a:lin ang="18060000" scaled="1"/>
          </a:gradFill>
          <a:ln w="12700">
            <a:noFill/>
            <a:miter lim="800000"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Key </a:t>
            </a:r>
            <a:r>
              <a:rPr lang="en-US" b="1" dirty="0" smtClean="0">
                <a:solidFill>
                  <a:srgbClr val="FF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/>
            </a:r>
            <a:br>
              <a:rPr lang="en-US" b="1" dirty="0" smtClean="0">
                <a:solidFill>
                  <a:srgbClr val="FF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</a:br>
            <a:r>
              <a:rPr lang="en-US" b="1" dirty="0" smtClean="0">
                <a:solidFill>
                  <a:srgbClr val="FF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Concept</a:t>
            </a:r>
            <a:endParaRPr lang="en-US" b="1" dirty="0">
              <a:solidFill>
                <a:srgbClr val="FF3333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sp>
        <p:nvSpPr>
          <p:cNvPr id="41988" name="Rectangle 4"/>
          <p:cNvSpPr>
            <a:spLocks/>
          </p:cNvSpPr>
          <p:nvPr/>
        </p:nvSpPr>
        <p:spPr bwMode="auto">
          <a:xfrm>
            <a:off x="8430617" y="6431577"/>
            <a:ext cx="484783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Q10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603" y="2743200"/>
            <a:ext cx="2950197" cy="220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616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ChangeArrowheads="1"/>
          </p:cNvSpPr>
          <p:nvPr/>
        </p:nvSpPr>
        <p:spPr bwMode="auto">
          <a:xfrm>
            <a:off x="381000" y="427037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b="1" dirty="0">
                <a:latin typeface="+mj-lt"/>
              </a:rPr>
              <a:t>Protected Variations: Observations</a:t>
            </a:r>
          </a:p>
        </p:txBody>
      </p:sp>
      <p:sp>
        <p:nvSpPr>
          <p:cNvPr id="772099" name="Rectangle 3"/>
          <p:cNvSpPr>
            <a:spLocks noChangeArrowheads="1"/>
          </p:cNvSpPr>
          <p:nvPr/>
        </p:nvSpPr>
        <p:spPr bwMode="auto">
          <a:xfrm>
            <a:off x="381000" y="11430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2800" b="1" dirty="0">
                <a:solidFill>
                  <a:srgbClr val="CC0000"/>
                </a:solidFill>
                <a:latin typeface="+mn-lt"/>
                <a:ea typeface="ＭＳ Ｐゴシック" charset="-128"/>
                <a:cs typeface="ＭＳ Ｐゴシック" charset="-128"/>
              </a:rPr>
              <a:t>When to use it?</a:t>
            </a:r>
          </a:p>
          <a:p>
            <a:pPr marL="598268" lvl="1" indent="-285750">
              <a:spcBef>
                <a:spcPct val="20000"/>
              </a:spcBef>
              <a:buClr>
                <a:srgbClr val="CC0000"/>
              </a:buClr>
              <a:buSzPct val="70000"/>
              <a:buFont typeface="ZapfDingbats" pitchFamily="82" charset="2"/>
              <a:buChar char="l"/>
            </a:pPr>
            <a:r>
              <a:rPr lang="en-US" b="1" u="sng" dirty="0">
                <a:latin typeface="+mn-lt"/>
                <a:ea typeface="ＭＳ Ｐゴシック" charset="-128"/>
              </a:rPr>
              <a:t>Variation point </a:t>
            </a:r>
            <a:r>
              <a:rPr lang="en-US" b="1" dirty="0" smtClean="0">
                <a:latin typeface="+mn-lt"/>
                <a:ea typeface="ＭＳ Ｐゴシック" charset="-128"/>
              </a:rPr>
              <a:t>– a </a:t>
            </a:r>
            <a:r>
              <a:rPr lang="en-US" b="1" dirty="0">
                <a:latin typeface="+mn-lt"/>
                <a:ea typeface="ＭＳ Ｐゴシック" charset="-128"/>
              </a:rPr>
              <a:t>known area where clients need to be protected from variable servers</a:t>
            </a:r>
          </a:p>
          <a:p>
            <a:pPr marL="598268" lvl="1" indent="-285750">
              <a:spcBef>
                <a:spcPct val="20000"/>
              </a:spcBef>
              <a:buClr>
                <a:srgbClr val="CC0000"/>
              </a:buClr>
              <a:buSzPct val="70000"/>
              <a:buFont typeface="ZapfDingbats" pitchFamily="82" charset="2"/>
              <a:buChar char="l"/>
            </a:pPr>
            <a:r>
              <a:rPr lang="en-US" b="1" u="sng" dirty="0">
                <a:latin typeface="+mn-lt"/>
                <a:ea typeface="ＭＳ Ｐゴシック" charset="-128"/>
              </a:rPr>
              <a:t>Evolution point </a:t>
            </a:r>
            <a:r>
              <a:rPr lang="en-US" b="1" dirty="0" smtClean="0">
                <a:latin typeface="+mn-lt"/>
                <a:ea typeface="ＭＳ Ｐゴシック" charset="-128"/>
              </a:rPr>
              <a:t>– </a:t>
            </a:r>
            <a:r>
              <a:rPr lang="en-US" b="1" dirty="0">
                <a:latin typeface="+mn-lt"/>
                <a:ea typeface="ＭＳ Ｐゴシック" charset="-128"/>
              </a:rPr>
              <a:t>an area where future variation may </a:t>
            </a:r>
            <a:r>
              <a:rPr lang="en-US" b="1" dirty="0" smtClean="0">
                <a:latin typeface="+mn-lt"/>
                <a:ea typeface="ＭＳ Ｐゴシック" charset="-128"/>
              </a:rPr>
              <a:t>occur</a:t>
            </a:r>
            <a:br>
              <a:rPr lang="en-US" b="1" dirty="0" smtClean="0">
                <a:latin typeface="+mn-lt"/>
                <a:ea typeface="ＭＳ Ｐゴシック" charset="-128"/>
              </a:rPr>
            </a:br>
            <a:endParaRPr lang="en-US" b="1" dirty="0">
              <a:latin typeface="+mn-lt"/>
              <a:ea typeface="ＭＳ Ｐゴシック" charset="-128"/>
            </a:endParaRPr>
          </a:p>
          <a:p>
            <a:pPr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lang="en-US" sz="2800" b="1" dirty="0">
                <a:solidFill>
                  <a:srgbClr val="CC0000"/>
                </a:solidFill>
                <a:latin typeface="+mn-lt"/>
                <a:ea typeface="ＭＳ Ｐゴシック" charset="-128"/>
                <a:cs typeface="ＭＳ Ｐゴシック" charset="-128"/>
              </a:rPr>
              <a:t>Should we invest in protecting against future variation?</a:t>
            </a:r>
          </a:p>
          <a:p>
            <a:pPr marL="598268" lvl="1" indent="-285750">
              <a:spcBef>
                <a:spcPct val="20000"/>
              </a:spcBef>
              <a:buClr>
                <a:srgbClr val="CC0000"/>
              </a:buClr>
              <a:buSzPct val="70000"/>
              <a:buFont typeface="ZapfDingbats" pitchFamily="82" charset="2"/>
              <a:buChar char="l"/>
            </a:pPr>
            <a:r>
              <a:rPr lang="en-US" b="1" dirty="0">
                <a:latin typeface="+mn-lt"/>
                <a:ea typeface="ＭＳ Ｐゴシック" charset="-128"/>
              </a:rPr>
              <a:t>How likely is it to occur?  If it is, then should probably use PV now</a:t>
            </a:r>
          </a:p>
          <a:p>
            <a:pPr marL="598268" lvl="1" indent="-285750">
              <a:spcBef>
                <a:spcPct val="20000"/>
              </a:spcBef>
              <a:buClr>
                <a:srgbClr val="CC0000"/>
              </a:buClr>
              <a:buSzPct val="70000"/>
              <a:buFont typeface="ZapfDingbats" pitchFamily="82" charset="2"/>
              <a:buChar char="l"/>
            </a:pPr>
            <a:r>
              <a:rPr lang="en-US" b="1" dirty="0">
                <a:latin typeface="+mn-lt"/>
                <a:ea typeface="ＭＳ Ｐゴシック" charset="-128"/>
              </a:rPr>
              <a:t>If unlikely, then should probably defer using PV</a:t>
            </a:r>
          </a:p>
        </p:txBody>
      </p:sp>
    </p:spTree>
    <p:extLst>
      <p:ext uri="{BB962C8B-B14F-4D97-AF65-F5344CB8AC3E}">
        <p14:creationId xmlns:p14="http://schemas.microsoft.com/office/powerpoint/2010/main" val="32495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86800" cy="609600"/>
          </a:xfrm>
          <a:ln/>
        </p:spPr>
        <p:txBody>
          <a:bodyPr/>
          <a:lstStyle/>
          <a:p>
            <a:r>
              <a:rPr lang="en-US" dirty="0"/>
              <a:t>Protected </a:t>
            </a:r>
            <a:r>
              <a:rPr lang="en-US" dirty="0" smtClean="0"/>
              <a:t>Variations by </a:t>
            </a:r>
            <a:r>
              <a:rPr lang="en-US" dirty="0"/>
              <a:t>Other Names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391400" cy="487680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sz="2400" i="1" dirty="0"/>
              <a:t>Information hiding</a:t>
            </a:r>
            <a:r>
              <a:rPr lang="en-US" sz="2400" dirty="0"/>
              <a:t> </a:t>
            </a:r>
            <a:r>
              <a:rPr lang="en-US" sz="2400" dirty="0" smtClean="0"/>
              <a:t>[David </a:t>
            </a:r>
            <a:r>
              <a:rPr lang="en-US" sz="2400" dirty="0" err="1" smtClean="0"/>
              <a:t>Parnas</a:t>
            </a:r>
            <a:r>
              <a:rPr lang="en-US" sz="2400" dirty="0" smtClean="0"/>
              <a:t> ‘72</a:t>
            </a:r>
            <a:r>
              <a:rPr lang="en-US" sz="2400" dirty="0"/>
              <a:t>]</a:t>
            </a:r>
          </a:p>
          <a:p>
            <a:pPr marL="280988" indent="-280988"/>
            <a:r>
              <a:rPr lang="en-US" sz="2400" dirty="0" smtClean="0"/>
              <a:t>“… a list of difficult design decisions which are likely to change.  Each module is then designed to hide such a decision from the others.”</a:t>
            </a:r>
          </a:p>
          <a:p>
            <a:pPr marL="0" indent="0">
              <a:spcBef>
                <a:spcPts val="2976"/>
              </a:spcBef>
              <a:buNone/>
            </a:pPr>
            <a:r>
              <a:rPr lang="en-US" sz="2400" i="1" dirty="0" err="1" smtClean="0"/>
              <a:t>Liskov</a:t>
            </a:r>
            <a:r>
              <a:rPr lang="en-US" sz="2400" i="1" dirty="0" smtClean="0"/>
              <a:t> Substitution Principle</a:t>
            </a:r>
            <a:r>
              <a:rPr lang="en-US" sz="2400" dirty="0" smtClean="0"/>
              <a:t> [Barbara </a:t>
            </a:r>
            <a:r>
              <a:rPr lang="en-US" sz="2400" dirty="0" err="1" smtClean="0"/>
              <a:t>Liskov</a:t>
            </a:r>
            <a:r>
              <a:rPr lang="en-US" sz="2400" dirty="0" smtClean="0"/>
              <a:t> ‘87]</a:t>
            </a:r>
            <a:endParaRPr lang="en-US" sz="2400" dirty="0"/>
          </a:p>
          <a:p>
            <a:pPr marL="280988" indent="-280988"/>
            <a:r>
              <a:rPr lang="en-US" sz="2400" dirty="0" smtClean="0"/>
              <a:t>Methods </a:t>
            </a:r>
            <a:r>
              <a:rPr lang="en-US" sz="2400" dirty="0"/>
              <a:t>of a subtype must have (at least) the expected behavior of overridden </a:t>
            </a:r>
            <a:r>
              <a:rPr lang="en-US" sz="2400" dirty="0" smtClean="0"/>
              <a:t>methods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i="1" dirty="0" smtClean="0"/>
              <a:t>Open</a:t>
            </a:r>
            <a:r>
              <a:rPr lang="en-US" sz="2400" i="1" dirty="0"/>
              <a:t>-Closed Principle</a:t>
            </a:r>
            <a:r>
              <a:rPr lang="en-US" sz="2400" dirty="0"/>
              <a:t> </a:t>
            </a:r>
            <a:r>
              <a:rPr lang="en-US" sz="2400" dirty="0" smtClean="0"/>
              <a:t>[Bertrand Meyer ‘88</a:t>
            </a:r>
            <a:r>
              <a:rPr lang="en-US" sz="2400" dirty="0"/>
              <a:t>]</a:t>
            </a:r>
          </a:p>
          <a:p>
            <a:pPr marL="280988" indent="-280988"/>
            <a:r>
              <a:rPr lang="en-US" sz="2400" dirty="0" smtClean="0"/>
              <a:t>Modules </a:t>
            </a:r>
            <a:r>
              <a:rPr lang="en-US" sz="2400" dirty="0"/>
              <a:t>should be both open </a:t>
            </a:r>
            <a:r>
              <a:rPr lang="en-US" sz="2400" dirty="0" smtClean="0"/>
              <a:t>for extension </a:t>
            </a:r>
            <a:r>
              <a:rPr lang="en-US" sz="2400" dirty="0"/>
              <a:t>and </a:t>
            </a:r>
            <a:r>
              <a:rPr lang="en-US" sz="2400" dirty="0" smtClean="0"/>
              <a:t>closed </a:t>
            </a:r>
            <a:r>
              <a:rPr lang="en-US" sz="2400" dirty="0"/>
              <a:t>to modification[s] that affect </a:t>
            </a:r>
            <a:r>
              <a:rPr lang="en-US" sz="2400" dirty="0" smtClean="0"/>
              <a:t>clients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815" y="1219200"/>
            <a:ext cx="1207785" cy="14623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4677383"/>
            <a:ext cx="1219200" cy="16212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958" y="2882900"/>
            <a:ext cx="1211642" cy="16129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568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533400"/>
          </a:xfrm>
          <a:ln/>
        </p:spPr>
        <p:txBody>
          <a:bodyPr/>
          <a:lstStyle/>
          <a:p>
            <a:r>
              <a:rPr lang="en-US" dirty="0"/>
              <a:t>Law of </a:t>
            </a:r>
            <a:r>
              <a:rPr lang="en-US" dirty="0" smtClean="0"/>
              <a:t>Demeter</a:t>
            </a:r>
            <a:endParaRPr lang="en-US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67000" y="1227408"/>
            <a:ext cx="4241602" cy="31789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6084" name="Rectangle 4"/>
          <p:cNvSpPr>
            <a:spLocks/>
          </p:cNvSpPr>
          <p:nvPr/>
        </p:nvSpPr>
        <p:spPr bwMode="auto">
          <a:xfrm>
            <a:off x="1371600" y="4343400"/>
            <a:ext cx="7238999" cy="84832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b="1" dirty="0"/>
              <a:t>Don’t talk to strangers </a:t>
            </a:r>
            <a:r>
              <a:rPr lang="en-US" sz="2800" b="1" dirty="0">
                <a:sym typeface="Helvetica Neue" charset="0"/>
              </a:rPr>
              <a:t>who seem </a:t>
            </a:r>
            <a:r>
              <a:rPr lang="en-US" sz="2800" b="1" u="sng" dirty="0">
                <a:sym typeface="Helvetica Neue" charset="0"/>
              </a:rPr>
              <a:t>unstable</a:t>
            </a:r>
          </a:p>
        </p:txBody>
      </p:sp>
      <p:sp>
        <p:nvSpPr>
          <p:cNvPr id="46085" name="AutoShape 5"/>
          <p:cNvSpPr>
            <a:spLocks/>
          </p:cNvSpPr>
          <p:nvPr/>
        </p:nvSpPr>
        <p:spPr bwMode="auto">
          <a:xfrm rot="1286972">
            <a:off x="5328842" y="752114"/>
            <a:ext cx="1777008" cy="866180"/>
          </a:xfrm>
          <a:prstGeom prst="roundRect">
            <a:avLst>
              <a:gd name="adj" fmla="val 1546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Special case of PV</a:t>
            </a:r>
          </a:p>
        </p:txBody>
      </p:sp>
      <p:sp>
        <p:nvSpPr>
          <p:cNvPr id="46086" name="AutoShape 6"/>
          <p:cNvSpPr>
            <a:spLocks/>
          </p:cNvSpPr>
          <p:nvPr/>
        </p:nvSpPr>
        <p:spPr bwMode="auto">
          <a:xfrm>
            <a:off x="228600" y="5410200"/>
            <a:ext cx="6340078" cy="812602"/>
          </a:xfrm>
          <a:prstGeom prst="roundRect">
            <a:avLst>
              <a:gd name="adj" fmla="val 1648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100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This guideline warns against code like:</a:t>
            </a:r>
          </a:p>
          <a:p>
            <a:r>
              <a:rPr lang="en-US" sz="2100" i="1" dirty="0" err="1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sale.getPayment().getAccount().getAccountHolder</a:t>
            </a:r>
            <a:r>
              <a:rPr lang="en-US" sz="2100" i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9227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GRASP II – And Furthermore…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416800" cy="4419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>
                <a:latin typeface="a_Futurica" pitchFamily="34" charset="0"/>
              </a:rPr>
              <a:t>All these are very general </a:t>
            </a:r>
            <a:br>
              <a:rPr lang="en-US" dirty="0" smtClean="0">
                <a:latin typeface="a_Futurica" pitchFamily="34" charset="0"/>
              </a:rPr>
            </a:br>
            <a:r>
              <a:rPr lang="en-US" dirty="0" smtClean="0">
                <a:latin typeface="a_Futurica" pitchFamily="34" charset="0"/>
              </a:rPr>
              <a:t>OO principles: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_Futurica" pitchFamily="34" charset="0"/>
              </a:rPr>
              <a:t>Polymorphism</a:t>
            </a:r>
            <a:endParaRPr lang="en-US" dirty="0">
              <a:latin typeface="a_Futuric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latin typeface="a_Futurica" pitchFamily="34" charset="0"/>
              </a:rPr>
              <a:t>Indirection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a_Futurica" pitchFamily="34" charset="0"/>
              </a:rPr>
              <a:t>Pure Fabrication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a_Futurica" pitchFamily="34" charset="0"/>
              </a:rPr>
              <a:t>Protected </a:t>
            </a:r>
            <a:r>
              <a:rPr lang="en-US" dirty="0" smtClean="0">
                <a:latin typeface="a_Futurica" pitchFamily="34" charset="0"/>
              </a:rPr>
              <a:t>Variations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_Futurica" pitchFamily="34" charset="0"/>
              </a:rPr>
              <a:t>Result in systems that</a:t>
            </a:r>
            <a:r>
              <a:rPr lang="en-US" dirty="0">
                <a:latin typeface="a_Futurica" pitchFamily="34" charset="0"/>
              </a:rPr>
              <a:t/>
            </a:r>
            <a:br>
              <a:rPr lang="en-US" dirty="0">
                <a:latin typeface="a_Futurica" pitchFamily="34" charset="0"/>
              </a:rPr>
            </a:br>
            <a:r>
              <a:rPr lang="en-US" dirty="0" smtClean="0">
                <a:latin typeface="a_Futurica" pitchFamily="34" charset="0"/>
              </a:rPr>
              <a:t>are more easy to </a:t>
            </a:r>
            <a:br>
              <a:rPr lang="en-US" dirty="0" smtClean="0">
                <a:latin typeface="a_Futurica" pitchFamily="34" charset="0"/>
              </a:rPr>
            </a:br>
            <a:r>
              <a:rPr lang="en-US" dirty="0" smtClean="0">
                <a:latin typeface="a_Futurica" pitchFamily="34" charset="0"/>
              </a:rPr>
              <a:t>maintain</a:t>
            </a:r>
          </a:p>
        </p:txBody>
      </p:sp>
      <p:pic>
        <p:nvPicPr>
          <p:cNvPr id="751620" name="Picture 4" descr="j01955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1788" y="1524000"/>
            <a:ext cx="2970212" cy="36576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742950"/>
            <a:ext cx="1346200" cy="23812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1600200" y="4953000"/>
            <a:ext cx="19812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600200" y="4953000"/>
            <a:ext cx="18288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819400" y="518160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easier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2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  <a:ln/>
        </p:spPr>
        <p:txBody>
          <a:bodyPr/>
          <a:lstStyle/>
          <a:p>
            <a:r>
              <a:rPr lang="en-US" dirty="0"/>
              <a:t>Polymorphism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029200"/>
          </a:xfrm>
          <a:ln/>
        </p:spPr>
        <p:txBody>
          <a:bodyPr anchor="t"/>
          <a:lstStyle/>
          <a:p>
            <a:pPr>
              <a:buNone/>
            </a:pPr>
            <a:r>
              <a:rPr lang="en-US" b="1" dirty="0">
                <a:solidFill>
                  <a:srgbClr val="CC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pPr marL="628650" lvl="1" indent="-233363"/>
            <a:r>
              <a:rPr lang="en-US" dirty="0" smtClean="0"/>
              <a:t>How </a:t>
            </a:r>
            <a:r>
              <a:rPr lang="en-US" dirty="0"/>
              <a:t>do we </a:t>
            </a:r>
            <a:r>
              <a:rPr lang="en-US" dirty="0">
                <a:solidFill>
                  <a:srgbClr val="800000"/>
                </a:solidFill>
              </a:rPr>
              <a:t>handle alternatives </a:t>
            </a: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based </a:t>
            </a:r>
            <a:r>
              <a:rPr lang="en-US" dirty="0">
                <a:solidFill>
                  <a:srgbClr val="800000"/>
                </a:solidFill>
              </a:rPr>
              <a:t>on type</a:t>
            </a:r>
            <a:r>
              <a:rPr lang="en-US" dirty="0" smtClean="0"/>
              <a:t>?</a:t>
            </a:r>
          </a:p>
          <a:p>
            <a:pPr marL="628650" lvl="1" indent="-233363"/>
            <a:r>
              <a:rPr lang="en-US" dirty="0" smtClean="0"/>
              <a:t>How </a:t>
            </a:r>
            <a:r>
              <a:rPr lang="en-US" dirty="0"/>
              <a:t>do we </a:t>
            </a:r>
            <a:r>
              <a:rPr lang="en-US" dirty="0">
                <a:solidFill>
                  <a:srgbClr val="800000"/>
                </a:solidFill>
              </a:rPr>
              <a:t>create pluggable </a:t>
            </a: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software </a:t>
            </a:r>
            <a:r>
              <a:rPr lang="en-US" dirty="0" smtClean="0"/>
              <a:t>components?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When related alternatives vary by type, assign responsibility to the types for which the behaviors varying.</a:t>
            </a:r>
          </a:p>
          <a:p>
            <a:pPr marL="850900" lvl="1">
              <a:buFont typeface="Wingdings" charset="2"/>
              <a:buChar char="ü"/>
            </a:pPr>
            <a:r>
              <a:rPr lang="en-US" sz="2000" dirty="0" smtClean="0"/>
              <a:t>Use subtypes and polymorphic methods</a:t>
            </a:r>
          </a:p>
          <a:p>
            <a:pPr marL="850900" lvl="1">
              <a:buFont typeface="Wingdings" charset="2"/>
              <a:buChar char="ü"/>
            </a:pPr>
            <a:r>
              <a:rPr lang="en-US" sz="2000" dirty="0" smtClean="0"/>
              <a:t>Eliminates lots of conditional logic based on type</a:t>
            </a:r>
          </a:p>
          <a:p>
            <a:pPr marL="850900" lvl="1">
              <a:buFont typeface="Wingdings" charset="2"/>
              <a:buChar char="ü"/>
            </a:pPr>
            <a:r>
              <a:rPr lang="en-US" sz="2000" dirty="0" smtClean="0"/>
              <a:t>Corollary: Avoid </a:t>
            </a:r>
            <a:r>
              <a:rPr lang="en-US" sz="2000" i="1" dirty="0" err="1" smtClean="0"/>
              <a:t>instanceof</a:t>
            </a:r>
            <a:r>
              <a:rPr lang="en-US" sz="2000" dirty="0" smtClean="0"/>
              <a:t> tests</a:t>
            </a:r>
          </a:p>
          <a:p>
            <a:pPr marL="628650" lvl="1" indent="-233363">
              <a:buFont typeface="Wingdings" charset="2"/>
              <a:buChar char="ü"/>
            </a:pPr>
            <a:endParaRPr lang="en-US" sz="2000" dirty="0"/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356745" y="6443245"/>
            <a:ext cx="556042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Q2,3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1000"/>
            <a:ext cx="2850644" cy="36045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104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609600"/>
          </a:xfrm>
          <a:ln/>
        </p:spPr>
        <p:txBody>
          <a:bodyPr/>
          <a:lstStyle/>
          <a:p>
            <a:r>
              <a:rPr lang="en-US" dirty="0" smtClean="0"/>
              <a:t>Polymorphism Example  </a:t>
            </a:r>
            <a:r>
              <a:rPr lang="en-US" sz="2400" dirty="0" smtClean="0">
                <a:solidFill>
                  <a:srgbClr val="800000"/>
                </a:solidFill>
              </a:rPr>
              <a:t>1/6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  <a:ln/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8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Bad</a:t>
            </a:r>
            <a:r>
              <a:rPr lang="en-US" dirty="0">
                <a:solidFill>
                  <a:srgbClr val="800000"/>
                </a:solidFill>
              </a:rPr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sz="2100" i="1" dirty="0"/>
              <a:t>switch (</a:t>
            </a:r>
            <a:r>
              <a:rPr lang="en-US" sz="2100" i="1" dirty="0" err="1"/>
              <a:t>square.getType</a:t>
            </a:r>
            <a:r>
              <a:rPr lang="en-US" sz="2100" i="1" dirty="0"/>
              <a:t>()) {</a:t>
            </a:r>
            <a:br>
              <a:rPr lang="en-US" sz="2100" i="1" dirty="0"/>
            </a:br>
            <a:r>
              <a:rPr lang="en-US" sz="2100" i="1" dirty="0"/>
              <a:t>case GO:</a:t>
            </a:r>
            <a:br>
              <a:rPr lang="en-US" sz="2100" i="1" dirty="0"/>
            </a:br>
            <a:r>
              <a:rPr lang="en-US" sz="2100" i="1" dirty="0"/>
              <a:t>	…</a:t>
            </a:r>
            <a:br>
              <a:rPr lang="en-US" sz="2100" i="1" dirty="0"/>
            </a:br>
            <a:r>
              <a:rPr lang="en-US" sz="2100" i="1" dirty="0"/>
              <a:t>case INCOME_TAX:</a:t>
            </a:r>
            <a:br>
              <a:rPr lang="en-US" sz="2100" i="1" dirty="0"/>
            </a:br>
            <a:r>
              <a:rPr lang="en-US" sz="2100" i="1" dirty="0"/>
              <a:t>	…</a:t>
            </a:r>
            <a:br>
              <a:rPr lang="en-US" sz="2100" i="1" dirty="0"/>
            </a:br>
            <a:r>
              <a:rPr lang="en-US" sz="2100" i="1" dirty="0"/>
              <a:t>case GO_TO_JAIL:</a:t>
            </a:r>
            <a:br>
              <a:rPr lang="en-US" sz="2100" i="1" dirty="0"/>
            </a:br>
            <a:r>
              <a:rPr lang="en-US" sz="2100" i="1" dirty="0"/>
              <a:t>	…</a:t>
            </a:r>
            <a:br>
              <a:rPr lang="en-US" sz="2100" i="1" dirty="0"/>
            </a:br>
            <a:r>
              <a:rPr lang="en-US" sz="2100" i="1" dirty="0"/>
              <a:t>default:</a:t>
            </a:r>
            <a:br>
              <a:rPr lang="en-US" sz="2100" i="1" dirty="0"/>
            </a:br>
            <a:r>
              <a:rPr lang="en-US" sz="2100" i="1" dirty="0"/>
              <a:t>	…</a:t>
            </a:r>
            <a:br>
              <a:rPr lang="en-US" sz="2100" i="1" dirty="0"/>
            </a:br>
            <a:r>
              <a:rPr lang="en-US" sz="2100" i="1" dirty="0"/>
              <a:t>}</a:t>
            </a:r>
          </a:p>
        </p:txBody>
      </p:sp>
      <p:sp>
        <p:nvSpPr>
          <p:cNvPr id="19459" name="AutoShape 3"/>
          <p:cNvSpPr>
            <a:spLocks/>
          </p:cNvSpPr>
          <p:nvPr/>
        </p:nvSpPr>
        <p:spPr bwMode="auto">
          <a:xfrm>
            <a:off x="5197078" y="1946672"/>
            <a:ext cx="3718322" cy="1848445"/>
          </a:xfrm>
          <a:prstGeom prst="roundRect">
            <a:avLst>
              <a:gd name="adj" fmla="val 7245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What happens when we need to add other sorts of squares in future iterations?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3810000" y="4522887"/>
            <a:ext cx="4780359" cy="143768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b="1" i="1" dirty="0">
                <a:solidFill>
                  <a:srgbClr val="008000"/>
                </a:solidFill>
                <a:latin typeface="+mj-lt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r>
              <a:rPr lang="en-US" sz="2800" i="1" dirty="0">
                <a:solidFill>
                  <a:srgbClr val="000090"/>
                </a:solidFill>
                <a:latin typeface="+mj-lt"/>
                <a:ea typeface="Helvetica Neue Light" charset="0"/>
                <a:cs typeface="Helvetica Neue Light" charset="0"/>
              </a:rPr>
              <a:t>: Replace switch with polymorphic method call</a:t>
            </a:r>
          </a:p>
        </p:txBody>
      </p:sp>
    </p:spTree>
    <p:extLst>
      <p:ext uri="{BB962C8B-B14F-4D97-AF65-F5344CB8AC3E}">
        <p14:creationId xmlns:p14="http://schemas.microsoft.com/office/powerpoint/2010/main" val="29568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0837"/>
            <a:ext cx="8229600" cy="715963"/>
          </a:xfrm>
        </p:spPr>
        <p:txBody>
          <a:bodyPr/>
          <a:lstStyle/>
          <a:p>
            <a:r>
              <a:rPr lang="en-US" dirty="0"/>
              <a:t>Polymorphism Example  </a:t>
            </a:r>
            <a:r>
              <a:rPr lang="en-US" sz="2400" dirty="0" smtClean="0">
                <a:solidFill>
                  <a:srgbClr val="800000"/>
                </a:solidFill>
              </a:rPr>
              <a:t>2/</a:t>
            </a:r>
            <a:r>
              <a:rPr lang="en-US" sz="2400" dirty="0">
                <a:solidFill>
                  <a:srgbClr val="800000"/>
                </a:solidFill>
              </a:rPr>
              <a:t>6</a:t>
            </a:r>
            <a:endParaRPr lang="en-US" dirty="0"/>
          </a:p>
        </p:txBody>
      </p:sp>
      <p:pic>
        <p:nvPicPr>
          <p:cNvPr id="754692" name="Picture 4" descr="dcd-mono-landed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3698"/>
            <a:ext cx="8763000" cy="39589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Donut 7"/>
          <p:cNvSpPr/>
          <p:nvPr/>
        </p:nvSpPr>
        <p:spPr bwMode="auto">
          <a:xfrm>
            <a:off x="4114800" y="1981200"/>
            <a:ext cx="1371600" cy="457200"/>
          </a:xfrm>
          <a:prstGeom prst="donut">
            <a:avLst>
              <a:gd name="adj" fmla="val 7456"/>
            </a:avLst>
          </a:prstGeom>
          <a:solidFill>
            <a:srgbClr val="FF0000">
              <a:alpha val="5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48200" y="990600"/>
            <a:ext cx="4480322" cy="2209800"/>
            <a:chOff x="4648200" y="990600"/>
            <a:chExt cx="4480322" cy="2209800"/>
          </a:xfrm>
        </p:grpSpPr>
        <p:sp>
          <p:nvSpPr>
            <p:cNvPr id="9" name="Donut 8"/>
            <p:cNvSpPr/>
            <p:nvPr/>
          </p:nvSpPr>
          <p:spPr bwMode="auto">
            <a:xfrm>
              <a:off x="4648200" y="2667000"/>
              <a:ext cx="1295400" cy="533400"/>
            </a:xfrm>
            <a:prstGeom prst="donut">
              <a:avLst>
                <a:gd name="adj" fmla="val 7456"/>
              </a:avLst>
            </a:prstGeom>
            <a:solidFill>
              <a:srgbClr val="FF0000">
                <a:alpha val="5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AutoShape 3"/>
            <p:cNvSpPr>
              <a:spLocks/>
            </p:cNvSpPr>
            <p:nvPr/>
          </p:nvSpPr>
          <p:spPr bwMode="auto">
            <a:xfrm>
              <a:off x="6019800" y="990600"/>
              <a:ext cx="3108722" cy="1848445"/>
            </a:xfrm>
            <a:prstGeom prst="roundRect">
              <a:avLst>
                <a:gd name="adj" fmla="val 7245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Guideline: Unless there is a default behavior in a superclass, declare a  polymorphic operation in the superclass to be {abstract}</a:t>
              </a:r>
              <a:endPara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endParaRPr>
            </a:p>
          </p:txBody>
        </p:sp>
        <p:cxnSp>
          <p:nvCxnSpPr>
            <p:cNvPr id="3" name="Straight Arrow Connector 2"/>
            <p:cNvCxnSpPr>
              <a:stCxn id="10" idx="1"/>
              <a:endCxn id="9" idx="0"/>
            </p:cNvCxnSpPr>
            <p:nvPr/>
          </p:nvCxnSpPr>
          <p:spPr bwMode="auto">
            <a:xfrm flipH="1">
              <a:off x="5295900" y="1914823"/>
              <a:ext cx="723900" cy="75217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593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  <a:ln/>
        </p:spPr>
        <p:txBody>
          <a:bodyPr/>
          <a:lstStyle/>
          <a:p>
            <a:r>
              <a:rPr lang="en-US" dirty="0"/>
              <a:t>Polymorphism Example  </a:t>
            </a:r>
            <a:r>
              <a:rPr lang="en-US" sz="2400" dirty="0" smtClean="0">
                <a:solidFill>
                  <a:srgbClr val="800000"/>
                </a:solidFill>
              </a:rPr>
              <a:t>3/</a:t>
            </a:r>
            <a:r>
              <a:rPr lang="en-US" sz="2400" dirty="0">
                <a:solidFill>
                  <a:srgbClr val="800000"/>
                </a:solidFill>
              </a:rPr>
              <a:t>6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062306" cy="410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3" name="Group 2"/>
          <p:cNvGrpSpPr/>
          <p:nvPr/>
        </p:nvGrpSpPr>
        <p:grpSpPr>
          <a:xfrm>
            <a:off x="782241" y="4569619"/>
            <a:ext cx="3955851" cy="1678781"/>
            <a:chOff x="782241" y="4569619"/>
            <a:chExt cx="3955851" cy="1678781"/>
          </a:xfrm>
        </p:grpSpPr>
        <p:sp>
          <p:nvSpPr>
            <p:cNvPr id="21507" name="AutoShape 3"/>
            <p:cNvSpPr>
              <a:spLocks/>
            </p:cNvSpPr>
            <p:nvPr/>
          </p:nvSpPr>
          <p:spPr bwMode="auto">
            <a:xfrm>
              <a:off x="782241" y="5355431"/>
              <a:ext cx="3625453" cy="892969"/>
            </a:xfrm>
            <a:prstGeom prst="roundRect">
              <a:avLst>
                <a:gd name="adj" fmla="val 15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Make abstract unless clear default behavior</a:t>
              </a:r>
            </a:p>
          </p:txBody>
        </p:sp>
        <p:sp>
          <p:nvSpPr>
            <p:cNvPr id="21508" name="Line 4"/>
            <p:cNvSpPr>
              <a:spLocks noChangeShapeType="1"/>
            </p:cNvSpPr>
            <p:nvPr/>
          </p:nvSpPr>
          <p:spPr bwMode="auto">
            <a:xfrm flipH="1">
              <a:off x="4145384" y="4569619"/>
              <a:ext cx="592708" cy="790277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13077" y="4632127"/>
            <a:ext cx="4149923" cy="1616273"/>
            <a:chOff x="4613077" y="4632127"/>
            <a:chExt cx="4149923" cy="1616273"/>
          </a:xfrm>
        </p:grpSpPr>
        <p:sp>
          <p:nvSpPr>
            <p:cNvPr id="21509" name="AutoShape 5"/>
            <p:cNvSpPr>
              <a:spLocks/>
            </p:cNvSpPr>
            <p:nvPr/>
          </p:nvSpPr>
          <p:spPr bwMode="auto">
            <a:xfrm>
              <a:off x="4613077" y="5355431"/>
              <a:ext cx="4149923" cy="892969"/>
            </a:xfrm>
            <a:prstGeom prst="roundRect">
              <a:avLst>
                <a:gd name="adj" fmla="val 15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Details of polymorphic method drawn separately</a:t>
              </a:r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 flipH="1">
              <a:off x="6753970" y="4632127"/>
              <a:ext cx="248915" cy="737816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2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7"/>
            <a:ext cx="8229600" cy="715963"/>
          </a:xfrm>
        </p:spPr>
        <p:txBody>
          <a:bodyPr/>
          <a:lstStyle/>
          <a:p>
            <a:r>
              <a:rPr lang="en-US" dirty="0"/>
              <a:t>Polymorphism Example  </a:t>
            </a:r>
            <a:r>
              <a:rPr lang="en-US" sz="2400" dirty="0" smtClean="0">
                <a:solidFill>
                  <a:srgbClr val="800000"/>
                </a:solidFill>
              </a:rPr>
              <a:t>4/</a:t>
            </a:r>
            <a:r>
              <a:rPr lang="en-US" sz="2400" dirty="0">
                <a:solidFill>
                  <a:srgbClr val="800000"/>
                </a:solidFill>
              </a:rPr>
              <a:t>6</a:t>
            </a:r>
            <a:endParaRPr lang="en-US" dirty="0"/>
          </a:p>
        </p:txBody>
      </p:sp>
      <p:pic>
        <p:nvPicPr>
          <p:cNvPr id="756740" name="Picture 4" descr="sqd-landedOn-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38767"/>
            <a:ext cx="4876800" cy="24835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3" descr="sqd-landedOn-r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114800"/>
            <a:ext cx="4953000" cy="20713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AutoShape 5"/>
          <p:cNvSpPr>
            <a:spLocks/>
          </p:cNvSpPr>
          <p:nvPr/>
        </p:nvSpPr>
        <p:spPr bwMode="auto">
          <a:xfrm>
            <a:off x="5410200" y="5257800"/>
            <a:ext cx="3581400" cy="892969"/>
          </a:xfrm>
          <a:prstGeom prst="roundRect">
            <a:avLst>
              <a:gd name="adj" fmla="val 1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What about that pesky “Go to jail!” square?</a:t>
            </a:r>
            <a:endParaRPr lang="en-US" sz="2500" b="1" dirty="0"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6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15963"/>
          </a:xfrm>
        </p:spPr>
        <p:txBody>
          <a:bodyPr/>
          <a:lstStyle/>
          <a:p>
            <a:r>
              <a:rPr lang="en-US" dirty="0"/>
              <a:t>Polymorphism Example  </a:t>
            </a:r>
            <a:r>
              <a:rPr lang="en-US" sz="2400" dirty="0" smtClean="0">
                <a:solidFill>
                  <a:srgbClr val="800000"/>
                </a:solidFill>
              </a:rPr>
              <a:t>5/</a:t>
            </a:r>
            <a:r>
              <a:rPr lang="en-US" sz="2400" dirty="0">
                <a:solidFill>
                  <a:srgbClr val="800000"/>
                </a:solidFill>
              </a:rPr>
              <a:t>6</a:t>
            </a:r>
            <a:endParaRPr lang="en-US" dirty="0"/>
          </a:p>
        </p:txBody>
      </p:sp>
      <p:pic>
        <p:nvPicPr>
          <p:cNvPr id="758787" name="Picture 3" descr="sqd-landedOn-inc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76400"/>
            <a:ext cx="8995144" cy="3581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89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007FairfaxShowcaseSE-Slides-Bohner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2007FairfaxShowcaseSE-Slides-Bohn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007FairfaxShowcaseSE-Slides-Bohner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2007FairfaxShowcaseSE-Slides-Bohner</Template>
  <TotalTime>44640</TotalTime>
  <Words>1234</Words>
  <Application>Microsoft Office PowerPoint</Application>
  <PresentationFormat>On-screen Show (4:3)</PresentationFormat>
  <Paragraphs>236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2007FairfaxShowcaseSE-Slides-Bohner</vt:lpstr>
      <vt:lpstr>CSSE 374: More GRASP’ing for Object Responsibilities</vt:lpstr>
      <vt:lpstr>Learning Outcomes: Patterns, Tradeoffs</vt:lpstr>
      <vt:lpstr>GRASP II – And Furthermore…</vt:lpstr>
      <vt:lpstr>Polymorphism</vt:lpstr>
      <vt:lpstr>Polymorphism Example  1/6</vt:lpstr>
      <vt:lpstr>Polymorphism Example  2/6</vt:lpstr>
      <vt:lpstr>Polymorphism Example  3/6</vt:lpstr>
      <vt:lpstr>Polymorphism Example  4/6</vt:lpstr>
      <vt:lpstr>Polymorphism Example  5/6</vt:lpstr>
      <vt:lpstr>Polymorphism Example  6/6</vt:lpstr>
      <vt:lpstr>Polymorphism Observations</vt:lpstr>
      <vt:lpstr>Pure Fabrication</vt:lpstr>
      <vt:lpstr>Pure Fabrication Example  1/2</vt:lpstr>
      <vt:lpstr>Pure Fabrication Example  2/2</vt:lpstr>
      <vt:lpstr>Common Design Strategies</vt:lpstr>
      <vt:lpstr>Pure Fabrication Observations</vt:lpstr>
      <vt:lpstr>Cartoon of the Day</vt:lpstr>
      <vt:lpstr>Indirection</vt:lpstr>
      <vt:lpstr>Indirection &amp; Polymorphism Example</vt:lpstr>
      <vt:lpstr>Protected Variation</vt:lpstr>
      <vt:lpstr>PowerPoint Presentation</vt:lpstr>
      <vt:lpstr>Protected Variations by Other Names</vt:lpstr>
      <vt:lpstr>Law of Demeter</vt:lpstr>
    </vt:vector>
  </TitlesOfParts>
  <Company>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Shawn Bohner</dc:creator>
  <cp:lastModifiedBy>Windows User</cp:lastModifiedBy>
  <cp:revision>477</cp:revision>
  <cp:lastPrinted>2011-01-18T11:52:09Z</cp:lastPrinted>
  <dcterms:created xsi:type="dcterms:W3CDTF">2010-09-02T02:24:37Z</dcterms:created>
  <dcterms:modified xsi:type="dcterms:W3CDTF">2014-01-22T20:19:41Z</dcterms:modified>
</cp:coreProperties>
</file>