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715" r:id="rId3"/>
    <p:sldId id="704" r:id="rId4"/>
    <p:sldId id="699" r:id="rId5"/>
    <p:sldId id="708" r:id="rId6"/>
    <p:sldId id="716" r:id="rId7"/>
    <p:sldId id="726" r:id="rId8"/>
    <p:sldId id="717" r:id="rId9"/>
    <p:sldId id="727" r:id="rId10"/>
    <p:sldId id="718" r:id="rId11"/>
    <p:sldId id="719" r:id="rId12"/>
    <p:sldId id="721" r:id="rId13"/>
    <p:sldId id="722" r:id="rId14"/>
    <p:sldId id="723" r:id="rId15"/>
    <p:sldId id="724" r:id="rId16"/>
    <p:sldId id="725" r:id="rId17"/>
    <p:sldId id="728" r:id="rId18"/>
    <p:sldId id="729" r:id="rId19"/>
    <p:sldId id="730" r:id="rId20"/>
    <p:sldId id="731" r:id="rId21"/>
    <p:sldId id="633" r:id="rId22"/>
    <p:sldId id="732" r:id="rId23"/>
    <p:sldId id="733" r:id="rId24"/>
    <p:sldId id="734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69611" autoAdjust="0"/>
  </p:normalViewPr>
  <p:slideViewPr>
    <p:cSldViewPr>
      <p:cViewPr varScale="1">
        <p:scale>
          <a:sx n="60" d="100"/>
          <a:sy n="60" d="100"/>
        </p:scale>
        <p:origin x="-1314" y="-84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27D7716-05CC-404C-949D-98701B4F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736B6F7-192F-4E30-8074-296D709B6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3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9B4A2-41E0-4555-AF0C-A23EA6BF8D40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ea typeface="ＭＳ Ｐゴシック"/>
                <a:cs typeface="ＭＳ Ｐゴシック"/>
              </a:rPr>
              <a:t>Q3: </a:t>
            </a:r>
            <a:r>
              <a:rPr lang="en-US" dirty="0" smtClean="0">
                <a:ea typeface="ＭＳ Ｐゴシック"/>
                <a:cs typeface="ＭＳ Ｐゴシック"/>
              </a:rPr>
              <a:t>If you don’t have a reason for placing a method in a class, it _______________________! 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CB5B8-935F-4986-8424-7D18864B4319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ea typeface="ＭＳ Ｐゴシック"/>
                <a:cs typeface="ＭＳ Ｐゴシック"/>
              </a:rPr>
              <a:t>Q4</a:t>
            </a:r>
            <a:r>
              <a:rPr lang="en-US" dirty="0" smtClean="0">
                <a:ea typeface="ＭＳ Ｐゴシック"/>
                <a:cs typeface="ＭＳ Ｐゴシック"/>
              </a:rPr>
              <a:t>: Use Case realization is the process of generating the design model from use cases and other requirements artifacts such as? 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887E2-46E3-496B-9823-B886DB7C2DB7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ea typeface="ＭＳ Ｐゴシック"/>
                <a:cs typeface="ＭＳ Ｐゴシック"/>
              </a:rPr>
              <a:t>Q5</a:t>
            </a:r>
            <a:r>
              <a:rPr lang="en-US" dirty="0" smtClean="0">
                <a:ea typeface="ＭＳ Ｐゴシック"/>
                <a:cs typeface="ＭＳ Ｐゴシック"/>
              </a:rPr>
              <a:t>: Which type of diagram is the primary source for the starting messages passed into the domain layer’s controller </a:t>
            </a:r>
            <a:r>
              <a:rPr lang="en-US" dirty="0" smtClean="0">
                <a:ea typeface="ＭＳ Ｐゴシック"/>
                <a:cs typeface="ＭＳ Ｐゴシック"/>
              </a:rPr>
              <a:t>objects?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221E4-CBF2-4389-8562-BA341958B9F8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ea typeface="ＭＳ Ｐゴシック"/>
                <a:cs typeface="ＭＳ Ｐゴシック"/>
              </a:rPr>
              <a:t>Q6</a:t>
            </a:r>
            <a:r>
              <a:rPr lang="en-US" dirty="0" smtClean="0">
                <a:ea typeface="ＭＳ Ｐゴシック"/>
                <a:cs typeface="ＭＳ Ｐゴシック"/>
              </a:rPr>
              <a:t>: </a:t>
            </a:r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How do operations contracts help with bridging from system operations to design class diagrams and interaction diagrams?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DA746-35AA-43E8-B470-2270522805CA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While </a:t>
            </a:r>
            <a:r>
              <a:rPr lang="en-US" b="1" dirty="0" smtClean="0">
                <a:ea typeface="ＭＳ Ｐゴシック"/>
                <a:cs typeface="ＭＳ Ｐゴシック"/>
              </a:rPr>
              <a:t>Startup</a:t>
            </a:r>
            <a:r>
              <a:rPr lang="en-US" dirty="0" smtClean="0">
                <a:ea typeface="ＭＳ Ｐゴシック"/>
                <a:cs typeface="ＭＳ Ｐゴシック"/>
              </a:rPr>
              <a:t> UC is </a:t>
            </a:r>
            <a:r>
              <a:rPr lang="en-US" b="1" dirty="0" smtClean="0">
                <a:ea typeface="ＭＳ Ｐゴシック"/>
                <a:cs typeface="ＭＳ Ｐゴシック"/>
              </a:rPr>
              <a:t>first to be invoked</a:t>
            </a:r>
            <a:r>
              <a:rPr lang="en-US" dirty="0" smtClean="0">
                <a:ea typeface="ＭＳ Ｐゴシック"/>
                <a:cs typeface="ＭＳ Ｐゴシック"/>
              </a:rPr>
              <a:t>, it should be </a:t>
            </a:r>
            <a:r>
              <a:rPr lang="en-US" b="1" dirty="0" smtClean="0">
                <a:ea typeface="ＭＳ Ｐゴシック"/>
                <a:cs typeface="ＭＳ Ｐゴシック"/>
              </a:rPr>
              <a:t>modeled last</a:t>
            </a:r>
          </a:p>
          <a:p>
            <a:pPr lvl="1"/>
            <a:r>
              <a:rPr lang="en-US" dirty="0" smtClean="0">
                <a:ea typeface="ＭＳ Ｐゴシック"/>
              </a:rPr>
              <a:t>You need to know what ‘root’ objects need to be created</a:t>
            </a:r>
          </a:p>
          <a:p>
            <a:pPr lvl="1"/>
            <a:r>
              <a:rPr lang="en-US" dirty="0" smtClean="0">
                <a:ea typeface="ＭＳ Ｐゴシック"/>
              </a:rPr>
              <a:t>Therefore, </a:t>
            </a:r>
            <a:r>
              <a:rPr lang="en-US" b="1" dirty="0" smtClean="0">
                <a:ea typeface="ＭＳ Ｐゴシック"/>
              </a:rPr>
              <a:t>Process Sale </a:t>
            </a:r>
            <a:r>
              <a:rPr lang="en-US" dirty="0" smtClean="0">
                <a:ea typeface="ＭＳ Ｐゴシック"/>
              </a:rPr>
              <a:t>is modeled </a:t>
            </a:r>
            <a:r>
              <a:rPr lang="en-US" b="1" dirty="0" smtClean="0">
                <a:ea typeface="ＭＳ Ｐゴシック"/>
              </a:rPr>
              <a:t>prior</a:t>
            </a:r>
            <a:r>
              <a:rPr lang="en-US" dirty="0" smtClean="0">
                <a:ea typeface="ＭＳ Ｐゴシック"/>
              </a:rPr>
              <a:t> to </a:t>
            </a:r>
            <a:r>
              <a:rPr lang="en-US" b="1" dirty="0" smtClean="0">
                <a:ea typeface="ＭＳ Ｐゴシック"/>
              </a:rPr>
              <a:t>Startup</a:t>
            </a:r>
            <a:r>
              <a:rPr lang="en-US" dirty="0" smtClean="0">
                <a:ea typeface="ＭＳ Ｐゴシック"/>
              </a:rPr>
              <a:t> System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Assign </a:t>
            </a:r>
            <a:r>
              <a:rPr lang="en-US" b="1" dirty="0" err="1" smtClean="0">
                <a:ea typeface="ＭＳ Ｐゴシック"/>
                <a:cs typeface="ＭＳ Ｐゴシック"/>
              </a:rPr>
              <a:t>makeNewSale</a:t>
            </a:r>
            <a:r>
              <a:rPr lang="en-US" dirty="0" smtClean="0">
                <a:ea typeface="ＭＳ Ｐゴシック"/>
                <a:cs typeface="ＭＳ Ｐゴシック"/>
              </a:rPr>
              <a:t>() to a </a:t>
            </a:r>
            <a:r>
              <a:rPr lang="en-US" b="1" dirty="0" smtClean="0">
                <a:ea typeface="ＭＳ Ｐゴシック"/>
                <a:cs typeface="ＭＳ Ｐゴシック"/>
              </a:rPr>
              <a:t>controller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	Select </a:t>
            </a:r>
            <a:r>
              <a:rPr lang="en-US" b="1" dirty="0" smtClean="0">
                <a:ea typeface="ＭＳ Ｐゴシック"/>
                <a:cs typeface="ＭＳ Ｐゴシック"/>
              </a:rPr>
              <a:t>Register</a:t>
            </a:r>
            <a:r>
              <a:rPr lang="en-US" dirty="0" smtClean="0">
                <a:ea typeface="ＭＳ Ｐゴシック"/>
                <a:cs typeface="ＭＳ Ｐゴシック"/>
              </a:rPr>
              <a:t> as a device-object façade since not too many system operations to handle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b="1" dirty="0" smtClean="0">
                <a:ea typeface="ＭＳ Ｐゴシック"/>
                <a:cs typeface="ＭＳ Ｐゴシック"/>
              </a:rPr>
              <a:t>Q7</a:t>
            </a:r>
            <a:r>
              <a:rPr lang="en-US" dirty="0" smtClean="0">
                <a:ea typeface="ＭＳ Ｐゴシック"/>
                <a:cs typeface="ＭＳ Ｐゴシック"/>
              </a:rPr>
              <a:t>: True/</a:t>
            </a:r>
            <a:r>
              <a:rPr lang="en-US" b="1" dirty="0" smtClean="0">
                <a:ea typeface="ＭＳ Ｐゴシック"/>
                <a:cs typeface="ＭＳ Ｐゴシック"/>
              </a:rPr>
              <a:t>False</a:t>
            </a:r>
            <a:r>
              <a:rPr lang="en-US" dirty="0" smtClean="0">
                <a:ea typeface="ＭＳ Ｐゴシック"/>
                <a:cs typeface="ＭＳ Ｐゴシック"/>
              </a:rPr>
              <a:t> (circle one): When designing a system we typically begin with the “Start Up” use case?  </a:t>
            </a:r>
            <a:r>
              <a:rPr lang="en-US" dirty="0" smtClean="0">
                <a:ea typeface="ＭＳ Ｐゴシック"/>
                <a:cs typeface="ＭＳ Ｐゴシック"/>
              </a:rPr>
              <a:t>Why?</a:t>
            </a:r>
            <a:endParaRPr lang="en-US" dirty="0" smtClean="0">
              <a:ea typeface="ＭＳ Ｐゴシック"/>
              <a:cs typeface="ＭＳ Ｐゴシック"/>
            </a:endParaRP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1DFB4-672A-4C72-8EDD-81BEC0D84A34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r>
              <a:rPr lang="en-US" sz="2300" smtClean="0">
                <a:latin typeface="Lucida Grande"/>
                <a:ea typeface="Lucida Grande"/>
                <a:cs typeface="Lucida Grande"/>
                <a:sym typeface="Lucida Grande"/>
              </a:rPr>
              <a:t>This example is out of the book.  We’ll do several from scratch examples on Monday.</a:t>
            </a:r>
          </a:p>
          <a:p>
            <a:r>
              <a:rPr lang="en-US" sz="2300" smtClean="0">
                <a:latin typeface="Lucida Grande"/>
                <a:ea typeface="Lucida Grande"/>
                <a:cs typeface="Lucida Grande"/>
                <a:sym typeface="Lucida Grande"/>
              </a:rPr>
              <a:t>Work toward putting something like figures 18.6 and 18.8 (bottom half) on board.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Q8</a:t>
            </a:r>
            <a:r>
              <a:rPr lang="en-US" dirty="0" smtClean="0"/>
              <a:t>: Where does one find what the controller (Register) must be accomplish with system operation </a:t>
            </a:r>
            <a:r>
              <a:rPr lang="en-US" dirty="0" err="1" smtClean="0"/>
              <a:t>makeNewSale</a:t>
            </a:r>
            <a:r>
              <a:rPr lang="en-US" dirty="0" smtClean="0"/>
              <a:t>? 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Steps are:</a:t>
            </a:r>
          </a:p>
          <a:p>
            <a:pPr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Create </a:t>
            </a:r>
            <a:r>
              <a:rPr lang="en-US" dirty="0" smtClean="0"/>
              <a:t>a new Sale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Associate it with the Register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Initialize Sale attributes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7107B-E555-42E9-BC98-A20848D88F3D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r>
              <a:rPr lang="en-US" sz="2300" smtClean="0">
                <a:latin typeface="Lucida Grande"/>
                <a:ea typeface="Lucida Grande"/>
                <a:cs typeface="Lucida Grande"/>
                <a:sym typeface="Lucida Grande"/>
              </a:rPr>
              <a:t>This example is out of the book.  We’ll do several from scratch examples on Monday.</a:t>
            </a:r>
          </a:p>
          <a:p>
            <a:r>
              <a:rPr lang="en-US" sz="2300" smtClean="0">
                <a:latin typeface="Lucida Grande"/>
                <a:ea typeface="Lucida Grande"/>
                <a:cs typeface="Lucida Grande"/>
                <a:sym typeface="Lucida Grande"/>
              </a:rPr>
              <a:t>Work toward putting something like figures 18.6 and 18.8 (bottom half) on board.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Register converts </a:t>
            </a:r>
            <a:r>
              <a:rPr lang="en-US" dirty="0" err="1" smtClean="0">
                <a:ea typeface="ＭＳ Ｐゴシック"/>
                <a:cs typeface="ＭＳ Ｐゴシック"/>
              </a:rPr>
              <a:t>itemID</a:t>
            </a:r>
            <a:r>
              <a:rPr lang="en-US" dirty="0" smtClean="0">
                <a:ea typeface="ＭＳ Ｐゴシック"/>
                <a:cs typeface="ＭＳ Ｐゴシック"/>
              </a:rPr>
              <a:t> into </a:t>
            </a:r>
            <a:r>
              <a:rPr lang="en-US" dirty="0" err="1" smtClean="0">
                <a:ea typeface="ＭＳ Ｐゴシック"/>
                <a:cs typeface="ＭＳ Ｐゴシック"/>
              </a:rPr>
              <a:t>ProductDescription</a:t>
            </a:r>
            <a:r>
              <a:rPr lang="en-US" dirty="0" smtClean="0">
                <a:ea typeface="ＭＳ Ｐゴシック"/>
                <a:cs typeface="ＭＳ Ｐゴシック"/>
              </a:rPr>
              <a:t> (</a:t>
            </a:r>
            <a:r>
              <a:rPr lang="en-US" dirty="0" err="1" smtClean="0">
                <a:ea typeface="ＭＳ Ｐゴシック"/>
                <a:cs typeface="ＭＳ Ｐゴシック"/>
              </a:rPr>
              <a:t>desc</a:t>
            </a:r>
            <a:r>
              <a:rPr lang="en-US" dirty="0" smtClean="0">
                <a:ea typeface="ＭＳ Ｐゴシック"/>
                <a:cs typeface="ＭＳ Ｐゴシック"/>
              </a:rPr>
              <a:t>)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Register forwards </a:t>
            </a:r>
            <a:r>
              <a:rPr lang="en-US" dirty="0" err="1" smtClean="0">
                <a:ea typeface="ＭＳ Ｐゴシック"/>
                <a:cs typeface="ＭＳ Ｐゴシック"/>
              </a:rPr>
              <a:t>desc</a:t>
            </a:r>
            <a:r>
              <a:rPr lang="en-US" dirty="0" smtClean="0">
                <a:ea typeface="ＭＳ Ｐゴシック"/>
                <a:cs typeface="ＭＳ Ｐゴシック"/>
              </a:rPr>
              <a:t> &amp; </a:t>
            </a:r>
            <a:r>
              <a:rPr lang="en-US" dirty="0" err="1" smtClean="0">
                <a:ea typeface="ＭＳ Ｐゴシック"/>
                <a:cs typeface="ＭＳ Ｐゴシック"/>
              </a:rPr>
              <a:t>qty</a:t>
            </a:r>
            <a:r>
              <a:rPr lang="en-US" dirty="0" smtClean="0">
                <a:ea typeface="ＭＳ Ｐゴシック"/>
                <a:cs typeface="ＭＳ Ｐゴシック"/>
              </a:rPr>
              <a:t> to Sale who creates </a:t>
            </a:r>
            <a:r>
              <a:rPr lang="en-US" dirty="0" err="1" smtClean="0">
                <a:ea typeface="ＭＳ Ｐゴシック"/>
                <a:cs typeface="ＭＳ Ｐゴシック"/>
              </a:rPr>
              <a:t>SaleLineItem</a:t>
            </a:r>
            <a:r>
              <a:rPr lang="en-US" dirty="0" smtClean="0">
                <a:ea typeface="ＭＳ Ｐゴシック"/>
                <a:cs typeface="ＭＳ Ｐゴシック"/>
              </a:rPr>
              <a:t>(</a:t>
            </a:r>
            <a:r>
              <a:rPr lang="en-US" dirty="0" err="1" smtClean="0">
                <a:ea typeface="ＭＳ Ｐゴシック"/>
                <a:cs typeface="ＭＳ Ｐゴシック"/>
              </a:rPr>
              <a:t>sl</a:t>
            </a:r>
            <a:r>
              <a:rPr lang="en-US" dirty="0" smtClean="0">
                <a:ea typeface="ＭＳ Ｐゴシック"/>
                <a:cs typeface="ＭＳ Ｐゴシック"/>
              </a:rPr>
              <a:t>)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Assumes Register &amp; </a:t>
            </a:r>
            <a:r>
              <a:rPr lang="en-US" dirty="0" err="1" smtClean="0">
                <a:ea typeface="ＭＳ Ｐゴシック"/>
                <a:cs typeface="ＭＳ Ｐゴシック"/>
              </a:rPr>
              <a:t>ProductCatalog</a:t>
            </a:r>
            <a:r>
              <a:rPr lang="en-US" dirty="0" smtClean="0">
                <a:ea typeface="ＭＳ Ｐゴシック"/>
                <a:cs typeface="ＭＳ Ｐゴシック"/>
              </a:rPr>
              <a:t> created initially with </a:t>
            </a:r>
            <a:r>
              <a:rPr lang="en-US" dirty="0" err="1" smtClean="0">
                <a:ea typeface="ＭＳ Ｐゴシック"/>
                <a:cs typeface="ＭＳ Ｐゴシック"/>
              </a:rPr>
              <a:t>longterm</a:t>
            </a:r>
            <a:r>
              <a:rPr lang="en-US" dirty="0" smtClean="0">
                <a:ea typeface="ＭＳ Ｐゴシック"/>
                <a:cs typeface="ＭＳ Ｐゴシック"/>
              </a:rPr>
              <a:t> association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What is design impact of letting Sale convert </a:t>
            </a:r>
            <a:r>
              <a:rPr lang="en-US" dirty="0" err="1" smtClean="0">
                <a:ea typeface="ＭＳ Ｐゴシック"/>
                <a:cs typeface="ＭＳ Ｐゴシック"/>
              </a:rPr>
              <a:t>itemID</a:t>
            </a:r>
            <a:r>
              <a:rPr lang="en-US" dirty="0" smtClean="0">
                <a:ea typeface="ＭＳ Ｐゴシック"/>
                <a:cs typeface="ＭＳ Ｐゴシック"/>
              </a:rPr>
              <a:t>-&gt;</a:t>
            </a:r>
            <a:r>
              <a:rPr lang="en-US" dirty="0" err="1" smtClean="0">
                <a:ea typeface="ＭＳ Ｐゴシック"/>
                <a:cs typeface="ＭＳ Ｐゴシック"/>
              </a:rPr>
              <a:t>ProdDesc</a:t>
            </a:r>
            <a:r>
              <a:rPr lang="en-US" dirty="0" smtClean="0">
                <a:ea typeface="ＭＳ Ｐゴシック"/>
                <a:cs typeface="ＭＳ Ｐゴシック"/>
              </a:rPr>
              <a:t>?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b="1" dirty="0" smtClean="0">
                <a:ea typeface="ＭＳ Ｐゴシック"/>
                <a:cs typeface="ＭＳ Ｐゴシック"/>
              </a:rPr>
              <a:t>Q9</a:t>
            </a:r>
            <a:r>
              <a:rPr lang="en-US" dirty="0" smtClean="0">
                <a:ea typeface="ＭＳ Ｐゴシック"/>
                <a:cs typeface="ＭＳ Ｐゴシック"/>
              </a:rPr>
              <a:t>: Why do we choose “Map” for </a:t>
            </a:r>
            <a:r>
              <a:rPr lang="en-US" dirty="0" err="1" smtClean="0">
                <a:ea typeface="ＭＳ Ｐゴシック"/>
                <a:cs typeface="ＭＳ Ｐゴシック"/>
              </a:rPr>
              <a:t>ProductDescription</a:t>
            </a:r>
            <a:r>
              <a:rPr lang="en-US" dirty="0" smtClean="0">
                <a:ea typeface="ＭＳ Ｐゴシック"/>
                <a:cs typeface="ＭＳ Ｐゴシック"/>
              </a:rPr>
              <a:t> and “List” for </a:t>
            </a:r>
            <a:r>
              <a:rPr lang="en-US" dirty="0" err="1" smtClean="0">
                <a:ea typeface="ＭＳ Ｐゴシック"/>
                <a:cs typeface="ＭＳ Ｐゴシック"/>
              </a:rPr>
              <a:t>SaleLineItems</a:t>
            </a:r>
            <a:r>
              <a:rPr lang="en-US" dirty="0" smtClean="0">
                <a:ea typeface="ＭＳ Ｐゴシック"/>
                <a:cs typeface="ＭＳ Ｐゴシック"/>
              </a:rPr>
              <a:t>? 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EFE4E-6698-407E-BF2B-7E24B081BDD9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Lucida Grande"/>
                <a:ea typeface="Lucida Grande"/>
                <a:cs typeface="Lucida Grande"/>
                <a:sym typeface="Lucida Grande"/>
              </a:rPr>
              <a:t>We’ll do this in class!</a:t>
            </a:r>
            <a:endParaRPr lang="en-US" dirty="0" smtClean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655B8-194C-4CED-B6D8-F4DD0B5B7822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138"/>
            <a:fld id="{D05ACA42-2849-4025-8727-7A99D87F150A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 defTabSz="973138"/>
              <a:t>2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Why? (get ideas from class)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principle of least surprise, side effects only happen in “void” methods</a:t>
            </a:r>
            <a:endParaRPr lang="en-US" sz="23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buFontTx/>
              <a:buChar char="-"/>
            </a:pP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provides 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for most flexible interface, e.g., a value can be queried multiple times without changing it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>
              <a:buFontTx/>
              <a:buNone/>
            </a:pPr>
            <a:endParaRPr lang="en-US" sz="23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buFontTx/>
              <a:buNone/>
            </a:pPr>
            <a:r>
              <a:rPr lang="en-US" sz="23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Q10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According to the Command-Query Separation Principle, we should design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mutator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methods (commands) to change the state of the object but return nothing, while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accessor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methods (queries) should return a value but leave the object state unchanged. Why is this usually a good idea?</a:t>
            </a:r>
            <a:r>
              <a:rPr lang="en-US" sz="2400" dirty="0" smtClean="0"/>
              <a:t> 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Why? (get ideas from class)</a:t>
            </a:r>
          </a:p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 principle of least surprise, side effects only happen in “void” methods</a:t>
            </a:r>
            <a:endParaRPr lang="en-US" sz="23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buFontTx/>
              <a:buChar char="-"/>
            </a:pP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provides </a:t>
            </a:r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for most flexible interface, e.g., a value can be queried multiple times without changing it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</a:p>
          <a:p>
            <a:pPr>
              <a:buFontTx/>
              <a:buNone/>
            </a:pPr>
            <a:endParaRPr lang="en-US" sz="2300" dirty="0" smtClean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>
              <a:buFontTx/>
              <a:buNone/>
            </a:pPr>
            <a:r>
              <a:rPr lang="en-US" sz="2300" b="1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Q10</a:t>
            </a:r>
            <a:r>
              <a:rPr lang="en-US" sz="2300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According to the Command-Query Separation Principle, we should design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mutator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methods (commands) to change the state of the object but return nothing, while </a:t>
            </a:r>
            <a:r>
              <a:rPr lang="en-US" sz="1200" b="1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accessor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methods (queries) should return a value but leave the object state unchanged. Why is this usually a good idea?</a:t>
            </a:r>
            <a:r>
              <a:rPr lang="en-US" sz="2400" dirty="0" smtClean="0"/>
              <a:t> </a:t>
            </a:r>
            <a:endParaRPr lang="en-US" sz="23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r>
              <a:rPr lang="en-US" sz="2300" smtClean="0">
                <a:latin typeface="Lucida Grande"/>
                <a:ea typeface="Lucida Grande"/>
                <a:cs typeface="Lucida Grande"/>
                <a:sym typeface="Lucida Grande"/>
              </a:rPr>
              <a:t>Chocolate factory </a:t>
            </a:r>
            <a:r>
              <a:rPr lang="en-US" sz="2300" smtClean="0">
                <a:latin typeface="Lucida Grande"/>
                <a:ea typeface="Lucida Grande"/>
                <a:cs typeface="Lucida Grande"/>
                <a:sym typeface="Wingdings" pitchFamily="2" charset="2"/>
              </a:rPr>
              <a:t></a:t>
            </a:r>
            <a:endParaRPr lang="en-US" sz="2300" smtClean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41F34-0B78-4B9B-88D4-3BAC255D917E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z="2300" dirty="0" smtClean="0">
              <a:latin typeface="Lucida Grande"/>
              <a:ea typeface="Lucida Grande"/>
              <a:cs typeface="Lucida Grande"/>
              <a:sym typeface="Lucida Grande"/>
            </a:endParaRPr>
          </a:p>
          <a:p>
            <a:r>
              <a:rPr lang="en-US" sz="2300" dirty="0" smtClean="0">
                <a:latin typeface="Lucida Grande"/>
                <a:ea typeface="Lucida Grande"/>
                <a:cs typeface="Lucida Grande"/>
                <a:sym typeface="Lucida Grande"/>
              </a:rPr>
              <a:t>- What’s a system operation again?</a:t>
            </a:r>
          </a:p>
          <a:p>
            <a:r>
              <a:rPr lang="en-US" sz="2300" dirty="0" smtClean="0">
                <a:latin typeface="Lucida Grande"/>
                <a:ea typeface="Lucida Grande"/>
                <a:cs typeface="Lucida Grande"/>
                <a:sym typeface="Lucida Grande"/>
              </a:rPr>
              <a:t>- On-board: “Model-View separation”</a:t>
            </a:r>
          </a:p>
          <a:p>
            <a:endParaRPr lang="en-US" sz="2300" dirty="0" smtClean="0">
              <a:latin typeface="Lucida Grande"/>
              <a:ea typeface="Lucida Grande"/>
              <a:cs typeface="Lucida Grande"/>
              <a:sym typeface="Lucida Grand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Degree of Isolation from other object’s changes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B09FF-0FE7-4CC4-8B1D-73EEB47DF950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CFD85-D967-4028-B58F-D197821B8B14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5201" tIns="47601" rIns="95201" bIns="47601"/>
          <a:lstStyle/>
          <a:p>
            <a:r>
              <a:rPr lang="en-AU" b="1" dirty="0" smtClean="0">
                <a:ea typeface="ＭＳ Ｐゴシック"/>
                <a:cs typeface="ＭＳ Ｐゴシック"/>
              </a:rPr>
              <a:t>Q1: </a:t>
            </a:r>
            <a:r>
              <a:rPr lang="en-AU" dirty="0" smtClean="0">
                <a:ea typeface="ＭＳ Ｐゴシック"/>
                <a:cs typeface="ＭＳ Ｐゴシック"/>
              </a:rPr>
              <a:t>What is content coupling? </a:t>
            </a:r>
            <a:endParaRPr lang="en-AU" dirty="0" smtClean="0">
              <a:ea typeface="ＭＳ Ｐゴシック"/>
              <a:cs typeface="ＭＳ Ｐゴシック"/>
            </a:endParaRPr>
          </a:p>
          <a:p>
            <a:endParaRPr lang="en-AU" dirty="0" smtClean="0">
              <a:ea typeface="ＭＳ Ｐゴシック"/>
              <a:cs typeface="ＭＳ Ｐゴシック"/>
            </a:endParaRPr>
          </a:p>
          <a:p>
            <a:r>
              <a:rPr lang="en-AU" dirty="0" smtClean="0">
                <a:ea typeface="ＭＳ Ｐゴシック"/>
                <a:cs typeface="ＭＳ Ｐゴシック"/>
              </a:rPr>
              <a:t>Direct </a:t>
            </a:r>
            <a:r>
              <a:rPr lang="en-AU" dirty="0" smtClean="0">
                <a:ea typeface="ＭＳ Ｐゴシック"/>
                <a:cs typeface="ＭＳ Ｐゴシック"/>
              </a:rPr>
              <a:t>Coupling: Modules share variables</a:t>
            </a:r>
          </a:p>
          <a:p>
            <a:r>
              <a:rPr lang="en-AU" dirty="0" smtClean="0">
                <a:ea typeface="ＭＳ Ｐゴシック"/>
                <a:cs typeface="ＭＳ Ｐゴシック"/>
              </a:rPr>
              <a:t>Common Coupling: Modules share a common block</a:t>
            </a:r>
          </a:p>
          <a:p>
            <a:r>
              <a:rPr lang="en-AU" dirty="0" smtClean="0">
                <a:ea typeface="ＭＳ Ｐゴシック"/>
                <a:cs typeface="ＭＳ Ｐゴシック"/>
              </a:rPr>
              <a:t>Block Coupling: Nested modules can access all of outer scope</a:t>
            </a:r>
          </a:p>
          <a:p>
            <a:r>
              <a:rPr lang="en-AU" dirty="0" smtClean="0">
                <a:ea typeface="ＭＳ Ｐゴシック"/>
                <a:cs typeface="ＭＳ Ｐゴシック"/>
              </a:rPr>
              <a:t>Import/Export Coupling: Only functions, operations and variables explicitly exported in interface may be imported.</a:t>
            </a:r>
          </a:p>
          <a:p>
            <a:r>
              <a:rPr lang="en-AU" dirty="0" smtClean="0">
                <a:ea typeface="ＭＳ Ｐゴシック"/>
                <a:cs typeface="ＭＳ Ｐゴシック"/>
              </a:rPr>
              <a:t>Procedure Coupling: Interface consists only of access and update operations.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Degree of Isolation from other object’s changes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54093-0064-4EBB-9372-1352CEC108F4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88201-42FB-4252-B364-3F3DE417131B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5201" tIns="47601" rIns="95201" bIns="47601"/>
          <a:lstStyle/>
          <a:p>
            <a:r>
              <a:rPr lang="en-AU" b="1" dirty="0" smtClean="0">
                <a:ea typeface="ＭＳ Ｐゴシック"/>
                <a:cs typeface="ＭＳ Ｐゴシック"/>
              </a:rPr>
              <a:t>Q2: </a:t>
            </a:r>
            <a:r>
              <a:rPr lang="en-AU" dirty="0" smtClean="0">
                <a:ea typeface="ＭＳ Ｐゴシック"/>
                <a:cs typeface="ＭＳ Ｐゴシック"/>
              </a:rPr>
              <a:t>What is the strongest form of </a:t>
            </a:r>
            <a:r>
              <a:rPr lang="en-AU" dirty="0" smtClean="0">
                <a:ea typeface="ＭＳ Ｐゴシック"/>
                <a:cs typeface="ＭＳ Ｐゴシック"/>
              </a:rPr>
              <a:t>cohesion?</a:t>
            </a:r>
          </a:p>
          <a:p>
            <a:endParaRPr lang="en-AU" dirty="0" smtClean="0">
              <a:ea typeface="ＭＳ Ｐゴシック"/>
              <a:cs typeface="ＭＳ Ｐゴシック"/>
            </a:endParaRPr>
          </a:p>
          <a:p>
            <a:r>
              <a:rPr lang="en-AU" dirty="0" smtClean="0">
                <a:ea typeface="ＭＳ Ｐゴシック"/>
                <a:cs typeface="ＭＳ Ｐゴシック"/>
              </a:rPr>
              <a:t>Coincidental Cohesion: No meaningful connection (e.g. functions in an overlay)</a:t>
            </a:r>
          </a:p>
          <a:p>
            <a:r>
              <a:rPr lang="en-AU" dirty="0" smtClean="0">
                <a:ea typeface="ＭＳ Ｐゴシック"/>
                <a:cs typeface="ＭＳ Ｐゴシック"/>
              </a:rPr>
              <a:t>Logical Cohesion: Collection of functionally related components (e.g. library of IO functions)</a:t>
            </a:r>
          </a:p>
          <a:p>
            <a:r>
              <a:rPr lang="en-AU" dirty="0" smtClean="0">
                <a:ea typeface="ＭＳ Ｐゴシック"/>
                <a:cs typeface="ＭＳ Ｐゴシック"/>
              </a:rPr>
              <a:t>Temporal Cohesion: Functions in a module happen to be executed together (e.g. initialisation functions)</a:t>
            </a:r>
          </a:p>
          <a:p>
            <a:r>
              <a:rPr lang="en-AU" dirty="0" smtClean="0">
                <a:ea typeface="ＭＳ Ｐゴシック"/>
                <a:cs typeface="ＭＳ Ｐゴシック"/>
              </a:rPr>
              <a:t>Abstract Cohesion: Provides collection of services associated with a single data structure (e.g. ADT or class)</a:t>
            </a:r>
          </a:p>
          <a:p>
            <a:endParaRPr lang="en-AU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2484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72266-337C-405E-A0D4-2A332DA81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A9A9-FE8E-4BE0-AABC-2D49DDDD7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5BFC7-B512-431C-9CC2-C7E926302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8E123-AE0F-4F28-B129-C56B9AC4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A726-E82A-4C50-AE4E-202E4B04A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2780-A098-4D53-89BE-00C591D72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BA63-9B5B-4ABA-8BD6-D9DA8DDDB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E16D-5B76-4904-8FFA-D6D68A9BB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9272E-7141-49DC-9F71-697BC666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59F8-1D1F-416C-B284-0FD599EF4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15C8-C73D-42A7-824B-97E5F3546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0AE3-59CB-401E-9FBA-6A4A2CF8F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6C28BA6-1A94-4FDC-91B3-2846E9988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061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62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0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b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wapmeetdave.com/Humor/Cats/Brave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667000" y="1828800"/>
            <a:ext cx="64770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CSSE 374</a:t>
            </a:r>
            <a:r>
              <a:rPr lang="en-US" sz="3600" dirty="0" smtClean="0">
                <a:ea typeface="+mj-ea"/>
                <a:cs typeface="+mj-cs"/>
              </a:rPr>
              <a:t>:</a:t>
            </a:r>
            <a:br>
              <a:rPr lang="en-US" sz="3600" dirty="0" smtClean="0">
                <a:ea typeface="+mj-ea"/>
                <a:cs typeface="+mj-cs"/>
              </a:rPr>
            </a:br>
            <a:r>
              <a:rPr lang="en-US" sz="3600" dirty="0" smtClean="0">
                <a:ea typeface="+mj-ea"/>
                <a:cs typeface="+mj-cs"/>
              </a:rPr>
              <a:t>More </a:t>
            </a:r>
            <a:r>
              <a:rPr lang="en-US" sz="3600" dirty="0" err="1" smtClean="0"/>
              <a:t>GRASP’ing</a:t>
            </a:r>
            <a:r>
              <a:rPr lang="en-US" sz="3600" dirty="0" smtClean="0"/>
              <a:t> and Use Case Realization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16387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8"/>
            <a:ext cx="85566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19600"/>
            <a:ext cx="4876800" cy="1981200"/>
          </a:xfrm>
          <a:noFill/>
        </p:spPr>
        <p:txBody>
          <a:bodyPr/>
          <a:lstStyle/>
          <a:p>
            <a:pPr eaLnBrk="1" hangingPunct="1"/>
            <a:r>
              <a:rPr lang="en-US" sz="1800" dirty="0" smtClean="0"/>
              <a:t>Steve Chenoweth </a:t>
            </a:r>
          </a:p>
          <a:p>
            <a:pPr eaLnBrk="1" hangingPunct="1"/>
            <a:r>
              <a:rPr lang="en-US" sz="1800" dirty="0" smtClean="0"/>
              <a:t>Office: </a:t>
            </a:r>
            <a:r>
              <a:rPr lang="en-US" sz="1800" dirty="0" err="1" smtClean="0"/>
              <a:t>Moench</a:t>
            </a:r>
            <a:r>
              <a:rPr lang="en-US" sz="1800" dirty="0" smtClean="0"/>
              <a:t> Room F220</a:t>
            </a:r>
          </a:p>
          <a:p>
            <a:pPr eaLnBrk="1" hangingPunct="1"/>
            <a:r>
              <a:rPr lang="en-US" sz="1800" dirty="0" smtClean="0"/>
              <a:t>Phone: (812) 877-8974</a:t>
            </a:r>
            <a:br>
              <a:rPr lang="en-US" sz="1800" dirty="0" smtClean="0"/>
            </a:br>
            <a:r>
              <a:rPr lang="en-US" sz="1800" dirty="0" smtClean="0"/>
              <a:t>Email: chenowet@rose-hulman.edu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15" y="6324600"/>
            <a:ext cx="534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slides and others derived from Shawn Bohner, Curt Clifton, </a:t>
            </a:r>
            <a:r>
              <a:rPr lang="en-US" sz="1400" smtClean="0"/>
              <a:t>Alex Lo, and </a:t>
            </a:r>
            <a:r>
              <a:rPr lang="en-US" sz="1400" dirty="0" smtClean="0"/>
              <a:t>others involved in delivering 374.</a:t>
            </a:r>
            <a:endParaRPr lang="en-US" sz="14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 bwMode="auto">
          <a:xfrm>
            <a:off x="4292600" y="4419600"/>
            <a:ext cx="487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None/>
              <a:defRPr sz="28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defRPr sz="2400" b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2"/>
              <a:buChar char="n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¨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dirty="0"/>
              <a:t>Chandan Rupakheti </a:t>
            </a:r>
          </a:p>
          <a:p>
            <a:pPr eaLnBrk="1" hangingPunct="1"/>
            <a:r>
              <a:rPr lang="en-US" sz="1800" dirty="0"/>
              <a:t>Office: </a:t>
            </a:r>
            <a:r>
              <a:rPr lang="en-US" sz="1800" dirty="0" err="1"/>
              <a:t>Moench</a:t>
            </a:r>
            <a:r>
              <a:rPr lang="en-US" sz="1800" dirty="0"/>
              <a:t> Room F203</a:t>
            </a:r>
          </a:p>
          <a:p>
            <a:pPr eaLnBrk="1" hangingPunct="1"/>
            <a:r>
              <a:rPr lang="en-US" sz="1800" dirty="0"/>
              <a:t>Phone: (812) 877-8390</a:t>
            </a:r>
            <a:br>
              <a:rPr lang="en-US" sz="1800" dirty="0"/>
            </a:br>
            <a:r>
              <a:rPr lang="en-US" sz="1800" dirty="0"/>
              <a:t>Email: rupakhet@rose-hulman.edu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Legend in his own lunchtime…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1295400"/>
            <a:ext cx="9028112" cy="325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/>
          </p:cNvSpPr>
          <p:nvPr/>
        </p:nvSpPr>
        <p:spPr bwMode="auto">
          <a:xfrm>
            <a:off x="5626100" y="4572000"/>
            <a:ext cx="3338513" cy="32226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700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Jan 4, 2010. Used by permission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3810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Getting a GRASP on Design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029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_Futurica"/>
                <a:ea typeface="ＭＳ Ｐゴシック"/>
                <a:cs typeface="ＭＳ Ｐゴシック"/>
              </a:rPr>
              <a:t>No ‘magic’ to assigning responsibilities</a:t>
            </a:r>
            <a:br>
              <a:rPr lang="en-US" smtClean="0">
                <a:latin typeface="a_Futurica"/>
                <a:ea typeface="ＭＳ Ｐゴシック"/>
                <a:cs typeface="ＭＳ Ｐゴシック"/>
              </a:rPr>
            </a:br>
            <a:endParaRPr lang="en-US" smtClean="0">
              <a:latin typeface="a_Futurica"/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a_Futurica"/>
                <a:ea typeface="ＭＳ Ｐゴシック"/>
                <a:cs typeface="ＭＳ Ｐゴシック"/>
              </a:rPr>
              <a:t>If you don’t have a reason for placing a method in a class, </a:t>
            </a:r>
            <a:br>
              <a:rPr lang="en-US" smtClean="0">
                <a:latin typeface="a_Futurica"/>
                <a:ea typeface="ＭＳ Ｐゴシック"/>
                <a:cs typeface="ＭＳ Ｐゴシック"/>
              </a:rPr>
            </a:br>
            <a:r>
              <a:rPr lang="en-US" smtClean="0">
                <a:latin typeface="a_Futurica"/>
                <a:ea typeface="ＭＳ Ｐゴシック"/>
                <a:cs typeface="ＭＳ Ｐゴシック"/>
              </a:rPr>
              <a:t>…it shouldn’t be there!</a:t>
            </a:r>
          </a:p>
          <a:p>
            <a:pPr>
              <a:lnSpc>
                <a:spcPct val="90000"/>
              </a:lnSpc>
            </a:pPr>
            <a:r>
              <a:rPr lang="en-US" smtClean="0">
                <a:latin typeface="a_Futurica"/>
                <a:ea typeface="ＭＳ Ｐゴシック"/>
                <a:cs typeface="ＭＳ Ｐゴシック"/>
              </a:rPr>
              <a:t>You should be able to say: ‘I placed method X in class Y based on  </a:t>
            </a:r>
            <a:br>
              <a:rPr lang="en-US" smtClean="0">
                <a:latin typeface="a_Futurica"/>
                <a:ea typeface="ＭＳ Ｐゴシック"/>
                <a:cs typeface="ＭＳ Ｐゴシック"/>
              </a:rPr>
            </a:br>
            <a:r>
              <a:rPr lang="en-US" smtClean="0">
                <a:latin typeface="a_Futurica"/>
                <a:ea typeface="ＭＳ Ｐゴシック"/>
                <a:cs typeface="ＭＳ Ｐゴシック"/>
              </a:rPr>
              <a:t>GRASP Z’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a_Futurica"/>
              <a:ea typeface="ＭＳ Ｐゴシック"/>
              <a:cs typeface="ＭＳ Ｐゴシック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295400"/>
            <a:ext cx="3314700" cy="441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8574088" y="6430963"/>
            <a:ext cx="341312" cy="3079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Use Case Realization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8006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dirty="0" smtClean="0">
                <a:solidFill>
                  <a:srgbClr val="000090"/>
                </a:solidFill>
              </a:rPr>
              <a:t>The </a:t>
            </a:r>
            <a:r>
              <a:rPr lang="en-US" dirty="0">
                <a:solidFill>
                  <a:srgbClr val="000090"/>
                </a:solidFill>
              </a:rPr>
              <a:t>process of generating the design model from use cases and other requirements </a:t>
            </a:r>
            <a:r>
              <a:rPr lang="en-US" dirty="0" smtClean="0">
                <a:solidFill>
                  <a:srgbClr val="000090"/>
                </a:solidFill>
              </a:rPr>
              <a:t>artifacts</a:t>
            </a:r>
          </a:p>
          <a:p>
            <a:pPr>
              <a:buFont typeface="Wingdings" charset="2"/>
              <a:buNone/>
              <a:defRPr/>
            </a:pPr>
            <a:endParaRPr lang="en-US" sz="2400" dirty="0" smtClean="0"/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Use Cases drove the development of</a:t>
            </a:r>
          </a:p>
          <a:p>
            <a:pPr marL="920750" lvl="1" indent="-463550">
              <a:buFont typeface="Wingdings" charset="2"/>
              <a:buChar char="¨"/>
              <a:defRPr/>
            </a:pPr>
            <a:r>
              <a:rPr lang="en-US" sz="2800" dirty="0" smtClean="0"/>
              <a:t>Domain Model</a:t>
            </a:r>
          </a:p>
          <a:p>
            <a:pPr marL="920750" lvl="1" indent="-463550">
              <a:buFont typeface="Wingdings" charset="2"/>
              <a:buChar char="¨"/>
              <a:defRPr/>
            </a:pPr>
            <a:r>
              <a:rPr lang="en-US" sz="2800" dirty="0"/>
              <a:t>System Sequence Diagrams</a:t>
            </a:r>
          </a:p>
          <a:p>
            <a:pPr marL="920750" lvl="1" indent="-463550">
              <a:buFont typeface="Wingdings" charset="2"/>
              <a:buChar char="¨"/>
              <a:defRPr/>
            </a:pPr>
            <a:r>
              <a:rPr lang="en-US" sz="2800" dirty="0"/>
              <a:t>Operation Contracts</a:t>
            </a:r>
          </a:p>
          <a:p>
            <a:pPr>
              <a:buFont typeface="Wingdings" charset="2"/>
              <a:buChar char="n"/>
              <a:defRPr/>
            </a:pPr>
            <a:endParaRPr lang="en-US" sz="2400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8569325" y="6430963"/>
            <a:ext cx="346075" cy="3079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SSD-mo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048000"/>
            <a:ext cx="5486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System Sequence Diagrams (SSD)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50292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Help us identify </a:t>
            </a:r>
            <a:r>
              <a:rPr lang="en-US" i="1" smtClean="0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operations</a:t>
            </a:r>
            <a:r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Use these to begin interaction diagrams</a:t>
            </a:r>
          </a:p>
          <a:p>
            <a:pPr marL="596900" lvl="1"/>
            <a:r>
              <a:rPr lang="en-US" smtClean="0">
                <a:ea typeface="ＭＳ Ｐゴシック"/>
              </a:rPr>
              <a:t>System operations are the </a:t>
            </a:r>
            <a:r>
              <a:rPr lang="en-US" i="1" smtClean="0">
                <a:ea typeface="ＭＳ Ｐゴシック"/>
              </a:rPr>
              <a:t>starting </a:t>
            </a:r>
            <a:r>
              <a:rPr lang="en-US" smtClean="0">
                <a:ea typeface="ＭＳ Ｐゴシック"/>
              </a:rPr>
              <a:t>(AKA found) messages</a:t>
            </a:r>
          </a:p>
          <a:p>
            <a:pPr marL="596900" lvl="1"/>
            <a:r>
              <a:rPr lang="en-US" smtClean="0">
                <a:ea typeface="ＭＳ Ｐゴシック"/>
              </a:rPr>
              <a:t>Starting messages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are directed at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controller objects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8567738" y="6397625"/>
            <a:ext cx="342900" cy="3079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Operation Contracts (OC)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1054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Define </a:t>
            </a:r>
            <a:r>
              <a:rPr lang="en-US" u="sng" smtClean="0">
                <a:latin typeface="Helvetica Neue"/>
                <a:ea typeface="Helvetica Neue"/>
                <a:cs typeface="Helvetica Neue"/>
                <a:sym typeface="Helvetica Neue"/>
              </a:rPr>
              <a:t>post-conditions</a:t>
            </a:r>
            <a:r>
              <a:rPr lang="en-US" smtClean="0">
                <a:ea typeface="ＭＳ Ｐゴシック"/>
                <a:cs typeface="ＭＳ Ｐゴシック"/>
              </a:rPr>
              <a:t> of system operations as changes to objects/associations </a:t>
            </a:r>
            <a:r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  <a:t>in the domain model</a:t>
            </a:r>
            <a:br>
              <a:rPr lang="en-US" smtClean="0"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mtClean="0">
              <a:latin typeface="Helvetica Neue"/>
              <a:ea typeface="ヒラギノ角ゴ ProN W6"/>
              <a:cs typeface="ヒラギノ角ゴ ProN W6"/>
              <a:sym typeface="Helvetica Neue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Use </a:t>
            </a:r>
            <a:r>
              <a:rPr lang="en-US" u="sng" smtClean="0">
                <a:ea typeface="ＭＳ Ｐゴシック"/>
                <a:cs typeface="ＭＳ Ｐゴシック"/>
              </a:rPr>
              <a:t>post-conditions</a:t>
            </a:r>
            <a:r>
              <a:rPr lang="en-US" smtClean="0">
                <a:ea typeface="ＭＳ Ｐゴシック"/>
                <a:cs typeface="ＭＳ Ｐゴシック"/>
              </a:rPr>
              <a:t> to help determine…</a:t>
            </a:r>
          </a:p>
          <a:p>
            <a:pPr marL="596900" lvl="1"/>
            <a:r>
              <a:rPr lang="en-US" smtClean="0">
                <a:ea typeface="ＭＳ Ｐゴシック"/>
              </a:rPr>
              <a:t>What should happen in the interaction diagrams</a:t>
            </a:r>
          </a:p>
          <a:p>
            <a:pPr marL="596900" lvl="1"/>
            <a:r>
              <a:rPr lang="en-US" smtClean="0">
                <a:ea typeface="ＭＳ Ｐゴシック"/>
              </a:rPr>
              <a:t>What classes belong in the design class diagram</a:t>
            </a:r>
          </a:p>
        </p:txBody>
      </p:sp>
      <p:sp>
        <p:nvSpPr>
          <p:cNvPr id="41987" name="AutoShape 3"/>
          <p:cNvSpPr>
            <a:spLocks/>
          </p:cNvSpPr>
          <p:nvPr/>
        </p:nvSpPr>
        <p:spPr bwMode="auto">
          <a:xfrm>
            <a:off x="3429000" y="5050631"/>
            <a:ext cx="5466160" cy="892969"/>
          </a:xfrm>
          <a:prstGeom prst="roundRect">
            <a:avLst>
              <a:gd name="adj" fmla="val 1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Also, often discover classes that were missed in the domain model</a:t>
            </a: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8567738" y="6430963"/>
            <a:ext cx="342900" cy="3079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096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Where to Begin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4419600"/>
            <a:ext cx="8763000" cy="2057400"/>
          </a:xfrm>
        </p:spPr>
        <p:txBody>
          <a:bodyPr/>
          <a:lstStyle/>
          <a:p>
            <a:r>
              <a:rPr lang="en-US" sz="2400" smtClean="0">
                <a:ea typeface="ＭＳ Ｐゴシック"/>
                <a:cs typeface="ＭＳ Ｐゴシック"/>
              </a:rPr>
              <a:t>In code, you begin at the beginning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In design, you defer design of the Start Up UC</a:t>
            </a:r>
          </a:p>
          <a:p>
            <a:pPr marL="596900" lvl="1"/>
            <a:r>
              <a:rPr lang="en-US" sz="2000" smtClean="0">
                <a:ea typeface="ＭＳ Ｐゴシック"/>
              </a:rPr>
              <a:t>Start Up handles created and initializing objects</a:t>
            </a:r>
          </a:p>
          <a:p>
            <a:pPr marL="596900" lvl="1"/>
            <a:r>
              <a:rPr lang="en-US" sz="2000" smtClean="0">
                <a:ea typeface="ＭＳ Ｐゴシック"/>
              </a:rPr>
              <a:t>Discover necessary objects as we do the other UCs</a:t>
            </a:r>
          </a:p>
          <a:p>
            <a:pPr marL="596900" lvl="1"/>
            <a:r>
              <a:rPr lang="en-US" sz="2000" smtClean="0">
                <a:ea typeface="ＭＳ Ｐゴシック"/>
              </a:rPr>
              <a:t>So, defer Start Up design to avoid rework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8572500" y="6430963"/>
            <a:ext cx="342900" cy="3079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Q7</a:t>
            </a:r>
          </a:p>
        </p:txBody>
      </p:sp>
      <p:graphicFrame>
        <p:nvGraphicFramePr>
          <p:cNvPr id="1031" name="Object 7"/>
          <p:cNvGraphicFramePr>
            <a:graphicFrameLocks noGrp="1" noChangeAspect="1"/>
          </p:cNvGraphicFramePr>
          <p:nvPr/>
        </p:nvGraphicFramePr>
        <p:xfrm>
          <a:off x="304800" y="969963"/>
          <a:ext cx="8528050" cy="352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4" imgW="4717366" imgH="2540000" progId="Visio.Drawing.11">
                  <p:embed/>
                </p:oleObj>
              </mc:Choice>
              <mc:Fallback>
                <p:oleObj name="Visio" r:id="rId4" imgW="4717366" imgH="2540000" progId="Visio.Drawing.11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514" b="18011"/>
                      <a:stretch>
                        <a:fillRect/>
                      </a:stretch>
                    </p:blipFill>
                    <p:spPr bwMode="auto">
                      <a:xfrm>
                        <a:off x="304800" y="969963"/>
                        <a:ext cx="8528050" cy="352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4"/>
          <p:cNvSpPr txBox="1">
            <a:spLocks noChangeArrowheads="1"/>
          </p:cNvSpPr>
          <p:nvPr/>
        </p:nvSpPr>
        <p:spPr bwMode="auto">
          <a:xfrm>
            <a:off x="5200650" y="118745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0000"/>
                </a:solidFill>
              </a:rPr>
              <a:t>Register (the controller) implements </a:t>
            </a:r>
            <a:br>
              <a:rPr lang="en-US" sz="1800">
                <a:solidFill>
                  <a:srgbClr val="990000"/>
                </a:solidFill>
              </a:rPr>
            </a:br>
            <a:r>
              <a:rPr lang="en-US" sz="1800">
                <a:solidFill>
                  <a:srgbClr val="990000"/>
                </a:solidFill>
              </a:rPr>
              <a:t>to system operation makeNewSale()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Example: Design </a:t>
            </a:r>
            <a:r>
              <a:rPr lang="en-US" i="1" smtClean="0">
                <a:ea typeface="ＭＳ Ｐゴシック"/>
                <a:cs typeface="ＭＳ Ｐゴシック"/>
              </a:rPr>
              <a:t>makeNewSale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/>
        </p:nvGraphicFramePr>
        <p:xfrm>
          <a:off x="533400" y="1371600"/>
          <a:ext cx="8036719" cy="3926208"/>
        </p:xfrm>
        <a:graphic>
          <a:graphicData uri="http://schemas.openxmlformats.org/drawingml/2006/table">
            <a:tbl>
              <a:tblPr/>
              <a:tblGrid>
                <a:gridCol w="2640955"/>
                <a:gridCol w="5395764"/>
              </a:tblGrid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Operation:</a:t>
                      </a:r>
                    </a:p>
                  </a:txBody>
                  <a:tcPr marL="125016" marR="125016" marT="125016" marB="125016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makeNewSale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()</a:t>
                      </a:r>
                    </a:p>
                  </a:txBody>
                  <a:tcPr marL="125016" marR="125016" marT="125016" marB="1250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Cross References:</a:t>
                      </a:r>
                    </a:p>
                  </a:txBody>
                  <a:tcPr marL="125016" marR="125016" marT="125016" marB="125016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Use Case: Process Sale</a:t>
                      </a:r>
                    </a:p>
                  </a:txBody>
                  <a:tcPr marL="125016" marR="125016" marT="125016" marB="1250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Preconditions:</a:t>
                      </a:r>
                    </a:p>
                  </a:txBody>
                  <a:tcPr marL="125016" marR="125016" marT="125016" marB="125016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none</a:t>
                      </a:r>
                    </a:p>
                  </a:txBody>
                  <a:tcPr marL="125016" marR="125016" marT="125016" marB="1250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13327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Postconditions:</a:t>
                      </a:r>
                    </a:p>
                  </a:txBody>
                  <a:tcPr marL="125016" marR="125016" marT="125016" marB="125016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2000"/>
                        <a:buFont typeface="Courier New"/>
                        <a:buChar char="o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A 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Sale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instance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was created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2000"/>
                        <a:buFont typeface="Courier New"/>
                        <a:buChar char="o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was associated with the 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Register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ヒラギノ角ゴ ProN W3" charset="-128"/>
                        <a:sym typeface="Helvetica Neue Light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2000"/>
                        <a:buFont typeface="Courier New"/>
                        <a:buChar char="o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Attributes of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were initialized</a:t>
                      </a:r>
                    </a:p>
                  </a:txBody>
                  <a:tcPr marL="125016" marR="125016" marT="125016" marB="1250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5334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Fulfilling Duties per Ops. Contract</a:t>
            </a:r>
          </a:p>
        </p:txBody>
      </p:sp>
      <p:graphicFrame>
        <p:nvGraphicFramePr>
          <p:cNvPr id="1024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28600" y="1447800"/>
          <a:ext cx="879951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Visio" r:id="rId4" imgW="5968906" imgH="3178468" progId="Visio.Drawing.11">
                  <p:embed/>
                </p:oleObj>
              </mc:Choice>
              <mc:Fallback>
                <p:oleObj name="Visio" r:id="rId4" imgW="5968906" imgH="3178468" progId="Visio.Drawing.11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8799513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67" name="Text Box 7"/>
          <p:cNvSpPr txBox="1">
            <a:spLocks noChangeArrowheads="1"/>
          </p:cNvSpPr>
          <p:nvPr/>
        </p:nvSpPr>
        <p:spPr bwMode="auto">
          <a:xfrm>
            <a:off x="2971800" y="32004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4006850" y="30480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88050" y="3581400"/>
            <a:ext cx="2908300" cy="461963"/>
            <a:chOff x="5988050" y="3581400"/>
            <a:chExt cx="2908300" cy="461665"/>
          </a:xfrm>
        </p:grpSpPr>
        <p:sp>
          <p:nvSpPr>
            <p:cNvPr id="10253" name="Text Box 5"/>
            <p:cNvSpPr txBox="1">
              <a:spLocks noChangeArrowheads="1"/>
            </p:cNvSpPr>
            <p:nvPr/>
          </p:nvSpPr>
          <p:spPr bwMode="auto">
            <a:xfrm>
              <a:off x="6477000" y="3657600"/>
              <a:ext cx="2419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</a:rPr>
                <a:t>Initialize Sale attribute</a:t>
              </a:r>
            </a:p>
          </p:txBody>
        </p:sp>
        <p:sp>
          <p:nvSpPr>
            <p:cNvPr id="10254" name="Text Box 8"/>
            <p:cNvSpPr txBox="1">
              <a:spLocks noChangeArrowheads="1"/>
            </p:cNvSpPr>
            <p:nvPr/>
          </p:nvSpPr>
          <p:spPr bwMode="auto">
            <a:xfrm>
              <a:off x="5988050" y="3581400"/>
              <a:ext cx="4413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3.</a:t>
              </a:r>
            </a:p>
          </p:txBody>
        </p:sp>
      </p:grpSp>
      <p:sp>
        <p:nvSpPr>
          <p:cNvPr id="12" name="Rectangle 3"/>
          <p:cNvSpPr>
            <a:spLocks/>
          </p:cNvSpPr>
          <p:nvPr/>
        </p:nvSpPr>
        <p:spPr bwMode="auto">
          <a:xfrm>
            <a:off x="8572500" y="6430963"/>
            <a:ext cx="342900" cy="3079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Example: Design </a:t>
            </a:r>
            <a:r>
              <a:rPr lang="en-US" i="1" smtClean="0">
                <a:ea typeface="ＭＳ Ｐゴシック"/>
                <a:cs typeface="ＭＳ Ｐゴシック"/>
              </a:rPr>
              <a:t>enterItem</a:t>
            </a: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/>
        </p:nvGraphicFramePr>
        <p:xfrm>
          <a:off x="533400" y="1371600"/>
          <a:ext cx="8036719" cy="4291968"/>
        </p:xfrm>
        <a:graphic>
          <a:graphicData uri="http://schemas.openxmlformats.org/drawingml/2006/table">
            <a:tbl>
              <a:tblPr/>
              <a:tblGrid>
                <a:gridCol w="2640955"/>
                <a:gridCol w="5395764"/>
              </a:tblGrid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Operation:</a:t>
                      </a:r>
                    </a:p>
                  </a:txBody>
                  <a:tcPr marL="125016" marR="125016" marT="125016" marB="125016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enterItem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itemID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: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ItemID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, quantity: integer)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ヒラギノ角ゴ ProN W3" charset="-128"/>
                        <a:sym typeface="Helvetica Neue Light" charset="0"/>
                      </a:endParaRPr>
                    </a:p>
                  </a:txBody>
                  <a:tcPr marL="125016" marR="125016" marT="125016" marB="1250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Cross References:</a:t>
                      </a:r>
                    </a:p>
                  </a:txBody>
                  <a:tcPr marL="125016" marR="125016" marT="125016" marB="125016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Use Case: Process Sale</a:t>
                      </a:r>
                    </a:p>
                  </a:txBody>
                  <a:tcPr marL="125016" marR="125016" marT="125016" marB="1250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Preconditions:</a:t>
                      </a:r>
                    </a:p>
                  </a:txBody>
                  <a:tcPr marL="125016" marR="125016" marT="125016" marB="125016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Sale underway.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ヒラギノ角ゴ ProN W3" charset="-128"/>
                        <a:sym typeface="Helvetica Neue Light" charset="0"/>
                      </a:endParaRPr>
                    </a:p>
                  </a:txBody>
                  <a:tcPr marL="125016" marR="125016" marT="125016" marB="1250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  <a:tr h="13327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Postconditions:</a:t>
                      </a:r>
                    </a:p>
                  </a:txBody>
                  <a:tcPr marL="125016" marR="125016" marT="125016" marB="125016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3838" marR="0" lvl="0" indent="-223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2000"/>
                        <a:buFont typeface="Courier New"/>
                        <a:buChar char="o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A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SaleLineItem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instance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sli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was created</a:t>
                      </a:r>
                    </a:p>
                    <a:p>
                      <a:pPr marL="223838" marR="0" lvl="0" indent="-223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2000"/>
                        <a:buFont typeface="Courier New"/>
                        <a:buChar char="o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sli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was associated with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current Sale</a:t>
                      </a:r>
                    </a:p>
                    <a:p>
                      <a:pPr marL="223838" marR="0" lvl="0" indent="-223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2000"/>
                        <a:buFont typeface="Courier New"/>
                        <a:buChar char="o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sli.quantity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became quantity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ヒラギノ角ゴ ProN W3" charset="-128"/>
                        <a:sym typeface="Helvetica Neue Light" charset="0"/>
                      </a:endParaRPr>
                    </a:p>
                    <a:p>
                      <a:pPr marL="223838" marR="0" lvl="0" indent="-223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2000"/>
                        <a:buFont typeface="Courier New"/>
                        <a:buChar char="o"/>
                        <a:tabLst>
                          <a:tab pos="1168400" algn="l"/>
                          <a:tab pos="1168400" algn="l"/>
                          <a:tab pos="1168400" algn="l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sli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was associated with a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ProductDescription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, based on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itemID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-128"/>
                          <a:cs typeface="ヒラギノ角ゴ ProN W3" charset="-128"/>
                          <a:sym typeface="Helvetica Neue Light" charset="0"/>
                        </a:rPr>
                        <a:t> match.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-128"/>
                        <a:cs typeface="ヒラギノ角ゴ ProN W3" charset="-128"/>
                        <a:sym typeface="Helvetica Neue Light" charset="0"/>
                      </a:endParaRPr>
                    </a:p>
                  </a:txBody>
                  <a:tcPr marL="125016" marR="125016" marT="125016" marB="1250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44E51">
                        <a:alpha val="3568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Assign </a:t>
            </a:r>
            <a:r>
              <a:rPr lang="en-US" i="1" smtClean="0">
                <a:ea typeface="ＭＳ Ｐゴシック"/>
                <a:cs typeface="ＭＳ Ｐゴシック"/>
              </a:rPr>
              <a:t>enterItem()</a:t>
            </a:r>
            <a:r>
              <a:rPr lang="en-US" smtClean="0">
                <a:ea typeface="ＭＳ Ｐゴシック"/>
                <a:cs typeface="ＭＳ Ｐゴシック"/>
              </a:rPr>
              <a:t> to a Controller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5181600"/>
          </a:xfrm>
        </p:spPr>
        <p:txBody>
          <a:bodyPr/>
          <a:lstStyle/>
          <a:p>
            <a:pPr marL="0" indent="0">
              <a:buFont typeface="Wingdings" charset="2"/>
              <a:buNone/>
              <a:defRPr/>
            </a:pPr>
            <a:r>
              <a:rPr lang="en-US" dirty="0" smtClean="0">
                <a:solidFill>
                  <a:srgbClr val="000090"/>
                </a:solidFill>
                <a:latin typeface="a_Futurica" charset="0"/>
              </a:rPr>
              <a:t>What </a:t>
            </a:r>
            <a:r>
              <a:rPr lang="en-US" dirty="0">
                <a:solidFill>
                  <a:srgbClr val="000090"/>
                </a:solidFill>
                <a:latin typeface="a_Futurica" charset="0"/>
              </a:rPr>
              <a:t>must controller with </a:t>
            </a:r>
            <a:r>
              <a:rPr lang="en-US" dirty="0" err="1">
                <a:solidFill>
                  <a:srgbClr val="000090"/>
                </a:solidFill>
                <a:latin typeface="a_Futurica" charset="0"/>
              </a:rPr>
              <a:t>enterItem</a:t>
            </a:r>
            <a:r>
              <a:rPr lang="en-US" dirty="0">
                <a:solidFill>
                  <a:srgbClr val="000090"/>
                </a:solidFill>
                <a:latin typeface="a_Futurica" charset="0"/>
              </a:rPr>
              <a:t>() accomplish?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>
                <a:latin typeface="a_Futurica" charset="0"/>
              </a:rPr>
              <a:t>Examine the operation </a:t>
            </a:r>
            <a:r>
              <a:rPr lang="en-US" dirty="0" smtClean="0">
                <a:latin typeface="a_Futurica" charset="0"/>
              </a:rPr>
              <a:t>contract…</a:t>
            </a:r>
            <a:endParaRPr lang="en-US" dirty="0">
              <a:latin typeface="a_Futurica" charset="0"/>
            </a:endParaRPr>
          </a:p>
          <a:p>
            <a:pPr lvl="1">
              <a:buFont typeface="Wingdings" charset="2"/>
              <a:buChar char="¨"/>
              <a:defRPr/>
            </a:pPr>
            <a:r>
              <a:rPr lang="en-US" dirty="0">
                <a:latin typeface="a_Futurica" charset="0"/>
              </a:rPr>
              <a:t>Create a </a:t>
            </a:r>
            <a:r>
              <a:rPr lang="en-US" dirty="0" err="1">
                <a:latin typeface="a_Futurica" charset="0"/>
              </a:rPr>
              <a:t>SalesLineItem</a:t>
            </a:r>
            <a:r>
              <a:rPr lang="en-US" dirty="0">
                <a:latin typeface="a_Futurica" charset="0"/>
              </a:rPr>
              <a:t> (</a:t>
            </a:r>
            <a:r>
              <a:rPr lang="en-US" dirty="0" err="1">
                <a:latin typeface="a_Futurica" charset="0"/>
              </a:rPr>
              <a:t>sli</a:t>
            </a:r>
            <a:r>
              <a:rPr lang="en-US" dirty="0">
                <a:latin typeface="a_Futurica" charset="0"/>
              </a:rPr>
              <a:t>)</a:t>
            </a:r>
          </a:p>
          <a:p>
            <a:pPr lvl="1">
              <a:buFont typeface="Wingdings" charset="2"/>
              <a:buChar char="¨"/>
              <a:defRPr/>
            </a:pPr>
            <a:r>
              <a:rPr lang="en-US" dirty="0">
                <a:latin typeface="a_Futurica" charset="0"/>
              </a:rPr>
              <a:t>Associate it with current Sale</a:t>
            </a:r>
          </a:p>
          <a:p>
            <a:pPr lvl="1">
              <a:buFont typeface="Wingdings" charset="2"/>
              <a:buChar char="¨"/>
              <a:defRPr/>
            </a:pPr>
            <a:r>
              <a:rPr lang="en-US" dirty="0">
                <a:latin typeface="a_Futurica" charset="0"/>
              </a:rPr>
              <a:t>Set quantity attribute of </a:t>
            </a:r>
            <a:r>
              <a:rPr lang="en-US" dirty="0" err="1">
                <a:latin typeface="a_Futurica" charset="0"/>
              </a:rPr>
              <a:t>sli</a:t>
            </a:r>
            <a:endParaRPr lang="en-US" dirty="0">
              <a:latin typeface="a_Futurica" charset="0"/>
            </a:endParaRPr>
          </a:p>
          <a:p>
            <a:pPr lvl="1">
              <a:buFont typeface="Wingdings" charset="2"/>
              <a:buChar char="¨"/>
              <a:defRPr/>
            </a:pPr>
            <a:r>
              <a:rPr lang="en-US" dirty="0">
                <a:latin typeface="a_Futurica" charset="0"/>
              </a:rPr>
              <a:t>Associate </a:t>
            </a:r>
            <a:r>
              <a:rPr lang="en-US" dirty="0" err="1">
                <a:latin typeface="a_Futurica" charset="0"/>
              </a:rPr>
              <a:t>sli</a:t>
            </a:r>
            <a:r>
              <a:rPr lang="en-US" dirty="0">
                <a:latin typeface="a_Futurica" charset="0"/>
              </a:rPr>
              <a:t> with a </a:t>
            </a:r>
            <a:r>
              <a:rPr lang="en-US" dirty="0" err="1">
                <a:latin typeface="a_Futurica" charset="0"/>
              </a:rPr>
              <a:t>ProductDescription</a:t>
            </a:r>
            <a:r>
              <a:rPr lang="en-US" dirty="0">
                <a:latin typeface="a_Futurica" charset="0"/>
              </a:rPr>
              <a:t> </a:t>
            </a:r>
            <a:r>
              <a:rPr lang="en-US" dirty="0" smtClean="0">
                <a:latin typeface="a_Futurica" charset="0"/>
              </a:rPr>
              <a:t>…</a:t>
            </a:r>
            <a:br>
              <a:rPr lang="en-US" dirty="0" smtClean="0">
                <a:latin typeface="a_Futurica" charset="0"/>
              </a:rPr>
            </a:br>
            <a:endParaRPr lang="en-US" dirty="0">
              <a:latin typeface="a_Futurica" charset="0"/>
            </a:endParaRPr>
          </a:p>
          <a:p>
            <a:pPr>
              <a:buFont typeface="Wingdings" charset="2"/>
              <a:buChar char="n"/>
              <a:defRPr/>
            </a:pPr>
            <a:r>
              <a:rPr lang="en-US" dirty="0">
                <a:latin typeface="a_Futurica" charset="0"/>
              </a:rPr>
              <a:t>Whew!  That</a:t>
            </a:r>
            <a:r>
              <a:rPr lang="ja-JP" altLang="en-US" dirty="0"/>
              <a:t>’</a:t>
            </a:r>
            <a:r>
              <a:rPr lang="en-US" dirty="0">
                <a:latin typeface="a_Futurica" charset="0"/>
              </a:rPr>
              <a:t>s a lot of responsibility!</a:t>
            </a:r>
          </a:p>
          <a:p>
            <a:pPr lvl="1">
              <a:buFont typeface="Wingdings" charset="2"/>
              <a:buChar char="¨"/>
              <a:defRPr/>
            </a:pPr>
            <a:r>
              <a:rPr lang="en-US" dirty="0">
                <a:latin typeface="a_Futurica" charset="0"/>
              </a:rPr>
              <a:t>Requires careful analysis of operation contract to avoid missing any of these duties</a:t>
            </a:r>
          </a:p>
          <a:p>
            <a:pPr lvl="2">
              <a:buFont typeface="Wingdings" charset="2"/>
              <a:buChar char="n"/>
              <a:defRPr/>
            </a:pPr>
            <a:endParaRPr lang="en-US" dirty="0">
              <a:latin typeface="a_Futurica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334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Learning Outcomes: Patterns, Tradeoffs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219200"/>
            <a:ext cx="6248400" cy="5105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Identify </a:t>
            </a:r>
            <a:r>
              <a:rPr lang="en-US" sz="2000" dirty="0">
                <a:solidFill>
                  <a:srgbClr val="000090"/>
                </a:solidFill>
              </a:rPr>
              <a:t>criteria for the design of a software system and select patterns, create frameworks, and partition software to satisfy the inherent trade-offs. </a:t>
            </a: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endParaRPr lang="en-US" sz="2000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n"/>
              <a:defRPr/>
            </a:pPr>
            <a:r>
              <a:rPr lang="en-US" sz="2000" dirty="0" smtClean="0"/>
              <a:t>Recap GRASP Patterns: </a:t>
            </a:r>
          </a:p>
          <a:p>
            <a:pPr lvl="1">
              <a:buFont typeface="Wingdings" charset="2"/>
              <a:buChar char="¨"/>
              <a:defRPr/>
            </a:pPr>
            <a:r>
              <a:rPr lang="en-US" sz="2000" dirty="0" smtClean="0"/>
              <a:t>Creator</a:t>
            </a:r>
            <a:r>
              <a:rPr lang="en-US" sz="2000" dirty="0"/>
              <a:t>		</a:t>
            </a:r>
          </a:p>
          <a:p>
            <a:pPr lvl="1">
              <a:buFont typeface="Wingdings" charset="2"/>
              <a:buChar char="¨"/>
              <a:defRPr/>
            </a:pPr>
            <a:r>
              <a:rPr lang="en-US" sz="2000" dirty="0"/>
              <a:t>Information Expert</a:t>
            </a:r>
          </a:p>
          <a:p>
            <a:pPr lvl="1">
              <a:buFont typeface="Wingdings" charset="2"/>
              <a:buChar char="¨"/>
              <a:defRPr/>
            </a:pPr>
            <a:r>
              <a:rPr lang="en-US" sz="2000" dirty="0"/>
              <a:t>Controller</a:t>
            </a:r>
          </a:p>
          <a:p>
            <a:pPr lvl="1">
              <a:buFont typeface="Wingdings" charset="2"/>
              <a:buChar char="¨"/>
              <a:defRPr/>
            </a:pPr>
            <a:r>
              <a:rPr lang="en-US" sz="2000" dirty="0"/>
              <a:t>Low Coupling	</a:t>
            </a:r>
          </a:p>
          <a:p>
            <a:pPr lvl="1">
              <a:buFont typeface="Wingdings" charset="2"/>
              <a:buChar char="¨"/>
              <a:defRPr/>
            </a:pPr>
            <a:r>
              <a:rPr lang="en-US" sz="2000" dirty="0"/>
              <a:t>High </a:t>
            </a:r>
            <a:r>
              <a:rPr lang="en-US" sz="2000" dirty="0" smtClean="0"/>
              <a:t>Cohesion</a:t>
            </a:r>
          </a:p>
          <a:p>
            <a:pPr>
              <a:buFont typeface="Wingdings" charset="2"/>
              <a:buChar char="n"/>
              <a:defRPr/>
            </a:pPr>
            <a:r>
              <a:rPr lang="en-US" sz="2400" dirty="0" smtClean="0"/>
              <a:t>Examine Use Case Realization</a:t>
            </a:r>
          </a:p>
          <a:p>
            <a:pPr>
              <a:buFont typeface="Wingdings" charset="2"/>
              <a:buChar char="n"/>
              <a:defRPr/>
            </a:pPr>
            <a:r>
              <a:rPr lang="en-US" sz="2400" dirty="0">
                <a:latin typeface="Arial" charset="0"/>
              </a:rPr>
              <a:t>Outline Command-Query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Separation Principles</a:t>
            </a:r>
          </a:p>
          <a:p>
            <a:pPr marL="0" indent="0"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64550" y="6381750"/>
            <a:ext cx="5270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latin typeface="+mn-lt"/>
              </a:rPr>
              <a:t>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752600"/>
            <a:ext cx="4038600" cy="4038600"/>
          </a:xfrm>
          <a:prstGeom prst="rect">
            <a:avLst/>
          </a:prstGeom>
          <a:scene3d>
            <a:camera prst="isometricRightUp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enterItem() Communication Diagram</a:t>
            </a:r>
          </a:p>
        </p:txBody>
      </p:sp>
      <p:graphicFrame>
        <p:nvGraphicFramePr>
          <p:cNvPr id="12295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1750" y="1447800"/>
          <a:ext cx="90360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Visio" r:id="rId4" imgW="6574007" imgH="3558624" progId="Visio.Drawing.11">
                  <p:embed/>
                </p:oleObj>
              </mc:Choice>
              <mc:Fallback>
                <p:oleObj name="Visio" r:id="rId4" imgW="6574007" imgH="3558624" progId="Visio.Drawing.11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1447800"/>
                        <a:ext cx="9036050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7" name="Group 5"/>
          <p:cNvGrpSpPr>
            <a:grpSpLocks/>
          </p:cNvGrpSpPr>
          <p:nvPr/>
        </p:nvGrpSpPr>
        <p:grpSpPr bwMode="auto">
          <a:xfrm>
            <a:off x="1219200" y="2438400"/>
            <a:ext cx="1184275" cy="1066800"/>
            <a:chOff x="1219200" y="2438400"/>
            <a:chExt cx="1184865" cy="1066800"/>
          </a:xfrm>
        </p:grpSpPr>
        <p:sp>
          <p:nvSpPr>
            <p:cNvPr id="12306" name="Oval 1"/>
            <p:cNvSpPr>
              <a:spLocks noChangeArrowheads="1"/>
            </p:cNvSpPr>
            <p:nvPr/>
          </p:nvSpPr>
          <p:spPr bwMode="auto">
            <a:xfrm>
              <a:off x="1219200" y="2438400"/>
              <a:ext cx="304800" cy="304800"/>
            </a:xfrm>
            <a:prstGeom prst="ellips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07" name="Oval 9"/>
            <p:cNvSpPr>
              <a:spLocks noChangeArrowheads="1"/>
            </p:cNvSpPr>
            <p:nvPr/>
          </p:nvSpPr>
          <p:spPr bwMode="auto">
            <a:xfrm>
              <a:off x="2099265" y="3200400"/>
              <a:ext cx="304800" cy="304800"/>
            </a:xfrm>
            <a:prstGeom prst="ellips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1000" y="2486025"/>
            <a:ext cx="7877175" cy="1095375"/>
            <a:chOff x="381000" y="2486686"/>
            <a:chExt cx="7876510" cy="1094714"/>
          </a:xfrm>
        </p:grpSpPr>
        <p:sp>
          <p:nvSpPr>
            <p:cNvPr id="12303" name="Oval 10"/>
            <p:cNvSpPr>
              <a:spLocks noChangeArrowheads="1"/>
            </p:cNvSpPr>
            <p:nvPr/>
          </p:nvSpPr>
          <p:spPr bwMode="auto">
            <a:xfrm>
              <a:off x="381000" y="3200400"/>
              <a:ext cx="457200" cy="304800"/>
            </a:xfrm>
            <a:prstGeom prst="ellips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04" name="Oval 11"/>
            <p:cNvSpPr>
              <a:spLocks noChangeArrowheads="1"/>
            </p:cNvSpPr>
            <p:nvPr/>
          </p:nvSpPr>
          <p:spPr bwMode="auto">
            <a:xfrm>
              <a:off x="5029200" y="2486686"/>
              <a:ext cx="457200" cy="304800"/>
            </a:xfrm>
            <a:prstGeom prst="ellips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05" name="Oval 12"/>
            <p:cNvSpPr>
              <a:spLocks noChangeArrowheads="1"/>
            </p:cNvSpPr>
            <p:nvPr/>
          </p:nvSpPr>
          <p:spPr bwMode="auto">
            <a:xfrm>
              <a:off x="7800310" y="3276600"/>
              <a:ext cx="457200" cy="304800"/>
            </a:xfrm>
            <a:prstGeom prst="ellips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05000" y="5410200"/>
            <a:ext cx="2714625" cy="76200"/>
            <a:chOff x="1905000" y="5410200"/>
            <a:chExt cx="2715290" cy="76200"/>
          </a:xfrm>
        </p:grpSpPr>
        <p:cxnSp>
          <p:nvCxnSpPr>
            <p:cNvPr id="12301" name="Straight Connector 3"/>
            <p:cNvCxnSpPr>
              <a:cxnSpLocks noChangeShapeType="1"/>
            </p:cNvCxnSpPr>
            <p:nvPr/>
          </p:nvCxnSpPr>
          <p:spPr bwMode="auto">
            <a:xfrm>
              <a:off x="4315490" y="548640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2302" name="Straight Connector 14"/>
            <p:cNvCxnSpPr>
              <a:cxnSpLocks noChangeShapeType="1"/>
            </p:cNvCxnSpPr>
            <p:nvPr/>
          </p:nvCxnSpPr>
          <p:spPr bwMode="auto">
            <a:xfrm>
              <a:off x="1905000" y="5410200"/>
              <a:ext cx="304800" cy="0"/>
            </a:xfrm>
            <a:prstGeom prst="line">
              <a:avLst/>
            </a:pr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</p:spPr>
        </p:cxnSp>
      </p:grpSp>
      <p:sp>
        <p:nvSpPr>
          <p:cNvPr id="16" name="Rectangle 3"/>
          <p:cNvSpPr>
            <a:spLocks/>
          </p:cNvSpPr>
          <p:nvPr/>
        </p:nvSpPr>
        <p:spPr bwMode="auto">
          <a:xfrm>
            <a:off x="8572500" y="6430963"/>
            <a:ext cx="342900" cy="3079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524000"/>
            <a:ext cx="3124200" cy="31242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Exercise on Design Examples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Break up into your 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project teams</a:t>
            </a:r>
            <a:br>
              <a:rPr lang="en-US" smtClean="0">
                <a:ea typeface="ＭＳ Ｐゴシック"/>
                <a:cs typeface="ＭＳ Ｐゴシック"/>
              </a:rPr>
            </a:br>
            <a:endParaRPr lang="en-US" sz="1100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Given the following:</a:t>
            </a:r>
          </a:p>
          <a:p>
            <a:pPr lvl="1"/>
            <a:r>
              <a:rPr lang="en-US" smtClean="0">
                <a:ea typeface="ＭＳ Ｐゴシック"/>
              </a:rPr>
              <a:t>The makeNewSale(…) and </a:t>
            </a:r>
            <a:br>
              <a:rPr lang="en-US" smtClean="0">
                <a:ea typeface="ＭＳ Ｐゴシック"/>
              </a:rPr>
            </a:br>
            <a:r>
              <a:rPr lang="en-US" smtClean="0">
                <a:ea typeface="ＭＳ Ｐゴシック"/>
              </a:rPr>
              <a:t>enterItem(...) OCs and SSDs</a:t>
            </a:r>
            <a:br>
              <a:rPr lang="en-US" smtClean="0">
                <a:ea typeface="ＭＳ Ｐゴシック"/>
              </a:rPr>
            </a:br>
            <a:endParaRPr lang="en-US" sz="1100" smtClean="0">
              <a:ea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Draw a partial Design Class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Diagram to represent them.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E043EE8C-C7C0-43AF-9B7A-7F72F90EB84F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 algn="l"/>
              <a:t>22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Static View: Visibility</a:t>
            </a:r>
          </a:p>
        </p:txBody>
      </p:sp>
      <p:graphicFrame>
        <p:nvGraphicFramePr>
          <p:cNvPr id="1536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76200" y="1143000"/>
          <a:ext cx="8948738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Visio" r:id="rId3" imgW="6426669" imgH="2745449" progId="Visio.Drawing.11">
                  <p:embed/>
                </p:oleObj>
              </mc:Choice>
              <mc:Fallback>
                <p:oleObj name="Visio" r:id="rId3" imgW="6426669" imgH="2745449" progId="Visio.Drawing.11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43000"/>
                        <a:ext cx="8948738" cy="341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41925" y="3276600"/>
            <a:ext cx="2979738" cy="1931988"/>
            <a:chOff x="5241925" y="3276600"/>
            <a:chExt cx="2979738" cy="1931988"/>
          </a:xfrm>
        </p:grpSpPr>
        <p:sp>
          <p:nvSpPr>
            <p:cNvPr id="15372" name="Text Box 4"/>
            <p:cNvSpPr txBox="1">
              <a:spLocks noChangeArrowheads="1"/>
            </p:cNvSpPr>
            <p:nvPr/>
          </p:nvSpPr>
          <p:spPr bwMode="auto">
            <a:xfrm>
              <a:off x="5241925" y="4811713"/>
              <a:ext cx="2979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990000"/>
                  </a:solidFill>
                </a:rPr>
                <a:t>Parameter dependency</a:t>
              </a:r>
            </a:p>
          </p:txBody>
        </p:sp>
        <p:sp>
          <p:nvSpPr>
            <p:cNvPr id="15373" name="Line 5"/>
            <p:cNvSpPr>
              <a:spLocks noChangeShapeType="1"/>
            </p:cNvSpPr>
            <p:nvPr/>
          </p:nvSpPr>
          <p:spPr bwMode="auto">
            <a:xfrm flipH="1" flipV="1">
              <a:off x="5791200" y="3276600"/>
              <a:ext cx="533400" cy="16002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14400" y="2971800"/>
            <a:ext cx="3459163" cy="1931988"/>
            <a:chOff x="914400" y="2971800"/>
            <a:chExt cx="3459163" cy="1931988"/>
          </a:xfrm>
        </p:grpSpPr>
        <p:sp>
          <p:nvSpPr>
            <p:cNvPr id="15370" name="Text Box 6"/>
            <p:cNvSpPr txBox="1">
              <a:spLocks noChangeArrowheads="1"/>
            </p:cNvSpPr>
            <p:nvPr/>
          </p:nvSpPr>
          <p:spPr bwMode="auto">
            <a:xfrm>
              <a:off x="914400" y="4506913"/>
              <a:ext cx="34591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990000"/>
                  </a:solidFill>
                </a:rPr>
                <a:t>Method-return dependency</a:t>
              </a:r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 flipV="1">
              <a:off x="2225675" y="2971800"/>
              <a:ext cx="381000" cy="144780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609600"/>
          </a:xfrm>
          <a:ln/>
        </p:spPr>
        <p:txBody>
          <a:bodyPr/>
          <a:lstStyle/>
          <a:p>
            <a:r>
              <a:rPr lang="en-US" dirty="0"/>
              <a:t>Command-Query Separation Principle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5105400"/>
          </a:xfrm>
          <a:ln/>
        </p:spPr>
        <p:txBody>
          <a:bodyPr/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000090"/>
                </a:solidFill>
              </a:rPr>
              <a:t>method </a:t>
            </a:r>
            <a:r>
              <a:rPr lang="en-US" dirty="0"/>
              <a:t>should be </a:t>
            </a:r>
            <a:r>
              <a:rPr lang="en-US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either</a:t>
            </a:r>
            <a:r>
              <a:rPr lang="en-US" dirty="0"/>
              <a:t> a </a:t>
            </a:r>
            <a:r>
              <a:rPr lang="en-US" dirty="0">
                <a:solidFill>
                  <a:srgbClr val="800000"/>
                </a:solidFill>
              </a:rPr>
              <a:t>command</a:t>
            </a:r>
            <a:r>
              <a:rPr lang="en-US" dirty="0"/>
              <a:t> or a </a:t>
            </a:r>
            <a:r>
              <a:rPr lang="en-US" dirty="0" smtClean="0">
                <a:solidFill>
                  <a:srgbClr val="008000"/>
                </a:solidFill>
              </a:rPr>
              <a:t>query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>
                <a:solidFill>
                  <a:srgbClr val="8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Command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method: performs an action, typically with side effects, but has no return </a:t>
            </a:r>
            <a:r>
              <a:rPr lang="en-US" dirty="0" smtClean="0"/>
              <a:t>value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>
                <a:solidFill>
                  <a:srgbClr val="008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Query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method: returns data but has no side effects</a:t>
            </a:r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5029200" y="5334000"/>
            <a:ext cx="1371600" cy="598289"/>
          </a:xfrm>
          <a:prstGeom prst="roundRect">
            <a:avLst>
              <a:gd name="adj" fmla="val 2238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Why?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8426448" y="6431577"/>
            <a:ext cx="484107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Q10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941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609600"/>
          </a:xfrm>
          <a:ln/>
        </p:spPr>
        <p:txBody>
          <a:bodyPr/>
          <a:lstStyle/>
          <a:p>
            <a:r>
              <a:rPr lang="en-US" dirty="0"/>
              <a:t>Command-Query Separation Principle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51054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	Object A				Object B</a:t>
            </a:r>
            <a:endParaRPr lang="en-US" dirty="0"/>
          </a:p>
          <a:p>
            <a:r>
              <a:rPr lang="en-US" dirty="0" smtClean="0"/>
              <a:t>Create Object B </a:t>
            </a:r>
            <a:r>
              <a:rPr lang="en-US" dirty="0" smtClean="0">
                <a:sym typeface="Wingdings" pitchFamily="2" charset="2"/>
              </a:rPr>
              <a:t>			Reports ok</a:t>
            </a:r>
          </a:p>
          <a:p>
            <a:r>
              <a:rPr lang="en-US" dirty="0" smtClean="0">
                <a:sym typeface="Wingdings" pitchFamily="2" charset="2"/>
              </a:rPr>
              <a:t>…</a:t>
            </a:r>
            <a:endParaRPr lang="en-US" dirty="0" smtClean="0"/>
          </a:p>
          <a:p>
            <a:r>
              <a:rPr lang="en-US" sz="2400" dirty="0" smtClean="0"/>
              <a:t>Get a </a:t>
            </a:r>
            <a:r>
              <a:rPr lang="en-US" sz="2400" dirty="0" err="1" smtClean="0"/>
              <a:t>cust</a:t>
            </a:r>
            <a:r>
              <a:rPr lang="en-US" sz="2400" dirty="0" smtClean="0"/>
              <a:t> record (acct no) </a:t>
            </a:r>
            <a:r>
              <a:rPr lang="en-US" sz="2400" dirty="0" smtClean="0">
                <a:sym typeface="Wingdings" pitchFamily="2" charset="2"/>
              </a:rPr>
              <a:t>	Gets it</a:t>
            </a:r>
          </a:p>
          <a:p>
            <a:r>
              <a:rPr lang="en-US" sz="2400" dirty="0" smtClean="0">
                <a:sym typeface="Wingdings" pitchFamily="2" charset="2"/>
              </a:rPr>
              <a:t>Check success 			Reports ok</a:t>
            </a:r>
          </a:p>
          <a:p>
            <a:r>
              <a:rPr lang="en-US" sz="2400" dirty="0" smtClean="0">
                <a:sym typeface="Wingdings" pitchFamily="2" charset="2"/>
              </a:rPr>
              <a:t>Get matching Name &amp; </a:t>
            </a:r>
            <a:r>
              <a:rPr lang="en-US" sz="2400" dirty="0" err="1" smtClean="0">
                <a:sym typeface="Wingdings" pitchFamily="2" charset="2"/>
              </a:rPr>
              <a:t>Addr</a:t>
            </a:r>
            <a:r>
              <a:rPr lang="en-US" sz="2400" dirty="0" smtClean="0">
                <a:sym typeface="Wingdings" pitchFamily="2" charset="2"/>
              </a:rPr>
              <a:t> 	Return these</a:t>
            </a:r>
          </a:p>
          <a:p>
            <a:r>
              <a:rPr lang="en-US" sz="2400" dirty="0" smtClean="0">
                <a:sym typeface="Wingdings" pitchFamily="2" charset="2"/>
              </a:rPr>
              <a:t>Change </a:t>
            </a:r>
            <a:r>
              <a:rPr lang="en-US" sz="2400" dirty="0" err="1" smtClean="0">
                <a:sym typeface="Wingdings" pitchFamily="2" charset="2"/>
              </a:rPr>
              <a:t>Addr</a:t>
            </a:r>
            <a:r>
              <a:rPr lang="en-US" sz="2400" dirty="0" smtClean="0">
                <a:sym typeface="Wingdings" pitchFamily="2" charset="2"/>
              </a:rPr>
              <a:t> 				Make change</a:t>
            </a:r>
          </a:p>
          <a:p>
            <a:r>
              <a:rPr lang="en-US" sz="2400" dirty="0" smtClean="0">
                <a:sym typeface="Wingdings" pitchFamily="2" charset="2"/>
              </a:rPr>
              <a:t>Write back current rec 		Writes it</a:t>
            </a:r>
          </a:p>
          <a:p>
            <a:r>
              <a:rPr lang="en-US" sz="2400" dirty="0" smtClean="0">
                <a:sym typeface="Wingdings" pitchFamily="2" charset="2"/>
              </a:rPr>
              <a:t>Check success 			Reports 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72543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/>
                <a:cs typeface="ＭＳ Ｐゴシック"/>
              </a:rPr>
              <a:t>Recall</a:t>
            </a:r>
            <a:r>
              <a:rPr lang="en-US" smtClean="0">
                <a:ea typeface="ＭＳ Ｐゴシック"/>
                <a:cs typeface="ＭＳ Ｐゴシック"/>
              </a:rPr>
              <a:t> GRASP: Creator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r>
              <a:rPr lang="en-US" smtClean="0">
                <a:ea typeface="ＭＳ Ｐゴシック"/>
                <a:cs typeface="ＭＳ Ｐゴシック"/>
              </a:rPr>
              <a:t>: Who should be 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responsible for creating a 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new instance of some class?</a:t>
            </a:r>
            <a:br>
              <a:rPr lang="en-US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  <a:r>
              <a:rPr lang="en-US" smtClean="0">
                <a:ea typeface="ＭＳ Ｐゴシック"/>
                <a:cs typeface="ＭＳ Ｐゴシック"/>
              </a:rPr>
              <a:t>: Make </a:t>
            </a:r>
            <a:r>
              <a:rPr lang="en-US" i="1" smtClean="0">
                <a:ea typeface="ＭＳ Ｐゴシック"/>
                <a:cs typeface="ＭＳ Ｐゴシック"/>
              </a:rPr>
              <a:t>B</a:t>
            </a:r>
            <a:r>
              <a:rPr lang="en-US" smtClean="0">
                <a:ea typeface="ＭＳ Ｐゴシック"/>
                <a:cs typeface="ＭＳ Ｐゴシック"/>
              </a:rPr>
              <a:t> responsible for creating </a:t>
            </a:r>
            <a:r>
              <a:rPr lang="en-US" i="1" smtClean="0">
                <a:ea typeface="ＭＳ Ｐゴシック"/>
                <a:cs typeface="ＭＳ Ｐゴシック"/>
              </a:rPr>
              <a:t>A</a:t>
            </a:r>
            <a:r>
              <a:rPr lang="en-US" smtClean="0">
                <a:ea typeface="ＭＳ Ｐゴシック"/>
                <a:cs typeface="ＭＳ Ｐゴシック"/>
              </a:rPr>
              <a:t> if…</a:t>
            </a:r>
          </a:p>
          <a:p>
            <a:pPr marL="596900" lvl="1"/>
            <a:r>
              <a:rPr lang="en-US" i="1" smtClean="0">
                <a:ea typeface="ＭＳ Ｐゴシック"/>
              </a:rPr>
              <a:t>B</a:t>
            </a:r>
            <a:r>
              <a:rPr lang="en-US" smtClean="0">
                <a:ea typeface="ＭＳ Ｐゴシック"/>
              </a:rPr>
              <a:t> contains or is a composition of </a:t>
            </a:r>
            <a:r>
              <a:rPr lang="en-US" i="1" smtClean="0">
                <a:ea typeface="ＭＳ Ｐゴシック"/>
              </a:rPr>
              <a:t>A</a:t>
            </a:r>
            <a:endParaRPr lang="en-US" smtClean="0">
              <a:ea typeface="ＭＳ Ｐゴシック"/>
            </a:endParaRPr>
          </a:p>
          <a:p>
            <a:pPr marL="596900" lvl="1"/>
            <a:r>
              <a:rPr lang="en-US" i="1" smtClean="0">
                <a:ea typeface="ＭＳ Ｐゴシック"/>
              </a:rPr>
              <a:t>B</a:t>
            </a:r>
            <a:r>
              <a:rPr lang="en-US" smtClean="0">
                <a:ea typeface="ＭＳ Ｐゴシック"/>
              </a:rPr>
              <a:t> records </a:t>
            </a:r>
            <a:r>
              <a:rPr lang="en-US" i="1" smtClean="0">
                <a:ea typeface="ＭＳ Ｐゴシック"/>
              </a:rPr>
              <a:t>A</a:t>
            </a:r>
            <a:endParaRPr lang="en-US" smtClean="0">
              <a:ea typeface="ＭＳ Ｐゴシック"/>
            </a:endParaRPr>
          </a:p>
          <a:p>
            <a:pPr marL="596900" lvl="1"/>
            <a:r>
              <a:rPr lang="en-US" i="1" smtClean="0">
                <a:ea typeface="ＭＳ Ｐゴシック"/>
              </a:rPr>
              <a:t>B</a:t>
            </a:r>
            <a:r>
              <a:rPr lang="en-US" smtClean="0">
                <a:ea typeface="ＭＳ Ｐゴシック"/>
              </a:rPr>
              <a:t> closely uses </a:t>
            </a:r>
            <a:r>
              <a:rPr lang="en-US" i="1" smtClean="0">
                <a:ea typeface="ＭＳ Ｐゴシック"/>
              </a:rPr>
              <a:t>A</a:t>
            </a:r>
            <a:endParaRPr lang="en-US" smtClean="0">
              <a:ea typeface="ＭＳ Ｐゴシック"/>
            </a:endParaRPr>
          </a:p>
          <a:p>
            <a:pPr marL="596900" lvl="1"/>
            <a:r>
              <a:rPr lang="en-US" i="1" smtClean="0">
                <a:ea typeface="ＭＳ Ｐゴシック"/>
              </a:rPr>
              <a:t>B</a:t>
            </a:r>
            <a:r>
              <a:rPr lang="en-US" smtClean="0">
                <a:ea typeface="ＭＳ Ｐゴシック"/>
              </a:rPr>
              <a:t> has the data to initialize </a:t>
            </a:r>
            <a:r>
              <a:rPr lang="en-US" i="1" smtClean="0">
                <a:ea typeface="ＭＳ Ｐゴシック"/>
              </a:rPr>
              <a:t>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3400"/>
            <a:ext cx="2832100" cy="24560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68400"/>
            <a:ext cx="36353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/>
                <a:cs typeface="ＭＳ Ｐゴシック"/>
              </a:rPr>
              <a:t>Recall</a:t>
            </a:r>
            <a:r>
              <a:rPr lang="en-US" smtClean="0">
                <a:ea typeface="ＭＳ Ｐゴシック"/>
                <a:cs typeface="ＭＳ Ｐゴシック"/>
              </a:rPr>
              <a:t> GRASP: Information Expert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5181600" cy="4572000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r>
              <a:rPr lang="en-US" smtClean="0">
                <a:ea typeface="ＭＳ Ｐゴシック"/>
                <a:cs typeface="ＭＳ Ｐゴシック"/>
              </a:rPr>
              <a:t>: What is a general principle of assigning responsibilities?</a:t>
            </a:r>
            <a:br>
              <a:rPr lang="en-US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  <a:r>
              <a:rPr lang="en-US" smtClean="0">
                <a:ea typeface="ＭＳ Ｐゴシック"/>
                <a:cs typeface="ＭＳ Ｐゴシック"/>
              </a:rPr>
              <a:t>: Assign a responsibility to the class that has the necessary information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/>
                <a:cs typeface="ＭＳ Ｐゴシック"/>
              </a:rPr>
              <a:t>Recall</a:t>
            </a:r>
            <a:r>
              <a:rPr lang="en-US" smtClean="0">
                <a:ea typeface="ＭＳ Ｐゴシック"/>
                <a:cs typeface="ＭＳ Ｐゴシック"/>
              </a:rPr>
              <a:t> GRASP: Controller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11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r>
              <a:rPr lang="en-US" sz="2400" smtClean="0">
                <a:ea typeface="ＭＳ Ｐゴシック"/>
                <a:cs typeface="ＭＳ Ｐゴシック"/>
              </a:rPr>
              <a:t>: What is the first object beyond the UI layer that receives and coordinates a </a:t>
            </a:r>
            <a:r>
              <a:rPr lang="en-US" sz="2400" i="1" smtClean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operation</a:t>
            </a:r>
            <a:r>
              <a:rPr lang="en-US" sz="2400" i="1" smtClean="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r>
              <a:rPr lang="en-US" sz="2400" i="1" smtClean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2400" i="1" smtClean="0">
                <a:solidFill>
                  <a:srgbClr val="8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2400" i="1" smtClean="0">
              <a:solidFill>
                <a:srgbClr val="800000"/>
              </a:solidFill>
              <a:latin typeface="Helvetica Neue"/>
              <a:ea typeface="ヒラギノ角ゴ ProN W6"/>
              <a:cs typeface="ヒラギノ角ゴ ProN W6"/>
              <a:sym typeface="Helvetica Neue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8000"/>
                </a:solidFill>
                <a:ea typeface="ＭＳ Ｐゴシック"/>
                <a:cs typeface="ＭＳ Ｐゴシック"/>
              </a:rPr>
              <a:t>Solution</a:t>
            </a:r>
            <a:r>
              <a:rPr lang="en-US" sz="2400" smtClean="0">
                <a:ea typeface="ＭＳ Ｐゴシック"/>
                <a:cs typeface="ＭＳ Ｐゴシック"/>
              </a:rPr>
              <a:t>: Assign the </a:t>
            </a:r>
            <a:br>
              <a:rPr lang="en-US" sz="2400" smtClean="0">
                <a:ea typeface="ＭＳ Ｐゴシック"/>
                <a:cs typeface="ＭＳ Ｐゴシック"/>
              </a:rPr>
            </a:br>
            <a:r>
              <a:rPr lang="en-US" sz="2400" smtClean="0">
                <a:ea typeface="ＭＳ Ｐゴシック"/>
                <a:cs typeface="ＭＳ Ｐゴシック"/>
              </a:rPr>
              <a:t>responsibility to either…</a:t>
            </a:r>
          </a:p>
          <a:p>
            <a:pPr marL="596900"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A </a:t>
            </a:r>
            <a:r>
              <a:rPr lang="en-US" sz="2000" smtClean="0">
                <a:solidFill>
                  <a:srgbClr val="008000"/>
                </a:solidFill>
                <a:ea typeface="ＭＳ Ｐゴシック"/>
              </a:rPr>
              <a:t>façade</a:t>
            </a:r>
            <a:r>
              <a:rPr lang="en-US" sz="2000" smtClean="0">
                <a:ea typeface="ＭＳ Ｐゴシック"/>
              </a:rPr>
              <a:t> controller, representing the overall system and handling all system operations, or</a:t>
            </a:r>
          </a:p>
          <a:p>
            <a:pPr marL="596900" lvl="1">
              <a:lnSpc>
                <a:spcPct val="90000"/>
              </a:lnSpc>
            </a:pPr>
            <a:r>
              <a:rPr lang="en-US" sz="2000" smtClean="0">
                <a:ea typeface="ＭＳ Ｐゴシック"/>
              </a:rPr>
              <a:t>A </a:t>
            </a:r>
            <a:r>
              <a:rPr lang="en-US" sz="2000" smtClean="0">
                <a:solidFill>
                  <a:srgbClr val="008000"/>
                </a:solidFill>
                <a:ea typeface="ＭＳ Ｐゴシック"/>
              </a:rPr>
              <a:t>use case </a:t>
            </a:r>
            <a:r>
              <a:rPr lang="en-US" sz="2000" smtClean="0">
                <a:ea typeface="ＭＳ Ｐゴシック"/>
              </a:rPr>
              <a:t>controller, that handles all system events for a single use case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4857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953000" y="4800600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Proper control of your system is a discipline.  From </a:t>
            </a:r>
            <a:r>
              <a:rPr lang="en-US" sz="1800">
                <a:hlinkClick r:id="rId4"/>
              </a:rPr>
              <a:t>http://www.swapmeetdave.com/Humor/Cats/Brave.htm</a:t>
            </a:r>
            <a:r>
              <a:rPr lang="en-US" sz="1800"/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/>
                <a:cs typeface="ＭＳ Ｐゴシック"/>
              </a:rPr>
              <a:t>Recall</a:t>
            </a:r>
            <a:r>
              <a:rPr lang="en-US" smtClean="0">
                <a:ea typeface="ＭＳ Ｐゴシック"/>
                <a:cs typeface="ＭＳ Ｐゴシック"/>
              </a:rPr>
              <a:t> GRASP: Low Coupling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57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r>
              <a:rPr lang="en-US" smtClean="0">
                <a:ea typeface="ＭＳ Ｐゴシック"/>
                <a:cs typeface="ＭＳ Ｐゴシック"/>
              </a:rPr>
              <a:t>: How do you support low dependency, low change impact, and increased reuse?</a:t>
            </a:r>
            <a:br>
              <a:rPr lang="en-US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  <a:r>
              <a:rPr lang="en-US" smtClean="0">
                <a:ea typeface="ＭＳ Ｐゴシック"/>
                <a:cs typeface="ＭＳ Ｐゴシック"/>
              </a:rPr>
              <a:t>: Assign a responsibility so that coupling remains low. Use this principle to evaluate alternatives.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3"/>
          <a:srcRect l="10841" t="6000" r="13394" b="6000"/>
          <a:stretch>
            <a:fillRect/>
          </a:stretch>
        </p:blipFill>
        <p:spPr bwMode="auto">
          <a:xfrm>
            <a:off x="6248400" y="2057400"/>
            <a:ext cx="27432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/>
                <a:cs typeface="ＭＳ Ｐゴシック"/>
              </a:rPr>
              <a:t>Types of Coupling</a:t>
            </a:r>
          </a:p>
        </p:txBody>
      </p:sp>
      <p:grpSp>
        <p:nvGrpSpPr>
          <p:cNvPr id="28674" name="Group 3"/>
          <p:cNvGrpSpPr>
            <a:grpSpLocks/>
          </p:cNvGrpSpPr>
          <p:nvPr/>
        </p:nvGrpSpPr>
        <p:grpSpPr bwMode="auto">
          <a:xfrm>
            <a:off x="179388" y="1457325"/>
            <a:ext cx="8439150" cy="1755775"/>
            <a:chOff x="113" y="918"/>
            <a:chExt cx="5316" cy="1106"/>
          </a:xfrm>
        </p:grpSpPr>
        <p:sp>
          <p:nvSpPr>
            <p:cNvPr id="648196" name="AutoShape 4"/>
            <p:cNvSpPr>
              <a:spLocks noChangeArrowheads="1"/>
            </p:cNvSpPr>
            <p:nvPr/>
          </p:nvSpPr>
          <p:spPr bwMode="auto">
            <a:xfrm>
              <a:off x="385" y="1616"/>
              <a:ext cx="5035" cy="408"/>
            </a:xfrm>
            <a:prstGeom prst="rightArrow">
              <a:avLst>
                <a:gd name="adj1" fmla="val 50000"/>
                <a:gd name="adj2" fmla="val 308517"/>
              </a:avLst>
            </a:prstGeom>
            <a:gradFill rotWithShape="1">
              <a:gsLst>
                <a:gs pos="0">
                  <a:srgbClr val="FF3399">
                    <a:alpha val="32001"/>
                  </a:srgbClr>
                </a:gs>
                <a:gs pos="25000">
                  <a:srgbClr val="FF6633">
                    <a:alpha val="37500"/>
                  </a:srgbClr>
                </a:gs>
                <a:gs pos="50000">
                  <a:srgbClr val="FFFF00">
                    <a:alpha val="43000"/>
                  </a:srgbClr>
                </a:gs>
                <a:gs pos="75000">
                  <a:srgbClr val="01A78F">
                    <a:alpha val="48500"/>
                  </a:srgbClr>
                </a:gs>
                <a:gs pos="100000">
                  <a:srgbClr val="3366FF">
                    <a:alpha val="53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AU" sz="1800" b="1" dirty="0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rPr>
                <a:t>Low</a:t>
              </a:r>
              <a:r>
                <a:rPr lang="en-AU" sz="1800" dirty="0">
                  <a:ea typeface="ＭＳ Ｐゴシック" charset="-128"/>
                  <a:cs typeface="ＭＳ Ｐゴシック" charset="-128"/>
                </a:rPr>
                <a:t>	               </a:t>
              </a:r>
              <a:r>
                <a:rPr lang="en-AU" sz="1800" b="1" i="1" dirty="0">
                  <a:ea typeface="ＭＳ Ｐゴシック" charset="-128"/>
                  <a:cs typeface="ＭＳ Ｐゴシック" charset="-128"/>
                </a:rPr>
                <a:t>Coupling Spectrum</a:t>
              </a:r>
              <a:r>
                <a:rPr lang="en-AU" sz="1800" dirty="0">
                  <a:ea typeface="ＭＳ Ｐゴシック" charset="-128"/>
                  <a:cs typeface="ＭＳ Ｐゴシック" charset="-128"/>
                </a:rPr>
                <a:t>		               </a:t>
              </a:r>
              <a:r>
                <a:rPr lang="en-AU" sz="1800" b="1" dirty="0">
                  <a:solidFill>
                    <a:srgbClr val="CC0000"/>
                  </a:solidFill>
                  <a:ea typeface="ＭＳ Ｐゴシック" charset="-128"/>
                  <a:cs typeface="ＭＳ Ｐゴシック" charset="-128"/>
                </a:rPr>
                <a:t>High</a:t>
              </a:r>
            </a:p>
          </p:txBody>
        </p:sp>
        <p:sp>
          <p:nvSpPr>
            <p:cNvPr id="28681" name="Text Box 5"/>
            <p:cNvSpPr txBox="1">
              <a:spLocks noChangeArrowheads="1"/>
            </p:cNvSpPr>
            <p:nvPr/>
          </p:nvSpPr>
          <p:spPr bwMode="auto">
            <a:xfrm>
              <a:off x="113" y="918"/>
              <a:ext cx="12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>
                  <a:solidFill>
                    <a:srgbClr val="008000"/>
                  </a:solidFill>
                </a:rPr>
                <a:t>No Direct Coupling</a:t>
              </a:r>
            </a:p>
          </p:txBody>
        </p:sp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975" y="1236"/>
              <a:ext cx="9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Data Coupling</a:t>
              </a:r>
            </a:p>
          </p:txBody>
        </p:sp>
        <p:sp>
          <p:nvSpPr>
            <p:cNvPr id="28683" name="Text Box 7"/>
            <p:cNvSpPr txBox="1">
              <a:spLocks noChangeArrowheads="1"/>
            </p:cNvSpPr>
            <p:nvPr/>
          </p:nvSpPr>
          <p:spPr bwMode="auto">
            <a:xfrm>
              <a:off x="1655" y="918"/>
              <a:ext cx="10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Stamp Coupling</a:t>
              </a:r>
            </a:p>
          </p:txBody>
        </p:sp>
        <p:sp>
          <p:nvSpPr>
            <p:cNvPr id="28684" name="Text Box 8"/>
            <p:cNvSpPr txBox="1">
              <a:spLocks noChangeArrowheads="1"/>
            </p:cNvSpPr>
            <p:nvPr/>
          </p:nvSpPr>
          <p:spPr bwMode="auto">
            <a:xfrm>
              <a:off x="2381" y="1190"/>
              <a:ext cx="11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Control Coupling</a:t>
              </a:r>
            </a:p>
          </p:txBody>
        </p:sp>
        <p:sp>
          <p:nvSpPr>
            <p:cNvPr id="28685" name="Text Box 9"/>
            <p:cNvSpPr txBox="1">
              <a:spLocks noChangeArrowheads="1"/>
            </p:cNvSpPr>
            <p:nvPr/>
          </p:nvSpPr>
          <p:spPr bwMode="auto">
            <a:xfrm>
              <a:off x="3315" y="964"/>
              <a:ext cx="6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External</a:t>
              </a:r>
            </a:p>
          </p:txBody>
        </p:sp>
        <p:sp>
          <p:nvSpPr>
            <p:cNvPr id="28686" name="Text Box 10"/>
            <p:cNvSpPr txBox="1">
              <a:spLocks noChangeArrowheads="1"/>
            </p:cNvSpPr>
            <p:nvPr/>
          </p:nvSpPr>
          <p:spPr bwMode="auto">
            <a:xfrm>
              <a:off x="3792" y="1190"/>
              <a:ext cx="1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Common Coupling</a:t>
              </a:r>
            </a:p>
          </p:txBody>
        </p:sp>
        <p:sp>
          <p:nvSpPr>
            <p:cNvPr id="28687" name="Text Box 11"/>
            <p:cNvSpPr txBox="1">
              <a:spLocks noChangeArrowheads="1"/>
            </p:cNvSpPr>
            <p:nvPr/>
          </p:nvSpPr>
          <p:spPr bwMode="auto">
            <a:xfrm>
              <a:off x="4830" y="964"/>
              <a:ext cx="5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>
                  <a:solidFill>
                    <a:srgbClr val="CC0000"/>
                  </a:solidFill>
                </a:rPr>
                <a:t>Content</a:t>
              </a:r>
            </a:p>
          </p:txBody>
        </p:sp>
        <p:sp>
          <p:nvSpPr>
            <p:cNvPr id="28688" name="Line 12"/>
            <p:cNvSpPr>
              <a:spLocks noChangeShapeType="1"/>
            </p:cNvSpPr>
            <p:nvPr/>
          </p:nvSpPr>
          <p:spPr bwMode="auto">
            <a:xfrm>
              <a:off x="476" y="1117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3"/>
            <p:cNvSpPr>
              <a:spLocks noChangeShapeType="1"/>
            </p:cNvSpPr>
            <p:nvPr/>
          </p:nvSpPr>
          <p:spPr bwMode="auto">
            <a:xfrm>
              <a:off x="1201" y="143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4"/>
            <p:cNvSpPr>
              <a:spLocks noChangeShapeType="1"/>
            </p:cNvSpPr>
            <p:nvPr/>
          </p:nvSpPr>
          <p:spPr bwMode="auto">
            <a:xfrm>
              <a:off x="1973" y="1117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5"/>
            <p:cNvSpPr>
              <a:spLocks noChangeShapeType="1"/>
            </p:cNvSpPr>
            <p:nvPr/>
          </p:nvSpPr>
          <p:spPr bwMode="auto">
            <a:xfrm>
              <a:off x="2698" y="138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16"/>
            <p:cNvSpPr>
              <a:spLocks noChangeShapeType="1"/>
            </p:cNvSpPr>
            <p:nvPr/>
          </p:nvSpPr>
          <p:spPr bwMode="auto">
            <a:xfrm>
              <a:off x="3569" y="1162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17"/>
            <p:cNvSpPr>
              <a:spLocks noChangeShapeType="1"/>
            </p:cNvSpPr>
            <p:nvPr/>
          </p:nvSpPr>
          <p:spPr bwMode="auto">
            <a:xfrm>
              <a:off x="4241" y="138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18"/>
            <p:cNvSpPr>
              <a:spLocks noChangeShapeType="1"/>
            </p:cNvSpPr>
            <p:nvPr/>
          </p:nvSpPr>
          <p:spPr bwMode="auto">
            <a:xfrm>
              <a:off x="5148" y="1162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Text Box 19"/>
          <p:cNvSpPr txBox="1">
            <a:spLocks noChangeArrowheads="1"/>
          </p:cNvSpPr>
          <p:nvPr/>
        </p:nvSpPr>
        <p:spPr bwMode="auto">
          <a:xfrm>
            <a:off x="609600" y="3870325"/>
            <a:ext cx="794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/>
              <a:t>A measure of the interdependence among software components</a:t>
            </a:r>
          </a:p>
        </p:txBody>
      </p:sp>
      <p:sp>
        <p:nvSpPr>
          <p:cNvPr id="648212" name="Rectangle 20"/>
          <p:cNvSpPr>
            <a:spLocks noChangeArrowheads="1"/>
          </p:cNvSpPr>
          <p:nvPr/>
        </p:nvSpPr>
        <p:spPr bwMode="auto">
          <a:xfrm>
            <a:off x="609600" y="4419600"/>
            <a:ext cx="7991475" cy="1625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dirty="0">
                <a:ea typeface="ＭＳ Ｐゴシック" charset="-128"/>
                <a:cs typeface="ＭＳ Ｐゴシック" charset="-128"/>
              </a:rPr>
              <a:t>Content</a:t>
            </a:r>
            <a:r>
              <a:rPr lang="en-AU" sz="2000" dirty="0">
                <a:ea typeface="ＭＳ Ｐゴシック" charset="-128"/>
                <a:cs typeface="ＭＳ Ｐゴシック" charset="-128"/>
              </a:rPr>
              <a:t>: one component directly references the content of another</a:t>
            </a:r>
          </a:p>
          <a:p>
            <a:pPr>
              <a:defRPr/>
            </a:pPr>
            <a:r>
              <a:rPr lang="en-AU" sz="2000" b="1" dirty="0">
                <a:ea typeface="ＭＳ Ｐゴシック" charset="-128"/>
                <a:cs typeface="ＭＳ Ｐゴシック" charset="-128"/>
              </a:rPr>
              <a:t>Common</a:t>
            </a:r>
            <a:r>
              <a:rPr lang="en-AU" sz="2000" dirty="0">
                <a:ea typeface="ＭＳ Ｐゴシック" charset="-128"/>
                <a:cs typeface="ＭＳ Ｐゴシック" charset="-128"/>
              </a:rPr>
              <a:t>: both components have access to the same global data</a:t>
            </a:r>
          </a:p>
          <a:p>
            <a:pPr>
              <a:defRPr/>
            </a:pPr>
            <a:r>
              <a:rPr lang="en-AU" sz="2000" b="1" dirty="0">
                <a:ea typeface="ＭＳ Ｐゴシック" charset="-128"/>
                <a:cs typeface="ＭＳ Ｐゴシック" charset="-128"/>
              </a:rPr>
              <a:t>Control</a:t>
            </a:r>
            <a:r>
              <a:rPr lang="en-AU" sz="2000" dirty="0">
                <a:ea typeface="ＭＳ Ｐゴシック" charset="-128"/>
                <a:cs typeface="ＭＳ Ｐゴシック" charset="-128"/>
              </a:rPr>
              <a:t>: One component passes the element of control to another</a:t>
            </a:r>
          </a:p>
          <a:p>
            <a:pPr>
              <a:defRPr/>
            </a:pPr>
            <a:r>
              <a:rPr lang="en-AU" sz="2000" b="1" dirty="0">
                <a:ea typeface="ＭＳ Ｐゴシック" charset="-128"/>
                <a:cs typeface="ＭＳ Ｐゴシック" charset="-128"/>
              </a:rPr>
              <a:t>Stamp</a:t>
            </a:r>
            <a:r>
              <a:rPr lang="en-AU" sz="2000" dirty="0">
                <a:ea typeface="ＭＳ Ｐゴシック" charset="-128"/>
                <a:cs typeface="ＭＳ Ｐゴシック" charset="-128"/>
              </a:rPr>
              <a:t>: Two components modify or access data in the same object</a:t>
            </a:r>
          </a:p>
          <a:p>
            <a:pPr>
              <a:defRPr/>
            </a:pPr>
            <a:r>
              <a:rPr lang="en-AU" sz="2000" b="1" dirty="0">
                <a:ea typeface="ＭＳ Ｐゴシック" charset="-128"/>
                <a:cs typeface="ＭＳ Ｐゴシック" charset="-128"/>
              </a:rPr>
              <a:t>Data</a:t>
            </a:r>
            <a:r>
              <a:rPr lang="en-AU" sz="2000" dirty="0">
                <a:ea typeface="ＭＳ Ｐゴシック" charset="-128"/>
                <a:cs typeface="ＭＳ Ｐゴシック" charset="-128"/>
              </a:rPr>
              <a:t>: One component passes simple data to another as an argument</a:t>
            </a:r>
          </a:p>
        </p:txBody>
      </p:sp>
      <p:sp>
        <p:nvSpPr>
          <p:cNvPr id="22" name="Rectangle 5"/>
          <p:cNvSpPr>
            <a:spLocks/>
          </p:cNvSpPr>
          <p:nvPr/>
        </p:nvSpPr>
        <p:spPr bwMode="auto">
          <a:xfrm>
            <a:off x="8574088" y="6430963"/>
            <a:ext cx="341312" cy="3079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82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8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8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8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8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12" grpId="0" build="p" animBg="1" autoUpdateAnimBg="0" rev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4191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/>
                <a:cs typeface="ＭＳ Ｐゴシック"/>
              </a:rPr>
              <a:t>Recall</a:t>
            </a:r>
            <a:r>
              <a:rPr lang="en-US" smtClean="0">
                <a:ea typeface="ＭＳ Ｐゴシック"/>
                <a:cs typeface="ＭＳ Ｐゴシック"/>
              </a:rPr>
              <a:t> GRASP: High Cohesion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5181600" cy="4572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r>
              <a:rPr lang="en-US" smtClean="0">
                <a:ea typeface="ＭＳ Ｐゴシック"/>
                <a:cs typeface="ＭＳ Ｐゴシック"/>
              </a:rPr>
              <a:t>: How do you keep objects focused, understandable, and manageable, and as a 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side-effect, support low coupling?</a:t>
            </a:r>
            <a:br>
              <a:rPr lang="en-US" smtClean="0">
                <a:ea typeface="ＭＳ Ｐゴシック"/>
                <a:cs typeface="ＭＳ Ｐゴシック"/>
              </a:rPr>
            </a:br>
            <a:endParaRPr lang="en-US" smtClean="0">
              <a:ea typeface="ＭＳ Ｐゴシック"/>
              <a:cs typeface="ＭＳ Ｐゴシック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mtClean="0">
                <a:solidFill>
                  <a:srgbClr val="00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  <a:r>
              <a:rPr lang="en-US" smtClean="0">
                <a:ea typeface="ＭＳ Ｐゴシック"/>
                <a:cs typeface="ＭＳ Ｐゴシック"/>
              </a:rPr>
              <a:t>: Assign a responsibility so that cohesion remains high. 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Use this principle to evaluate alternatives.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/>
                <a:cs typeface="ＭＳ Ｐゴシック"/>
              </a:rPr>
              <a:t>Types of Cohesion</a:t>
            </a:r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252413" y="1295400"/>
            <a:ext cx="8761412" cy="2136775"/>
            <a:chOff x="159" y="816"/>
            <a:chExt cx="5519" cy="1346"/>
          </a:xfrm>
        </p:grpSpPr>
        <p:sp>
          <p:nvSpPr>
            <p:cNvPr id="645124" name="AutoShape 4"/>
            <p:cNvSpPr>
              <a:spLocks noChangeArrowheads="1"/>
            </p:cNvSpPr>
            <p:nvPr/>
          </p:nvSpPr>
          <p:spPr bwMode="auto">
            <a:xfrm>
              <a:off x="431" y="1514"/>
              <a:ext cx="5035" cy="408"/>
            </a:xfrm>
            <a:prstGeom prst="rightArrow">
              <a:avLst>
                <a:gd name="adj1" fmla="val 50000"/>
                <a:gd name="adj2" fmla="val 308517"/>
              </a:avLst>
            </a:prstGeom>
            <a:gradFill rotWithShape="1">
              <a:gsLst>
                <a:gs pos="0">
                  <a:srgbClr val="FF3399">
                    <a:alpha val="32001"/>
                  </a:srgbClr>
                </a:gs>
                <a:gs pos="25000">
                  <a:srgbClr val="FF6633">
                    <a:alpha val="37500"/>
                  </a:srgbClr>
                </a:gs>
                <a:gs pos="50000">
                  <a:srgbClr val="FFFF00">
                    <a:alpha val="43000"/>
                  </a:srgbClr>
                </a:gs>
                <a:gs pos="75000">
                  <a:srgbClr val="01A78F">
                    <a:alpha val="48500"/>
                  </a:srgbClr>
                </a:gs>
                <a:gs pos="100000">
                  <a:srgbClr val="3366FF">
                    <a:alpha val="53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AU" sz="2000" b="1" dirty="0">
                  <a:solidFill>
                    <a:srgbClr val="CC0000"/>
                  </a:solidFill>
                  <a:ea typeface="ＭＳ Ｐゴシック" charset="-128"/>
                  <a:cs typeface="ＭＳ Ｐゴシック" charset="-128"/>
                </a:rPr>
                <a:t> Low</a:t>
              </a:r>
              <a:r>
                <a:rPr lang="en-AU" sz="1800" dirty="0">
                  <a:ea typeface="ＭＳ Ｐゴシック" charset="-128"/>
                  <a:cs typeface="ＭＳ Ｐゴシック" charset="-128"/>
                </a:rPr>
                <a:t>	                </a:t>
              </a:r>
              <a:r>
                <a:rPr lang="en-AU" sz="1800" b="1" i="1" dirty="0">
                  <a:ea typeface="ＭＳ Ｐゴシック" charset="-128"/>
                  <a:cs typeface="ＭＳ Ｐゴシック" charset="-128"/>
                </a:rPr>
                <a:t>Cohesion Spectrum</a:t>
              </a:r>
              <a:r>
                <a:rPr lang="en-AU" sz="1800" dirty="0">
                  <a:ea typeface="ＭＳ Ｐゴシック" charset="-128"/>
                  <a:cs typeface="ＭＳ Ｐゴシック" charset="-128"/>
                </a:rPr>
                <a:t>		               </a:t>
              </a:r>
              <a:r>
                <a:rPr lang="en-AU" sz="2000" b="1" dirty="0">
                  <a:solidFill>
                    <a:srgbClr val="008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ＭＳ Ｐゴシック" charset="-128"/>
                  <a:cs typeface="ＭＳ Ｐゴシック" charset="-128"/>
                </a:rPr>
                <a:t>High</a:t>
              </a:r>
              <a:endParaRPr lang="en-AU" sz="18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777" name="Text Box 5"/>
            <p:cNvSpPr txBox="1">
              <a:spLocks noChangeArrowheads="1"/>
            </p:cNvSpPr>
            <p:nvPr/>
          </p:nvSpPr>
          <p:spPr bwMode="auto">
            <a:xfrm>
              <a:off x="4559" y="1950"/>
              <a:ext cx="11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“Single-Minded”</a:t>
              </a:r>
            </a:p>
          </p:txBody>
        </p:sp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431" y="1950"/>
              <a:ext cx="10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“Pathological”</a:t>
              </a:r>
            </a:p>
          </p:txBody>
        </p:sp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159" y="816"/>
              <a:ext cx="8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>
                  <a:solidFill>
                    <a:srgbClr val="CC0000"/>
                  </a:solidFill>
                </a:rPr>
                <a:t>Coincidental</a:t>
              </a:r>
            </a:p>
          </p:txBody>
        </p:sp>
        <p:sp>
          <p:nvSpPr>
            <p:cNvPr id="32780" name="Text Box 8"/>
            <p:cNvSpPr txBox="1">
              <a:spLocks noChangeArrowheads="1"/>
            </p:cNvSpPr>
            <p:nvPr/>
          </p:nvSpPr>
          <p:spPr bwMode="auto">
            <a:xfrm>
              <a:off x="1021" y="1134"/>
              <a:ext cx="5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Logical</a:t>
              </a: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701" y="816"/>
              <a:ext cx="6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Temporal</a:t>
              </a:r>
            </a:p>
          </p:txBody>
        </p:sp>
        <p:sp>
          <p:nvSpPr>
            <p:cNvPr id="32782" name="Text Box 10"/>
            <p:cNvSpPr txBox="1">
              <a:spLocks noChangeArrowheads="1"/>
            </p:cNvSpPr>
            <p:nvPr/>
          </p:nvSpPr>
          <p:spPr bwMode="auto">
            <a:xfrm>
              <a:off x="2608" y="1088"/>
              <a:ext cx="7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Procedural</a:t>
              </a:r>
            </a:p>
          </p:txBody>
        </p:sp>
        <p:sp>
          <p:nvSpPr>
            <p:cNvPr id="32783" name="Text Box 11"/>
            <p:cNvSpPr txBox="1">
              <a:spLocks noChangeArrowheads="1"/>
            </p:cNvSpPr>
            <p:nvPr/>
          </p:nvSpPr>
          <p:spPr bwMode="auto">
            <a:xfrm>
              <a:off x="3456" y="862"/>
              <a:ext cx="1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/>
                <a:t>Communicational</a:t>
              </a:r>
            </a:p>
          </p:txBody>
        </p:sp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4876" y="862"/>
              <a:ext cx="7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600" b="1">
                  <a:solidFill>
                    <a:srgbClr val="008000"/>
                  </a:solidFill>
                </a:rPr>
                <a:t>Functional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522" y="101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247" y="133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2019" y="101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2925" y="128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3955" y="1060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194" y="1060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1" name="Text Box 19"/>
          <p:cNvSpPr txBox="1">
            <a:spLocks noChangeArrowheads="1"/>
          </p:cNvSpPr>
          <p:nvPr/>
        </p:nvSpPr>
        <p:spPr bwMode="auto">
          <a:xfrm>
            <a:off x="685800" y="3716338"/>
            <a:ext cx="780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800" b="1"/>
              <a:t>A measure of the relative functional strength of a software component</a:t>
            </a:r>
          </a:p>
        </p:txBody>
      </p:sp>
      <p:sp>
        <p:nvSpPr>
          <p:cNvPr id="645140" name="Rectangle 20"/>
          <p:cNvSpPr>
            <a:spLocks noChangeArrowheads="1"/>
          </p:cNvSpPr>
          <p:nvPr/>
        </p:nvSpPr>
        <p:spPr bwMode="auto">
          <a:xfrm>
            <a:off x="609600" y="4114800"/>
            <a:ext cx="7991475" cy="2235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sz="2000" u="sng">
                <a:ea typeface="ＭＳ Ｐゴシック" charset="-128"/>
                <a:cs typeface="ＭＳ Ｐゴシック" charset="-128"/>
              </a:rPr>
              <a:t>Coincidental</a:t>
            </a:r>
            <a:r>
              <a:rPr lang="en-AU" sz="2000">
                <a:ea typeface="ＭＳ Ｐゴシック" charset="-128"/>
                <a:cs typeface="ＭＳ Ｐゴシック" charset="-128"/>
              </a:rPr>
              <a:t>: multiple, completely unrelated actions or components</a:t>
            </a:r>
          </a:p>
          <a:p>
            <a:pPr>
              <a:defRPr/>
            </a:pPr>
            <a:r>
              <a:rPr lang="en-AU" sz="2000" u="sng">
                <a:ea typeface="ＭＳ Ｐゴシック" charset="-128"/>
                <a:cs typeface="ＭＳ Ｐゴシック" charset="-128"/>
              </a:rPr>
              <a:t>Logical</a:t>
            </a:r>
            <a:r>
              <a:rPr lang="en-AU" sz="2000">
                <a:ea typeface="ＭＳ Ｐゴシック" charset="-128"/>
                <a:cs typeface="ＭＳ Ｐゴシック" charset="-128"/>
              </a:rPr>
              <a:t>: series of related actions or components (e.g. library of IO functions)</a:t>
            </a:r>
          </a:p>
          <a:p>
            <a:pPr>
              <a:defRPr/>
            </a:pPr>
            <a:r>
              <a:rPr lang="en-AU" sz="2000" u="sng">
                <a:ea typeface="ＭＳ Ｐゴシック" charset="-128"/>
                <a:cs typeface="ＭＳ Ｐゴシック" charset="-128"/>
              </a:rPr>
              <a:t>Temporal</a:t>
            </a:r>
            <a:r>
              <a:rPr lang="en-AU" sz="2000">
                <a:ea typeface="ＭＳ Ｐゴシック" charset="-128"/>
                <a:cs typeface="ＭＳ Ｐゴシック" charset="-128"/>
              </a:rPr>
              <a:t>: series of actions related in time (e.g. initialization modules)</a:t>
            </a:r>
            <a:br>
              <a:rPr lang="en-AU" sz="2000">
                <a:ea typeface="ＭＳ Ｐゴシック" charset="-128"/>
                <a:cs typeface="ＭＳ Ｐゴシック" charset="-128"/>
              </a:rPr>
            </a:br>
            <a:r>
              <a:rPr lang="en-AU" sz="2000" u="sng">
                <a:ea typeface="ＭＳ Ｐゴシック" charset="-128"/>
                <a:cs typeface="ＭＳ Ｐゴシック" charset="-128"/>
              </a:rPr>
              <a:t>Procedural</a:t>
            </a:r>
            <a:r>
              <a:rPr lang="en-AU" sz="2000">
                <a:ea typeface="ＭＳ Ｐゴシック" charset="-128"/>
                <a:cs typeface="ＭＳ Ｐゴシック" charset="-128"/>
              </a:rPr>
              <a:t>: series of actions sharing sequences of steps.</a:t>
            </a:r>
          </a:p>
          <a:p>
            <a:pPr>
              <a:defRPr/>
            </a:pPr>
            <a:r>
              <a:rPr lang="en-AU" sz="2000" u="sng">
                <a:ea typeface="ＭＳ Ｐゴシック" charset="-128"/>
                <a:cs typeface="ＭＳ Ｐゴシック" charset="-128"/>
              </a:rPr>
              <a:t>Communicational</a:t>
            </a:r>
            <a:r>
              <a:rPr lang="en-AU" sz="2000">
                <a:ea typeface="ＭＳ Ｐゴシック" charset="-128"/>
                <a:cs typeface="ＭＳ Ｐゴシック" charset="-128"/>
              </a:rPr>
              <a:t>: procedural cohesion but on the same data.</a:t>
            </a:r>
          </a:p>
          <a:p>
            <a:pPr>
              <a:defRPr/>
            </a:pPr>
            <a:r>
              <a:rPr lang="en-AU" sz="2000" u="sng">
                <a:ea typeface="ＭＳ Ｐゴシック" charset="-128"/>
                <a:cs typeface="ＭＳ Ｐゴシック" charset="-128"/>
              </a:rPr>
              <a:t>Functional</a:t>
            </a:r>
            <a:r>
              <a:rPr lang="en-AU" sz="2000">
                <a:ea typeface="ＭＳ Ｐゴシック" charset="-128"/>
                <a:cs typeface="ＭＳ Ｐゴシック" charset="-128"/>
              </a:rPr>
              <a:t>: one action or function</a:t>
            </a:r>
          </a:p>
        </p:txBody>
      </p:sp>
      <p:sp>
        <p:nvSpPr>
          <p:cNvPr id="22" name="Rectangle 5"/>
          <p:cNvSpPr>
            <a:spLocks/>
          </p:cNvSpPr>
          <p:nvPr/>
        </p:nvSpPr>
        <p:spPr bwMode="auto">
          <a:xfrm>
            <a:off x="8574088" y="6430963"/>
            <a:ext cx="341312" cy="3079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</a:rPr>
              <a:t>Q2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0" grpId="0" build="p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38669</TotalTime>
  <Words>1354</Words>
  <Application>Microsoft Office PowerPoint</Application>
  <PresentationFormat>On-screen Show (4:3)</PresentationFormat>
  <Paragraphs>251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2007FairfaxShowcaseSE-Slides-Bohner</vt:lpstr>
      <vt:lpstr>Visio</vt:lpstr>
      <vt:lpstr>CSSE 374: More GRASP’ing and Use Case Realization</vt:lpstr>
      <vt:lpstr>Learning Outcomes: Patterns, Tradeoffs</vt:lpstr>
      <vt:lpstr>Recall GRASP: Creator </vt:lpstr>
      <vt:lpstr>Recall GRASP: Information Expert</vt:lpstr>
      <vt:lpstr>Recall GRASP: Controller</vt:lpstr>
      <vt:lpstr>Recall GRASP: Low Coupling</vt:lpstr>
      <vt:lpstr>Types of Coupling</vt:lpstr>
      <vt:lpstr>Recall GRASP: High Cohesion</vt:lpstr>
      <vt:lpstr>Types of Cohesion</vt:lpstr>
      <vt:lpstr>Legend in his own lunchtime…</vt:lpstr>
      <vt:lpstr>Getting a GRASP on Design</vt:lpstr>
      <vt:lpstr>Use Case Realization</vt:lpstr>
      <vt:lpstr>System Sequence Diagrams (SSD)</vt:lpstr>
      <vt:lpstr>Operation Contracts (OC)</vt:lpstr>
      <vt:lpstr>Where to Begin</vt:lpstr>
      <vt:lpstr>Example: Design makeNewSale</vt:lpstr>
      <vt:lpstr>Fulfilling Duties per Ops. Contract</vt:lpstr>
      <vt:lpstr>Example: Design enterItem</vt:lpstr>
      <vt:lpstr>Assign enterItem() to a Controller</vt:lpstr>
      <vt:lpstr>enterItem() Communication Diagram</vt:lpstr>
      <vt:lpstr>Exercise on Design Examples</vt:lpstr>
      <vt:lpstr>Static View: Visibility</vt:lpstr>
      <vt:lpstr>Command-Query Separation Principle</vt:lpstr>
      <vt:lpstr>Command-Query Separation Principle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Windows User</cp:lastModifiedBy>
  <cp:revision>334</cp:revision>
  <cp:lastPrinted>2011-01-06T08:27:43Z</cp:lastPrinted>
  <dcterms:created xsi:type="dcterms:W3CDTF">2010-09-02T02:24:37Z</dcterms:created>
  <dcterms:modified xsi:type="dcterms:W3CDTF">2012-12-12T19:45:09Z</dcterms:modified>
</cp:coreProperties>
</file>