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835" r:id="rId3"/>
    <p:sldId id="860" r:id="rId4"/>
    <p:sldId id="836" r:id="rId5"/>
    <p:sldId id="837" r:id="rId6"/>
    <p:sldId id="838" r:id="rId7"/>
    <p:sldId id="839" r:id="rId8"/>
    <p:sldId id="840" r:id="rId9"/>
    <p:sldId id="841" r:id="rId10"/>
    <p:sldId id="842" r:id="rId11"/>
    <p:sldId id="843" r:id="rId12"/>
    <p:sldId id="845" r:id="rId13"/>
    <p:sldId id="844" r:id="rId14"/>
    <p:sldId id="846" r:id="rId15"/>
    <p:sldId id="847" r:id="rId16"/>
    <p:sldId id="849" r:id="rId17"/>
    <p:sldId id="850" r:id="rId18"/>
    <p:sldId id="851" r:id="rId19"/>
    <p:sldId id="852" r:id="rId20"/>
    <p:sldId id="853" r:id="rId21"/>
    <p:sldId id="854" r:id="rId22"/>
    <p:sldId id="855" r:id="rId23"/>
    <p:sldId id="856" r:id="rId24"/>
    <p:sldId id="857" r:id="rId25"/>
    <p:sldId id="858" r:id="rId26"/>
    <p:sldId id="859" r:id="rId27"/>
    <p:sldId id="848" r:id="rId28"/>
    <p:sldId id="861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1818" autoAdjust="0"/>
  </p:normalViewPr>
  <p:slideViewPr>
    <p:cSldViewPr>
      <p:cViewPr varScale="1">
        <p:scale>
          <a:sx n="57" d="100"/>
          <a:sy n="57" d="100"/>
        </p:scale>
        <p:origin x="-990" y="-90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Q1.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True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False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(circle one): A design pattern often combines multiple GRASP principles.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Simplification of Abstract Factory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3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ServicesFactory</a:t>
            </a:r>
            <a:r>
              <a:rPr lang="en-US" dirty="0" smtClean="0"/>
              <a:t> creates adapter objects for many 3rd party services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get.???.Adapter</a:t>
            </a:r>
            <a:r>
              <a:rPr lang="en-US" dirty="0" smtClean="0"/>
              <a:t>() method checks to make sure no instance already exists</a:t>
            </a:r>
          </a:p>
          <a:p>
            <a:r>
              <a:rPr lang="en-US" dirty="0" smtClean="0"/>
              <a:t>The concrete adapter class is read from an external property file</a:t>
            </a:r>
          </a:p>
          <a:p>
            <a:r>
              <a:rPr lang="en-US" dirty="0" err="1" smtClean="0"/>
              <a:t>Class.forName</a:t>
            </a:r>
            <a:r>
              <a:rPr lang="en-US" dirty="0" smtClean="0"/>
              <a:t>(..) returns a reference to a class given its </a:t>
            </a:r>
            <a:r>
              <a:rPr lang="en-US" dirty="0" err="1" smtClean="0"/>
              <a:t>name:string</a:t>
            </a:r>
            <a:endParaRPr lang="en-US" dirty="0" smtClean="0"/>
          </a:p>
          <a:p>
            <a:r>
              <a:rPr lang="en-US" dirty="0" smtClean="0"/>
              <a:t>First call to </a:t>
            </a:r>
            <a:r>
              <a:rPr lang="en-US" dirty="0" err="1" smtClean="0"/>
              <a:t>get.???.Adapter</a:t>
            </a:r>
            <a:r>
              <a:rPr lang="en-US" dirty="0" smtClean="0"/>
              <a:t>() creates adapter, subsequent calls access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 creation responsibility to a pure fabrication Factory object</a:t>
            </a:r>
          </a:p>
          <a:p>
            <a:r>
              <a:rPr lang="en-US" dirty="0" smtClean="0"/>
              <a:t>Commonly implemented via the Singleton pattern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This is just an example of how the patterns terminology is pervasive.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Q6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List a couple of advantages of using a Factory object versus just distributing the logic for deciding what objects to create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•• call-outs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</a:t>
            </a:r>
            <a:r>
              <a:rPr lang="en-US" baseline="0" dirty="0" smtClean="0"/>
              <a:t> </a:t>
            </a:r>
            <a:r>
              <a:rPr lang="en-US" dirty="0" smtClean="0"/>
              <a:t>Exactly one instance of a class is needed/allowed</a:t>
            </a:r>
          </a:p>
          <a:p>
            <a:r>
              <a:rPr lang="en-US" dirty="0" smtClean="0"/>
              <a:t>	Other objects need single, global point of access to it</a:t>
            </a:r>
          </a:p>
          <a:p>
            <a:r>
              <a:rPr lang="en-US" dirty="0" smtClean="0"/>
              <a:t>Solution: Define a static method of a class that returns the Singleton</a:t>
            </a:r>
          </a:p>
          <a:p>
            <a:r>
              <a:rPr lang="en-US" dirty="0" smtClean="0"/>
              <a:t>	The static method can only create one instance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	Who should create the Factory? The Singleton!</a:t>
            </a:r>
          </a:p>
          <a:p>
            <a:r>
              <a:rPr lang="en-US" dirty="0" smtClean="0"/>
              <a:t>	Provides global visibility via static method</a:t>
            </a:r>
          </a:p>
          <a:p>
            <a:r>
              <a:rPr lang="en-US" dirty="0" smtClean="0"/>
              <a:t>	Avoids passing factory reference to many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clients have global visibility to static method </a:t>
            </a:r>
            <a:r>
              <a:rPr lang="en-US" dirty="0" err="1" smtClean="0"/>
              <a:t>getInstance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First call to </a:t>
            </a:r>
            <a:r>
              <a:rPr lang="en-US" dirty="0" err="1" smtClean="0"/>
              <a:t>getInstance</a:t>
            </a:r>
            <a:r>
              <a:rPr lang="en-US" dirty="0" smtClean="0"/>
              <a:t>() creates a </a:t>
            </a:r>
            <a:r>
              <a:rPr lang="en-US" dirty="0" err="1" smtClean="0"/>
              <a:t>ServicesFactory</a:t>
            </a:r>
            <a:r>
              <a:rPr lang="en-US" dirty="0" smtClean="0"/>
              <a:t> singleton</a:t>
            </a:r>
          </a:p>
          <a:p>
            <a:r>
              <a:rPr lang="en-US" dirty="0" smtClean="0"/>
              <a:t>Subsequent calls just access the singleton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build in eager version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Lazy initialization: 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saves resources by only creating if needed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allows for more complex initialization logic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Eager:</a:t>
            </a:r>
          </a:p>
          <a:p>
            <a:r>
              <a:rPr lang="en-US" sz="12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- </a:t>
            </a:r>
            <a:r>
              <a:rPr lang="en-US" sz="12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simple, little or no conditional logic</a:t>
            </a:r>
            <a:endParaRPr lang="en-US" sz="12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Q7: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Please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ist a couple of reasons why we use instance methods in a singleton, instead of just declaring static methods. </a:t>
            </a:r>
            <a:endParaRPr lang="en-US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AAA2F6-E55E-A04B-9F2C-26A2E560CAF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NOTE: New</a:t>
            </a:r>
            <a:r>
              <a:rPr lang="en-US" baseline="0" dirty="0" smtClean="0"/>
              <a:t> approach to Design Studio…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Singleton is probably the most overused pattern.  </a:t>
            </a:r>
          </a:p>
          <a:p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Many consider Singleton a bad code smell.</a:t>
            </a:r>
            <a:endParaRPr lang="en-US" sz="14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Q8: 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List four ways that using singleton can lead to problems:</a:t>
            </a:r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 </a:t>
            </a:r>
            <a:endParaRPr lang="en-US" sz="14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</a:t>
            </a:r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••••• Animated bullets and 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call-outs</a:t>
            </a:r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a family of algorithms that are interchangeable and vary independently from the client that uses them</a:t>
            </a:r>
          </a:p>
          <a:p>
            <a:r>
              <a:rPr lang="en-US" b="1" dirty="0" smtClean="0"/>
              <a:t>Q9: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With what sorts of variations does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Strategy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help us deal?</a:t>
            </a:r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Each pricing strategy subclass implements a different pricing algorithm</a:t>
            </a:r>
          </a:p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All implement the </a:t>
            </a:r>
            <a:r>
              <a:rPr lang="en-US" sz="1400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getTotal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(..) method</a:t>
            </a:r>
          </a:p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Strategy object attached to a context object (Sale, in this case)</a:t>
            </a:r>
          </a:p>
          <a:p>
            <a:endParaRPr lang="en-US" sz="14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</a:t>
            </a:r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• code for method bodies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tells Sale to </a:t>
            </a:r>
            <a:r>
              <a:rPr lang="en-US" dirty="0" err="1" smtClean="0"/>
              <a:t>getTotal</a:t>
            </a:r>
            <a:r>
              <a:rPr lang="en-US" dirty="0" smtClean="0"/>
              <a:t>(), Sale gets subtotals from all </a:t>
            </a:r>
            <a:r>
              <a:rPr lang="en-US" dirty="0" err="1" smtClean="0"/>
              <a:t>SaleLineItems</a:t>
            </a:r>
            <a:endParaRPr lang="en-US" dirty="0" smtClean="0"/>
          </a:p>
          <a:p>
            <a:r>
              <a:rPr lang="en-US" dirty="0" smtClean="0"/>
              <a:t>Sale passes ‘this’ reference to its strategy object</a:t>
            </a:r>
            <a:r>
              <a:rPr lang="en-US" baseline="0" dirty="0" smtClean="0"/>
              <a:t> s</a:t>
            </a:r>
            <a:r>
              <a:rPr lang="en-US" dirty="0" smtClean="0"/>
              <a:t>o strategy can obtain needed data from Sale, its context object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Q9: Where does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the </a:t>
            </a:r>
            <a:r>
              <a:rPr lang="en-US" sz="2300" baseline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PricingStrategy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come from?  [when a Sale is created, it requests the </a:t>
            </a:r>
            <a:r>
              <a:rPr lang="en-US" sz="2300" baseline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PricingStrategy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from </a:t>
            </a:r>
            <a:r>
              <a:rPr lang="en-US" sz="2300" baseline="0" dirty="0" err="1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PricingStrategyFactory</a:t>
            </a:r>
            <a:r>
              <a:rPr lang="en-US" sz="23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]</a:t>
            </a:r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build in sequence diagram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secondary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punchline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arrow pointing at “factory”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- communicating with other developers</a:t>
            </a:r>
          </a:p>
          <a:p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- quickly moving to a principled solution</a:t>
            </a:r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Q2</a:t>
            </a:r>
            <a:r>
              <a:rPr lang="en-US" dirty="0" smtClean="0"/>
              <a:t>: What are the three main categories of Gang of Four Design Patterns?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One of the most useful and used </a:t>
            </a:r>
            <a:r>
              <a:rPr lang="en-US" dirty="0" err="1" smtClean="0">
                <a:latin typeface="+mn-lt"/>
              </a:rPr>
              <a:t>GoF</a:t>
            </a:r>
            <a:r>
              <a:rPr lang="en-US" dirty="0" smtClean="0">
                <a:latin typeface="+mn-lt"/>
              </a:rPr>
              <a:t> patterns…</a:t>
            </a:r>
          </a:p>
          <a:p>
            <a:r>
              <a:rPr lang="en-US" b="1" dirty="0" smtClean="0">
                <a:latin typeface="+mn-lt"/>
              </a:rPr>
              <a:t>Q3: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With what sorts of variations does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Adapter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help us deal?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Hide the incompatible/unstable interface behind the adapter’s interface</a:t>
            </a:r>
          </a:p>
          <a:p>
            <a:r>
              <a:rPr lang="en-US" dirty="0" smtClean="0">
                <a:latin typeface="+mn-lt"/>
              </a:rPr>
              <a:t>Client  collaborates with stable adapter </a:t>
            </a:r>
          </a:p>
          <a:p>
            <a:r>
              <a:rPr lang="en-US" dirty="0" smtClean="0">
                <a:latin typeface="+mn-lt"/>
              </a:rPr>
              <a:t>Adapter relays messages to unstable interface</a:t>
            </a:r>
          </a:p>
          <a:p>
            <a:r>
              <a:rPr lang="en-US" dirty="0" smtClean="0">
                <a:latin typeface="+mn-lt"/>
              </a:rPr>
              <a:t>Uses Protected Variations, Polymorphism, Indirection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Larman’s</a:t>
            </a:r>
            <a:r>
              <a:rPr lang="en-US" sz="14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lousy example does not show adapting outside code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Q4: True</a:t>
            </a:r>
            <a:r>
              <a:rPr lang="en-US" sz="1400" b="1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 or False </a:t>
            </a:r>
            <a:r>
              <a:rPr lang="en-US" sz="1400" b="0" baseline="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(circle one):  Adaptors use interfaces and polymorphism to add a level of indirection to varying APIs in other components. </a:t>
            </a:r>
            <a:endParaRPr lang="en-US" sz="1400" b="1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 smtClean="0">
              <a:solidFill>
                <a:schemeClr val="tx1"/>
              </a:solidFill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Working with your project team, </a:t>
            </a:r>
            <a:r>
              <a:rPr lang="en-US" sz="14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identify a situation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in your project </a:t>
            </a:r>
            <a:r>
              <a:rPr lang="en-US" sz="14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where Adapter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might be applicable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. If no such situation exists, try to come up with an extension to your system (perhaps an external system?) that might use Adapter.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Clients send message to Adapter; Enables Plug n’ Play with respect to 3rd party software!</a:t>
            </a:r>
          </a:p>
          <a:p>
            <a:r>
              <a:rPr lang="en-US" sz="1400" dirty="0" smtClean="0">
                <a:latin typeface="+mn-lt"/>
              </a:rPr>
              <a:t>Notice adherence to good naming conventions</a:t>
            </a:r>
          </a:p>
          <a:p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 posts the sale to an Adapter</a:t>
            </a:r>
          </a:p>
          <a:p>
            <a:r>
              <a:rPr lang="en-US" dirty="0" smtClean="0"/>
              <a:t>Adapter communicates with the SAP accounting system</a:t>
            </a:r>
          </a:p>
          <a:p>
            <a:r>
              <a:rPr lang="en-US" dirty="0" smtClean="0"/>
              <a:t>SAP accounting system exposes functionality as a web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dirty="0">
                <a:latin typeface="+mn-lt"/>
                <a:ea typeface="Lucida Grande" charset="0"/>
                <a:cs typeface="Lucida Grande" charset="0"/>
                <a:sym typeface="Lucida Grande" charset="0"/>
              </a:rPr>
              <a:t>Get students to argue whether or not adapter embodies each of these principles</a:t>
            </a:r>
            <a:r>
              <a:rPr lang="en-US" sz="1400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Q5: 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Which GRASP principles are embodied in Adapter (check all that apply)?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 smtClean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1400" dirty="0">
              <a:latin typeface="+mn-lt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Q5, </a:t>
            </a:r>
            <a:r>
              <a:rPr lang="en-US" sz="1400" b="1" dirty="0" err="1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cntd</a:t>
            </a:r>
            <a:r>
              <a:rPr lang="en-US" sz="1400" b="1" dirty="0" smtClean="0">
                <a:latin typeface="+mn-lt"/>
                <a:ea typeface="Lucida Grande" charset="0"/>
                <a:cs typeface="Lucida Grande" charset="0"/>
                <a:sym typeface="Lucida Grande" charset="0"/>
              </a:rPr>
              <a:t>: </a:t>
            </a:r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Which GRASP principles are embodied in Adapter (check all that apply)?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762000"/>
            <a:ext cx="77724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EB83-7F81-AC47-BA2B-3A134388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7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toonbank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8400" y="18288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Introduction to Gang of Four Design Patterns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4572000" y="6477000"/>
            <a:ext cx="342141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4400" y="76200"/>
            <a:ext cx="763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These slides </a:t>
            </a:r>
            <a:r>
              <a:rPr lang="en-US" sz="2000" dirty="0" smtClean="0"/>
              <a:t>derived </a:t>
            </a:r>
            <a:r>
              <a:rPr lang="en-US" sz="2000" dirty="0"/>
              <a:t>from </a:t>
            </a:r>
            <a:r>
              <a:rPr lang="en-US" sz="2000" dirty="0">
                <a:ea typeface="ＭＳ Ｐゴシック"/>
                <a:cs typeface="ＭＳ Ｐゴシック"/>
              </a:rPr>
              <a:t>Steve </a:t>
            </a:r>
            <a:r>
              <a:rPr lang="en-US" sz="2000" dirty="0" smtClean="0">
                <a:ea typeface="ＭＳ Ｐゴシック"/>
                <a:cs typeface="ＭＳ Ｐゴシック"/>
              </a:rPr>
              <a:t>Chenoweth, </a:t>
            </a:r>
            <a:r>
              <a:rPr lang="en-US" sz="2000" dirty="0" smtClean="0"/>
              <a:t>Shawn </a:t>
            </a:r>
            <a:r>
              <a:rPr lang="en-US" sz="2000" dirty="0"/>
              <a:t>Bohner, Curt Clifton, and others involved in delivering 374.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en-US" dirty="0" err="1"/>
              <a:t>GoF</a:t>
            </a:r>
            <a:r>
              <a:rPr lang="en-US" dirty="0" smtClean="0"/>
              <a:t> Adapter mapped to </a:t>
            </a:r>
            <a:r>
              <a:rPr lang="en-US" dirty="0"/>
              <a:t>GRASP</a:t>
            </a:r>
          </a:p>
        </p:txBody>
      </p:sp>
      <p:graphicFrame>
        <p:nvGraphicFramePr>
          <p:cNvPr id="8273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6200" y="1511300"/>
          <a:ext cx="90678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Visio" r:id="rId4" imgW="6471360" imgH="3112200" progId="Visio.Drawing.11">
                  <p:embed/>
                </p:oleObj>
              </mc:Choice>
              <mc:Fallback>
                <p:oleObj name="Visio" r:id="rId4" imgW="6471360" imgH="31122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11300"/>
                        <a:ext cx="906780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/>
          </p:cNvSpPr>
          <p:nvPr/>
        </p:nvSpPr>
        <p:spPr bwMode="auto">
          <a:xfrm>
            <a:off x="8504831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400800"/>
            <a:ext cx="167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1. Adapter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5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609600"/>
          </a:xfrm>
          <a:ln/>
        </p:spPr>
        <p:txBody>
          <a:bodyPr/>
          <a:lstStyle/>
          <a:p>
            <a:r>
              <a:rPr lang="en-US" dirty="0" smtClean="0"/>
              <a:t>Factory: </a:t>
            </a:r>
            <a:r>
              <a:rPr lang="en-US" dirty="0" smtClean="0">
                <a:solidFill>
                  <a:srgbClr val="000090"/>
                </a:solidFill>
              </a:rPr>
              <a:t>Creational Pattern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562600" cy="54102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Who should be responsible for creating objects when there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 </a:t>
            </a:r>
            <a:r>
              <a:rPr lang="en-US" dirty="0"/>
              <a:t>considerations like:</a:t>
            </a:r>
          </a:p>
          <a:p>
            <a:pPr marL="598268" lvl="1"/>
            <a:r>
              <a:rPr lang="en-US" dirty="0"/>
              <a:t>Complex creation logic</a:t>
            </a:r>
          </a:p>
          <a:p>
            <a:pPr marL="598268" lvl="1"/>
            <a:r>
              <a:rPr lang="en-US" dirty="0"/>
              <a:t>Separating creation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 </a:t>
            </a:r>
            <a:r>
              <a:rPr lang="en-US" dirty="0"/>
              <a:t>cohesion</a:t>
            </a:r>
          </a:p>
          <a:p>
            <a:pPr marL="598268" lvl="1"/>
            <a:r>
              <a:rPr lang="en-US" dirty="0"/>
              <a:t>A need for </a:t>
            </a:r>
            <a:r>
              <a:rPr lang="en-US" dirty="0" smtClean="0"/>
              <a:t>caching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Create a </a:t>
            </a:r>
            <a:r>
              <a:rPr lang="en-US" dirty="0" smtClean="0"/>
              <a:t>“Pure Fabrication” </a:t>
            </a:r>
            <a:r>
              <a:rPr lang="en-US" dirty="0"/>
              <a:t>called a </a:t>
            </a:r>
            <a:r>
              <a:rPr lang="en-US" dirty="0" smtClean="0"/>
              <a:t>“Factory”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handle the creation</a:t>
            </a:r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>
            <a:off x="6019800" y="5181600"/>
            <a:ext cx="2895600" cy="1112639"/>
          </a:xfrm>
          <a:prstGeom prst="roundRect">
            <a:avLst>
              <a:gd name="adj" fmla="val 15148"/>
            </a:avLst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Also known as Simple Factory or Concrete Factory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4008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 Factory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03400"/>
            <a:ext cx="3924300" cy="307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4171" y="6477000"/>
            <a:ext cx="4059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Cartoon from </a:t>
            </a:r>
            <a:r>
              <a:rPr lang="en-US" sz="1200" dirty="0" smtClean="0">
                <a:hlinkClick r:id="rId4"/>
              </a:rPr>
              <a:t>www.cartoonbank.com</a:t>
            </a:r>
            <a:r>
              <a:rPr lang="en-US" sz="1200" dirty="0" smtClean="0"/>
              <a:t>.  All rights reserved.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08340" y="1106269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Software factory </a:t>
            </a:r>
          </a:p>
          <a:p>
            <a:pPr algn="ctr"/>
            <a:r>
              <a:rPr lang="en-US" sz="1800" dirty="0" smtClean="0"/>
              <a:t>humor…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60016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0837"/>
            <a:ext cx="8229600" cy="563563"/>
          </a:xfrm>
        </p:spPr>
        <p:txBody>
          <a:bodyPr/>
          <a:lstStyle/>
          <a:p>
            <a:r>
              <a:rPr lang="en-US" dirty="0"/>
              <a:t>Factory Example</a:t>
            </a:r>
          </a:p>
        </p:txBody>
      </p:sp>
      <p:graphicFrame>
        <p:nvGraphicFramePr>
          <p:cNvPr id="805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42333" y="838200"/>
          <a:ext cx="9186333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Visio" r:id="rId4" imgW="5508360" imgH="3615840" progId="Visio.Drawing.11">
                  <p:embed/>
                </p:oleObj>
              </mc:Choice>
              <mc:Fallback>
                <p:oleObj name="Visio" r:id="rId4" imgW="5508360" imgH="361584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333" y="838200"/>
                        <a:ext cx="9186333" cy="516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5892" name="Text Box 4"/>
          <p:cNvSpPr txBox="1">
            <a:spLocks noChangeArrowheads="1"/>
          </p:cNvSpPr>
          <p:nvPr/>
        </p:nvSpPr>
        <p:spPr bwMode="auto">
          <a:xfrm>
            <a:off x="517525" y="506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2400" y="2133600"/>
            <a:ext cx="1828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943600" y="16764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38400" y="5257800"/>
            <a:ext cx="1981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76200" y="2743200"/>
            <a:ext cx="4648200" cy="228600"/>
          </a:xfrm>
          <a:prstGeom prst="roundRect">
            <a:avLst/>
          </a:prstGeom>
          <a:noFill/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85800" y="4419600"/>
            <a:ext cx="2971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04800" y="5257800"/>
            <a:ext cx="1828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828800" y="137160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819400" y="64008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 Factory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/>
          <a:lstStyle/>
          <a:p>
            <a:r>
              <a:rPr lang="en-US" dirty="0" smtClean="0"/>
              <a:t>Abstract Factory: Creational Pattern</a:t>
            </a:r>
            <a:endParaRPr lang="en-US" dirty="0"/>
          </a:p>
        </p:txBody>
      </p:sp>
      <p:sp>
        <p:nvSpPr>
          <p:cNvPr id="803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429000" cy="5257800"/>
          </a:xfrm>
        </p:spPr>
        <p:txBody>
          <a:bodyPr/>
          <a:lstStyle/>
          <a:p>
            <a:r>
              <a:rPr lang="en-US" dirty="0"/>
              <a:t>Provides an interface to create and return one of several families of related objects without needing to specify their concrete classes.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914400"/>
            <a:ext cx="5443851" cy="586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057400" y="64008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 Factory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Another Factory Example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641" y="1893094"/>
            <a:ext cx="8027789" cy="3594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AutoShape 3"/>
          <p:cNvSpPr>
            <a:spLocks/>
          </p:cNvSpPr>
          <p:nvPr/>
        </p:nvSpPr>
        <p:spPr bwMode="auto">
          <a:xfrm>
            <a:off x="5723930" y="2116336"/>
            <a:ext cx="2687836" cy="544711"/>
          </a:xfrm>
          <a:prstGeom prst="roundRect">
            <a:avLst>
              <a:gd name="adj" fmla="val 24588"/>
            </a:avLst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12700">
            <a:noFill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From JDK 1.4…</a:t>
            </a:r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>
            <a:off x="750094" y="4482703"/>
            <a:ext cx="785813" cy="392906"/>
          </a:xfrm>
          <a:prstGeom prst="roundRect">
            <a:avLst>
              <a:gd name="adj" fmla="val 34088"/>
            </a:avLst>
          </a:prstGeom>
          <a:noFill/>
          <a:ln w="508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64008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 Factory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190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91828"/>
            <a:ext cx="3733800" cy="4174107"/>
          </a:xfrm>
          <a:prstGeom prst="rect">
            <a:avLst/>
          </a:prstGeom>
        </p:spPr>
      </p:pic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  <a:ln/>
        </p:spPr>
        <p:txBody>
          <a:bodyPr/>
          <a:lstStyle/>
          <a:p>
            <a:r>
              <a:rPr lang="en-US"/>
              <a:t>Advantages of Factory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553200" cy="5105400"/>
          </a:xfrm>
          <a:ln/>
        </p:spPr>
        <p:txBody>
          <a:bodyPr/>
          <a:lstStyle/>
          <a:p>
            <a:r>
              <a:rPr lang="en-US" dirty="0"/>
              <a:t>Puts responsibility of creation logic into a separate</a:t>
            </a:r>
            <a:r>
              <a:rPr lang="en-US" dirty="0" smtClean="0"/>
              <a:t>, cohesive class</a:t>
            </a:r>
            <a:br>
              <a:rPr lang="en-US" dirty="0" smtClean="0"/>
            </a:br>
            <a:r>
              <a:rPr lang="en-US" dirty="0" smtClean="0"/>
              <a:t>—</a:t>
            </a:r>
            <a:r>
              <a:rPr lang="en-US" i="1" dirty="0"/>
              <a:t>separation of </a:t>
            </a:r>
            <a:r>
              <a:rPr lang="en-US" i="1" dirty="0" smtClean="0"/>
              <a:t>concerns</a:t>
            </a:r>
            <a:br>
              <a:rPr lang="en-US" i="1" dirty="0" smtClean="0"/>
            </a:br>
            <a:endParaRPr lang="en-US" dirty="0" smtClean="0"/>
          </a:p>
          <a:p>
            <a:r>
              <a:rPr lang="en-US" dirty="0"/>
              <a:t>Hides complex creation </a:t>
            </a:r>
            <a:r>
              <a:rPr lang="en-US" dirty="0" smtClean="0"/>
              <a:t>logic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Allows performance enhancements:</a:t>
            </a:r>
          </a:p>
          <a:p>
            <a:pPr marL="598268" lvl="1"/>
            <a:r>
              <a:rPr lang="en-US" dirty="0"/>
              <a:t>Object caching</a:t>
            </a:r>
          </a:p>
          <a:p>
            <a:pPr marL="598268" lvl="1"/>
            <a:r>
              <a:rPr lang="en-US" dirty="0"/>
              <a:t>Recycling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8504831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Q6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4008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 Factory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558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9268"/>
            <a:ext cx="3886200" cy="2786332"/>
          </a:xfrm>
          <a:prstGeom prst="rect">
            <a:avLst/>
          </a:prstGeom>
        </p:spPr>
      </p:pic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609600"/>
          </a:xfrm>
          <a:ln/>
        </p:spPr>
        <p:txBody>
          <a:bodyPr/>
          <a:lstStyle/>
          <a:p>
            <a:r>
              <a:rPr lang="en-US" dirty="0"/>
              <a:t>Who creates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Factory</a:t>
            </a:r>
            <a:r>
              <a:rPr lang="en-US" dirty="0"/>
              <a:t>?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8915400" cy="3581400"/>
          </a:xfrm>
          <a:ln/>
        </p:spPr>
        <p:txBody>
          <a:bodyPr/>
          <a:lstStyle/>
          <a:p>
            <a:r>
              <a:rPr lang="en-US" dirty="0"/>
              <a:t>Several classes need to access Factory </a:t>
            </a:r>
            <a:r>
              <a:rPr lang="en-US" dirty="0" smtClean="0"/>
              <a:t>methods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Options:</a:t>
            </a:r>
          </a:p>
          <a:p>
            <a:pPr marL="598268" lvl="1"/>
            <a:r>
              <a:rPr lang="en-US" dirty="0"/>
              <a:t>Pass instance of Factory to classes that need it</a:t>
            </a:r>
          </a:p>
          <a:p>
            <a:pPr marL="598268" lvl="1"/>
            <a:r>
              <a:rPr lang="en-US" dirty="0"/>
              <a:t>Provide global visibility to a Factory instance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3581400"/>
            <a:ext cx="4039567" cy="825996"/>
            <a:chOff x="0" y="0"/>
            <a:chExt cx="3618" cy="740"/>
          </a:xfrm>
        </p:grpSpPr>
        <p:sp>
          <p:nvSpPr>
            <p:cNvPr id="30724" name="AutoShape 4"/>
            <p:cNvSpPr>
              <a:spLocks/>
            </p:cNvSpPr>
            <p:nvPr/>
          </p:nvSpPr>
          <p:spPr bwMode="auto">
            <a:xfrm>
              <a:off x="610" y="0"/>
              <a:ext cx="3008" cy="552"/>
            </a:xfrm>
            <a:prstGeom prst="roundRect">
              <a:avLst>
                <a:gd name="adj" fmla="val 2173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Dependency Injection</a:t>
              </a: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rot="10800000" flipH="1">
              <a:off x="0" y="294"/>
              <a:ext cx="614" cy="44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88608" y="5169768"/>
            <a:ext cx="2251398" cy="697632"/>
            <a:chOff x="0" y="0"/>
            <a:chExt cx="2017" cy="625"/>
          </a:xfrm>
        </p:grpSpPr>
        <p:sp>
          <p:nvSpPr>
            <p:cNvPr id="30727" name="AutoShape 7"/>
            <p:cNvSpPr>
              <a:spLocks/>
            </p:cNvSpPr>
            <p:nvPr/>
          </p:nvSpPr>
          <p:spPr bwMode="auto">
            <a:xfrm>
              <a:off x="401" y="73"/>
              <a:ext cx="1616" cy="552"/>
            </a:xfrm>
            <a:prstGeom prst="roundRect">
              <a:avLst>
                <a:gd name="adj" fmla="val 21736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5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Singleton</a:t>
              </a: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0" y="0"/>
              <a:ext cx="390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19400" y="64008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 Factory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657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Singleton:</a:t>
            </a:r>
            <a:r>
              <a:rPr lang="en-US" dirty="0" smtClean="0">
                <a:solidFill>
                  <a:srgbClr val="000090"/>
                </a:solidFill>
              </a:rPr>
              <a:t> Creational Pattern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How do we ensure that exactly one instance of a class is created and is globally accessible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Define a static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method </a:t>
            </a:r>
            <a:r>
              <a:rPr lang="en-US" dirty="0"/>
              <a:t>in the class that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returns </a:t>
            </a:r>
            <a:r>
              <a:rPr lang="en-US" dirty="0"/>
              <a:t>the </a:t>
            </a:r>
            <a:r>
              <a:rPr lang="en-US" i="1" dirty="0">
                <a:solidFill>
                  <a:srgbClr val="800000"/>
                </a:solidFill>
              </a:rPr>
              <a:t>singleton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/>
              <a:t>instance</a:t>
            </a:r>
          </a:p>
          <a:p>
            <a:pPr lvl="1"/>
            <a:r>
              <a:rPr lang="en-US" dirty="0" smtClean="0"/>
              <a:t>Created only once for the life of the program </a:t>
            </a:r>
            <a:br>
              <a:rPr lang="en-US" dirty="0" smtClean="0"/>
            </a:br>
            <a:r>
              <a:rPr lang="en-US" dirty="0" smtClean="0"/>
              <a:t>(a non-creational pattern?) </a:t>
            </a:r>
          </a:p>
          <a:p>
            <a:pPr lvl="1"/>
            <a:r>
              <a:rPr lang="en-US" dirty="0" smtClean="0"/>
              <a:t>Provides single global point of access to instance </a:t>
            </a:r>
          </a:p>
          <a:p>
            <a:pPr lvl="2"/>
            <a:r>
              <a:rPr lang="en-US" dirty="0" smtClean="0"/>
              <a:t>Similar to a static or global variable variable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752600"/>
            <a:ext cx="3810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40080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3. Singleton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515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BE6D-1561-C945-8528-F5A2C2D3D63E}" type="slidenum">
              <a:rPr lang="en-US"/>
              <a:pPr/>
              <a:t>18</a:t>
            </a:fld>
            <a:endParaRPr 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r>
              <a:rPr lang="en-US" dirty="0"/>
              <a:t>Singleton</a:t>
            </a:r>
            <a:r>
              <a:rPr lang="en-US" dirty="0" smtClean="0"/>
              <a:t> Example</a:t>
            </a:r>
            <a:endParaRPr lang="en-US" dirty="0"/>
          </a:p>
        </p:txBody>
      </p:sp>
      <p:graphicFrame>
        <p:nvGraphicFramePr>
          <p:cNvPr id="8099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691375"/>
              </p:ext>
            </p:extLst>
          </p:nvPr>
        </p:nvGraphicFramePr>
        <p:xfrm>
          <a:off x="26736" y="963864"/>
          <a:ext cx="908056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Visio" r:id="rId4" imgW="6296760" imgH="4482000" progId="Visio.Drawing.11">
                  <p:embed/>
                </p:oleObj>
              </mc:Choice>
              <mc:Fallback>
                <p:oleObj name="Visio" r:id="rId4" imgW="6296760" imgH="44820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6" y="963864"/>
                        <a:ext cx="908056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743200" y="2743200"/>
            <a:ext cx="2133600" cy="304800"/>
          </a:xfrm>
          <a:prstGeom prst="roundRect">
            <a:avLst/>
          </a:prstGeom>
          <a:noFill/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43200" y="3886200"/>
            <a:ext cx="2514600" cy="304800"/>
          </a:xfrm>
          <a:prstGeom prst="roundRect">
            <a:avLst/>
          </a:prstGeom>
          <a:noFill/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610600" y="297180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924800" y="411480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61073" y="640080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3. Singleton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Lazy vs. Eager Initialization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36719" cy="5410200"/>
          </a:xfrm>
          <a:ln/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Lazy</a:t>
            </a:r>
            <a:r>
              <a:rPr lang="en-US" dirty="0"/>
              <a:t>:</a:t>
            </a:r>
            <a:endParaRPr lang="en-US" dirty="0" smtClean="0"/>
          </a:p>
          <a:p>
            <a:pPr marL="598268" lvl="1">
              <a:spcBef>
                <a:spcPts val="422"/>
              </a:spcBef>
              <a:buNone/>
            </a:pPr>
            <a:r>
              <a:rPr lang="en-US" sz="2100" i="1" dirty="0" smtClean="0">
                <a:latin typeface="Courier"/>
                <a:cs typeface="Courier"/>
              </a:rPr>
              <a:t>	private </a:t>
            </a:r>
            <a:r>
              <a:rPr lang="en-US" sz="2100" i="1" dirty="0">
                <a:latin typeface="Courier"/>
                <a:cs typeface="Courier"/>
              </a:rPr>
              <a:t>static </a:t>
            </a:r>
            <a:r>
              <a:rPr lang="en-US" sz="2100" i="1" dirty="0" err="1">
                <a:latin typeface="Courier"/>
                <a:cs typeface="Courier"/>
              </a:rPr>
              <a:t>ServicesFactory</a:t>
            </a:r>
            <a:r>
              <a:rPr lang="en-US" sz="2100" i="1" dirty="0">
                <a:latin typeface="Courier"/>
                <a:cs typeface="Courier"/>
              </a:rPr>
              <a:t> instance;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public static synchronized Services Factory </a:t>
            </a:r>
            <a:r>
              <a:rPr lang="en-US" sz="2100" i="1" dirty="0" err="1">
                <a:latin typeface="Courier"/>
                <a:cs typeface="Courier"/>
              </a:rPr>
              <a:t>getInstance</a:t>
            </a:r>
            <a:r>
              <a:rPr lang="en-US" sz="2100" i="1" dirty="0">
                <a:latin typeface="Courier"/>
                <a:cs typeface="Courier"/>
              </a:rPr>
              <a:t>() {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	if (instance == null)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		instance = new </a:t>
            </a:r>
            <a:r>
              <a:rPr lang="en-US" sz="2100" i="1" dirty="0" err="1">
                <a:latin typeface="Courier"/>
                <a:cs typeface="Courier"/>
              </a:rPr>
              <a:t>ServicesFactory</a:t>
            </a:r>
            <a:r>
              <a:rPr lang="en-US" sz="2100" i="1" dirty="0">
                <a:latin typeface="Courier"/>
                <a:cs typeface="Courier"/>
              </a:rPr>
              <a:t>();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	return instance;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}</a:t>
            </a:r>
          </a:p>
          <a:p>
            <a:r>
              <a:rPr lang="en-US" dirty="0">
                <a:solidFill>
                  <a:srgbClr val="CC0000"/>
                </a:solidFill>
              </a:rPr>
              <a:t>Eager</a:t>
            </a:r>
            <a:r>
              <a:rPr lang="en-US" dirty="0"/>
              <a:t>:</a:t>
            </a:r>
            <a:endParaRPr lang="en-US" dirty="0" smtClean="0"/>
          </a:p>
          <a:p>
            <a:pPr marL="598268" lvl="1">
              <a:spcBef>
                <a:spcPts val="422"/>
              </a:spcBef>
              <a:buNone/>
            </a:pPr>
            <a:r>
              <a:rPr lang="en-US" sz="2100" i="1" dirty="0" smtClean="0">
                <a:latin typeface="Courier"/>
                <a:cs typeface="Courier"/>
              </a:rPr>
              <a:t>	private </a:t>
            </a:r>
            <a:r>
              <a:rPr lang="en-US" sz="2100" i="1" dirty="0">
                <a:latin typeface="Courier"/>
                <a:cs typeface="Courier"/>
              </a:rPr>
              <a:t>static </a:t>
            </a:r>
            <a:r>
              <a:rPr lang="en-US" sz="2100" i="1" dirty="0" err="1">
                <a:latin typeface="Courier"/>
                <a:cs typeface="Courier"/>
              </a:rPr>
              <a:t>ServicesFactory</a:t>
            </a:r>
            <a:r>
              <a:rPr lang="en-US" sz="2100" i="1" dirty="0">
                <a:latin typeface="Courier"/>
                <a:cs typeface="Courier"/>
              </a:rPr>
              <a:t> instance = new </a:t>
            </a:r>
            <a:r>
              <a:rPr lang="en-US" sz="2100" i="1" dirty="0" err="1">
                <a:latin typeface="Courier"/>
                <a:cs typeface="Courier"/>
              </a:rPr>
              <a:t>ServicesFactory</a:t>
            </a:r>
            <a:r>
              <a:rPr lang="en-US" sz="2100" i="1" dirty="0">
                <a:latin typeface="Courier"/>
                <a:cs typeface="Courier"/>
              </a:rPr>
              <a:t>();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public static </a:t>
            </a:r>
            <a:r>
              <a:rPr lang="en-US" sz="2100" i="1" dirty="0" err="1" smtClean="0">
                <a:latin typeface="Courier"/>
                <a:cs typeface="Courier"/>
              </a:rPr>
              <a:t>ServicesFactory</a:t>
            </a:r>
            <a:r>
              <a:rPr lang="en-US" sz="2100" i="1" dirty="0" smtClean="0">
                <a:latin typeface="Courier"/>
                <a:cs typeface="Courier"/>
              </a:rPr>
              <a:t> </a:t>
            </a:r>
            <a:r>
              <a:rPr lang="en-US" sz="2100" i="1" dirty="0" err="1">
                <a:latin typeface="Courier"/>
                <a:cs typeface="Courier"/>
              </a:rPr>
              <a:t>getInstance</a:t>
            </a:r>
            <a:r>
              <a:rPr lang="en-US" sz="2100" i="1" dirty="0">
                <a:latin typeface="Courier"/>
                <a:cs typeface="Courier"/>
              </a:rPr>
              <a:t>() {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	return instance;</a:t>
            </a:r>
            <a:br>
              <a:rPr lang="en-US" sz="2100" i="1" dirty="0">
                <a:latin typeface="Courier"/>
                <a:cs typeface="Courier"/>
              </a:rPr>
            </a:br>
            <a:r>
              <a:rPr lang="en-US" sz="2100" i="1" dirty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sp>
        <p:nvSpPr>
          <p:cNvPr id="35843" name="AutoShape 3"/>
          <p:cNvSpPr>
            <a:spLocks/>
          </p:cNvSpPr>
          <p:nvPr/>
        </p:nvSpPr>
        <p:spPr bwMode="auto">
          <a:xfrm>
            <a:off x="5867400" y="5638800"/>
            <a:ext cx="2553891" cy="526852"/>
          </a:xfrm>
          <a:prstGeom prst="roundRect">
            <a:avLst>
              <a:gd name="adj" fmla="val 2542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Pros and cons?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640080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3. Singleton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  <p:bldP spid="35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Patterns, Tradeoffs</a:t>
            </a:r>
            <a:endParaRPr lang="en-US" sz="32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6248400" cy="51054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Identify </a:t>
            </a:r>
            <a:r>
              <a:rPr lang="en-US" sz="2400" dirty="0">
                <a:solidFill>
                  <a:srgbClr val="000090"/>
                </a:solidFill>
                <a:latin typeface="Arial" charset="0"/>
              </a:rPr>
              <a:t>criteria for the design of a software system and select patterns, create frameworks, and partition software to satisfy the inherent trade-offs.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90"/>
                </a:solidFill>
                <a:latin typeface="Arial" charset="0"/>
              </a:rPr>
            </a:b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First </a:t>
            </a:r>
            <a:r>
              <a:rPr lang="en-US" sz="2400" dirty="0">
                <a:latin typeface="Arial" charset="0"/>
              </a:rPr>
              <a:t>Design Studios this week</a:t>
            </a:r>
          </a:p>
          <a:p>
            <a:r>
              <a:rPr lang="en-US" sz="2400" dirty="0" smtClean="0">
                <a:latin typeface="Arial" charset="0"/>
              </a:rPr>
              <a:t>Introduce Gang of Four Concepts</a:t>
            </a:r>
          </a:p>
          <a:p>
            <a:r>
              <a:rPr lang="en-US" sz="2400" dirty="0" smtClean="0">
                <a:latin typeface="Arial" charset="0"/>
              </a:rPr>
              <a:t>Describe and use </a:t>
            </a:r>
            <a:r>
              <a:rPr lang="en-US" sz="2400" dirty="0" err="1" smtClean="0">
                <a:latin typeface="Arial" charset="0"/>
              </a:rPr>
              <a:t>GoF</a:t>
            </a:r>
            <a:r>
              <a:rPr lang="en-US" sz="2400" dirty="0" smtClean="0">
                <a:latin typeface="Arial" charset="0"/>
              </a:rPr>
              <a:t> Patterns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Adapter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Factory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Singleton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Strategy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4038600" cy="4038600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8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33400"/>
          </a:xfrm>
          <a:ln/>
        </p:spPr>
        <p:txBody>
          <a:bodyPr/>
          <a:lstStyle/>
          <a:p>
            <a:r>
              <a:rPr lang="en-US" dirty="0"/>
              <a:t>Why don’t we just make all the methods static?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572000"/>
          </a:xfrm>
          <a:ln/>
        </p:spPr>
        <p:txBody>
          <a:bodyPr/>
          <a:lstStyle/>
          <a:p>
            <a:r>
              <a:rPr lang="en-US" dirty="0"/>
              <a:t>Instance methods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permit </a:t>
            </a:r>
            <a:r>
              <a:rPr lang="en-US" dirty="0" err="1" smtClean="0"/>
              <a:t>subclassing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Instance method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 </a:t>
            </a:r>
            <a:r>
              <a:rPr lang="en-US" dirty="0"/>
              <a:t>easier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migration </a:t>
            </a:r>
            <a:r>
              <a:rPr lang="en-US" dirty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multi-ton” </a:t>
            </a:r>
            <a:r>
              <a:rPr lang="en-US" dirty="0" smtClean="0"/>
              <a:t>status</a:t>
            </a:r>
          </a:p>
          <a:p>
            <a:r>
              <a:rPr lang="en-US" dirty="0" smtClean="0"/>
              <a:t>Can swap singleton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implementations at runtime (</a:t>
            </a:r>
            <a:r>
              <a:rPr lang="en-US" dirty="0" err="1" smtClean="0"/>
              <a:t>ie</a:t>
            </a:r>
            <a:r>
              <a:rPr lang="en-US" dirty="0" smtClean="0"/>
              <a:t>: testing, different applications)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29087" t="21069" r="22957" b="30962"/>
          <a:stretch>
            <a:fillRect/>
          </a:stretch>
        </p:blipFill>
        <p:spPr bwMode="auto">
          <a:xfrm>
            <a:off x="4038600" y="1752600"/>
            <a:ext cx="5070774" cy="36111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8423786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Q7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40080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3. Singleton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93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Singleton Considered Harmful?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724400"/>
          </a:xfrm>
          <a:ln/>
        </p:spPr>
        <p:txBody>
          <a:bodyPr/>
          <a:lstStyle/>
          <a:p>
            <a:r>
              <a:rPr lang="en-US" dirty="0"/>
              <a:t>Hides dependencies by introducing global visibility</a:t>
            </a:r>
          </a:p>
          <a:p>
            <a:r>
              <a:rPr lang="en-US" dirty="0"/>
              <a:t>Hard to test since it introduces global state (also leaks resources)</a:t>
            </a:r>
          </a:p>
          <a:p>
            <a:r>
              <a:rPr lang="en-US" dirty="0"/>
              <a:t>A singleton today is a multi-ton </a:t>
            </a:r>
            <a:r>
              <a:rPr lang="en-US" dirty="0" smtClean="0"/>
              <a:t>tomorrow</a:t>
            </a:r>
          </a:p>
          <a:p>
            <a:pPr lvl="1"/>
            <a:r>
              <a:rPr lang="en-US" dirty="0" smtClean="0"/>
              <a:t>Responsibilities get heaped on it because it is convenient to get at</a:t>
            </a:r>
            <a:endParaRPr lang="en-US" dirty="0"/>
          </a:p>
          <a:p>
            <a:r>
              <a:rPr lang="en-US" dirty="0"/>
              <a:t>Low cohesion — class is responsible for domain duties </a:t>
            </a:r>
            <a:r>
              <a:rPr lang="en-US" i="1" dirty="0"/>
              <a:t>and</a:t>
            </a:r>
            <a:r>
              <a:rPr lang="en-US" dirty="0"/>
              <a:t> for limiting number of instances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553641" y="5960567"/>
            <a:ext cx="4018359" cy="22324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http://blogs.msdn.com/scottdensmore/archive/2004/05/25/140827.aspx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553641" y="6183809"/>
            <a:ext cx="4018359" cy="22324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http://tech.puredanger.com/2007/07/03/pattern-hate-singleton/</a:t>
            </a:r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4897169" y="5715000"/>
            <a:ext cx="3374228" cy="714375"/>
          </a:xfrm>
          <a:prstGeom prst="roundRect">
            <a:avLst>
              <a:gd name="adj" fmla="val 1875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1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Instead, use Factory to control instance creation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36071" y="914400"/>
            <a:ext cx="3155529" cy="790277"/>
            <a:chOff x="0" y="142"/>
            <a:chExt cx="2827" cy="708"/>
          </a:xfrm>
        </p:grpSpPr>
        <p:sp>
          <p:nvSpPr>
            <p:cNvPr id="38921" name="AutoShape 9"/>
            <p:cNvSpPr>
              <a:spLocks/>
            </p:cNvSpPr>
            <p:nvPr/>
          </p:nvSpPr>
          <p:spPr bwMode="auto">
            <a:xfrm>
              <a:off x="539" y="142"/>
              <a:ext cx="2288" cy="640"/>
            </a:xfrm>
            <a:prstGeom prst="roundRect">
              <a:avLst>
                <a:gd name="adj" fmla="val 1875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1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Favor Dependency Injection</a:t>
              </a: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rot="10800000" flipH="1">
              <a:off x="0" y="320"/>
              <a:ext cx="530" cy="5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23" name="Rectangle 11"/>
          <p:cNvSpPr>
            <a:spLocks/>
          </p:cNvSpPr>
          <p:nvPr/>
        </p:nvSpPr>
        <p:spPr bwMode="auto">
          <a:xfrm>
            <a:off x="8504831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Q8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640080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3. Singleton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Strategy: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Behavior Pattern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01000" cy="50292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 </a:t>
            </a:r>
            <a:r>
              <a:rPr lang="en-US" dirty="0" smtClean="0"/>
              <a:t>we design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varying, but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</a:t>
            </a:r>
            <a:r>
              <a:rPr lang="en-US" dirty="0"/>
              <a:t>, algorithms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policies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How do we design </a:t>
            </a:r>
            <a:br>
              <a:rPr lang="en-US" dirty="0" smtClean="0"/>
            </a:br>
            <a:r>
              <a:rPr lang="en-US" dirty="0" smtClean="0"/>
              <a:t>for the ability to </a:t>
            </a:r>
            <a:br>
              <a:rPr lang="en-US" dirty="0" smtClean="0"/>
            </a:br>
            <a:r>
              <a:rPr lang="en-US" dirty="0" smtClean="0"/>
              <a:t>change these?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Define </a:t>
            </a:r>
            <a:r>
              <a:rPr lang="en-US" dirty="0"/>
              <a:t>each</a:t>
            </a:r>
            <a:r>
              <a:rPr lang="en-US" dirty="0" smtClean="0"/>
              <a:t> algorithm </a:t>
            </a:r>
            <a:r>
              <a:rPr lang="en-US" dirty="0"/>
              <a:t>or policy</a:t>
            </a:r>
            <a:r>
              <a:rPr lang="en-US" dirty="0" smtClean="0"/>
              <a:t> in </a:t>
            </a:r>
            <a:r>
              <a:rPr lang="en-US" dirty="0"/>
              <a:t>a separate class</a:t>
            </a:r>
            <a:r>
              <a:rPr lang="en-US" dirty="0" smtClean="0"/>
              <a:t> with </a:t>
            </a:r>
            <a:r>
              <a:rPr lang="en-US" dirty="0"/>
              <a:t>a common</a:t>
            </a:r>
            <a:r>
              <a:rPr lang="en-US" dirty="0" smtClean="0"/>
              <a:t> interface</a:t>
            </a:r>
            <a:r>
              <a:rPr lang="en-US" dirty="0"/>
              <a:t>.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8504831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Q9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219200"/>
            <a:ext cx="5257800" cy="3014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640080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4. Strategy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716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  <a:ln/>
        </p:spPr>
        <p:txBody>
          <a:bodyPr/>
          <a:lstStyle/>
          <a:p>
            <a:r>
              <a:rPr lang="en-US" dirty="0"/>
              <a:t>Strategy Example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355" y="1558528"/>
            <a:ext cx="7483078" cy="3969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4631457"/>
            <a:ext cx="7391549" cy="1543719"/>
            <a:chOff x="0" y="0"/>
            <a:chExt cx="6622" cy="1382"/>
          </a:xfrm>
        </p:grpSpPr>
        <p:sp>
          <p:nvSpPr>
            <p:cNvPr id="41988" name="AutoShape 4"/>
            <p:cNvSpPr>
              <a:spLocks/>
            </p:cNvSpPr>
            <p:nvPr/>
          </p:nvSpPr>
          <p:spPr bwMode="auto">
            <a:xfrm>
              <a:off x="0" y="806"/>
              <a:ext cx="6622" cy="576"/>
            </a:xfrm>
            <a:prstGeom prst="roundRect">
              <a:avLst>
                <a:gd name="adj" fmla="val 20833"/>
              </a:avLst>
            </a:prstGeom>
            <a:gradFill flip="none" rotWithShape="0">
              <a:gsLst>
                <a:gs pos="0">
                  <a:srgbClr val="0082E5">
                    <a:alpha val="43000"/>
                  </a:srgbClr>
                </a:gs>
                <a:gs pos="100000">
                  <a:srgbClr val="0057E5">
                    <a:alpha val="4300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165100" tIns="165100" rIns="165100" bIns="1651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return </a:t>
              </a:r>
              <a:r>
                <a:rPr lang="en-US" sz="2000" b="1" dirty="0" err="1">
                  <a:latin typeface="Courier"/>
                  <a:ea typeface="Helvetica Neue Light" charset="0"/>
                  <a:cs typeface="Courier"/>
                </a:rPr>
                <a:t>s.getPreDiscountTotal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() * </a:t>
              </a:r>
              <a:r>
                <a:rPr lang="en-US" sz="2000" b="1" dirty="0">
                  <a:solidFill>
                    <a:srgbClr val="CC0000"/>
                  </a:solidFill>
                  <a:latin typeface="Courier"/>
                  <a:ea typeface="Helvetica Neue Light" charset="0"/>
                  <a:cs typeface="Courier"/>
                </a:rPr>
                <a:t>percentage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;</a:t>
              </a:r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 flipH="1">
              <a:off x="1114" y="0"/>
              <a:ext cx="168" cy="800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37707" y="639888"/>
            <a:ext cx="5029646" cy="4292946"/>
            <a:chOff x="-900" y="-519"/>
            <a:chExt cx="4506" cy="3846"/>
          </a:xfrm>
        </p:grpSpPr>
        <p:sp>
          <p:nvSpPr>
            <p:cNvPr id="41991" name="AutoShape 7"/>
            <p:cNvSpPr>
              <a:spLocks/>
            </p:cNvSpPr>
            <p:nvPr/>
          </p:nvSpPr>
          <p:spPr bwMode="auto">
            <a:xfrm>
              <a:off x="-900" y="-519"/>
              <a:ext cx="4506" cy="1680"/>
            </a:xfrm>
            <a:prstGeom prst="roundRect">
              <a:avLst>
                <a:gd name="adj" fmla="val 7139"/>
              </a:avLst>
            </a:prstGeom>
            <a:gradFill flip="none" rotWithShape="0">
              <a:gsLst>
                <a:gs pos="0">
                  <a:srgbClr val="0082E5">
                    <a:alpha val="35000"/>
                  </a:srgbClr>
                </a:gs>
                <a:gs pos="100000">
                  <a:srgbClr val="0057E5">
                    <a:alpha val="35000"/>
                  </a:srgbClr>
                </a:gs>
              </a:gsLst>
              <a:lin ang="5400000" scaled="1"/>
              <a:tileRect/>
            </a:gradFill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165100" tIns="165100" rIns="165100" bIns="1651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2000" b="1" dirty="0" err="1">
                  <a:latin typeface="Courier"/>
                  <a:ea typeface="Helvetica Neue Light" charset="0"/>
                  <a:cs typeface="Courier"/>
                </a:rPr>
                <a:t>pdt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 = </a:t>
              </a:r>
              <a:r>
                <a:rPr lang="en-US" sz="2000" b="1" dirty="0" err="1">
                  <a:latin typeface="Courier"/>
                  <a:ea typeface="Helvetica Neue Light" charset="0"/>
                  <a:cs typeface="Courier"/>
                </a:rPr>
                <a:t>s.getPreDiscountTotal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();</a:t>
              </a:r>
              <a:br>
                <a:rPr lang="en-US" sz="2000" b="1" dirty="0">
                  <a:latin typeface="Courier"/>
                  <a:ea typeface="Helvetica Neue Light" charset="0"/>
                  <a:cs typeface="Courier"/>
                </a:rPr>
              </a:b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if (</a:t>
              </a:r>
              <a:r>
                <a:rPr lang="en-US" sz="2000" b="1" dirty="0" err="1">
                  <a:latin typeface="Courier"/>
                  <a:ea typeface="Helvetica Neue Light" charset="0"/>
                  <a:cs typeface="Courier"/>
                </a:rPr>
                <a:t>pdt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 &lt; </a:t>
              </a:r>
              <a:r>
                <a:rPr lang="en-US" sz="2000" b="1" dirty="0">
                  <a:solidFill>
                    <a:srgbClr val="CC0000"/>
                  </a:solidFill>
                  <a:latin typeface="Courier"/>
                  <a:ea typeface="Helvetica Neue Light" charset="0"/>
                  <a:cs typeface="Courier"/>
                </a:rPr>
                <a:t>threshold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)</a:t>
              </a:r>
              <a:br>
                <a:rPr lang="en-US" sz="2000" b="1" dirty="0">
                  <a:latin typeface="Courier"/>
                  <a:ea typeface="Helvetica Neue Light" charset="0"/>
                  <a:cs typeface="Courier"/>
                </a:rPr>
              </a:b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	return </a:t>
              </a:r>
              <a:r>
                <a:rPr lang="en-US" sz="2000" b="1" dirty="0" err="1">
                  <a:latin typeface="Courier"/>
                  <a:ea typeface="Helvetica Neue Light" charset="0"/>
                  <a:cs typeface="Courier"/>
                </a:rPr>
                <a:t>pdt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;</a:t>
              </a:r>
              <a:br>
                <a:rPr lang="en-US" sz="2000" b="1" dirty="0">
                  <a:latin typeface="Courier"/>
                  <a:ea typeface="Helvetica Neue Light" charset="0"/>
                  <a:cs typeface="Courier"/>
                </a:rPr>
              </a:b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else</a:t>
              </a:r>
              <a:br>
                <a:rPr lang="en-US" sz="2000" b="1" dirty="0">
                  <a:latin typeface="Courier"/>
                  <a:ea typeface="Helvetica Neue Light" charset="0"/>
                  <a:cs typeface="Courier"/>
                </a:rPr>
              </a:b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	return </a:t>
              </a:r>
              <a:r>
                <a:rPr lang="en-US" sz="2000" b="1" dirty="0" err="1">
                  <a:latin typeface="Courier"/>
                  <a:ea typeface="Helvetica Neue Light" charset="0"/>
                  <a:cs typeface="Courier"/>
                </a:rPr>
                <a:t>pdt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 - </a:t>
              </a:r>
              <a:r>
                <a:rPr lang="en-US" sz="2000" b="1" dirty="0">
                  <a:solidFill>
                    <a:srgbClr val="CC0000"/>
                  </a:solidFill>
                  <a:latin typeface="Courier"/>
                  <a:ea typeface="Helvetica Neue Light" charset="0"/>
                  <a:cs typeface="Courier"/>
                </a:rPr>
                <a:t>discount</a:t>
              </a:r>
              <a:r>
                <a:rPr lang="en-US" sz="2000" b="1" dirty="0">
                  <a:latin typeface="Courier"/>
                  <a:ea typeface="Helvetica Neue Light" charset="0"/>
                  <a:cs typeface="Courier"/>
                </a:rPr>
                <a:t>;</a:t>
              </a:r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 rot="10800000" flipH="1">
              <a:off x="438" y="1161"/>
              <a:ext cx="779" cy="2166"/>
            </a:xfrm>
            <a:prstGeom prst="line">
              <a:avLst/>
            </a:prstGeom>
            <a:noFill/>
            <a:ln w="50800">
              <a:solidFill>
                <a:srgbClr val="0044FE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1197114"/>
            <a:ext cx="1219200" cy="1088886"/>
            <a:chOff x="152400" y="1197114"/>
            <a:chExt cx="1219200" cy="1088886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197114"/>
              <a:ext cx="1068572" cy="7078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Context</a:t>
              </a:r>
              <a:br>
                <a:rPr lang="en-US" sz="2000" dirty="0" smtClean="0"/>
              </a:br>
              <a:r>
                <a:rPr lang="en-US" sz="2000" dirty="0" smtClean="0"/>
                <a:t>Object</a:t>
              </a:r>
              <a:endParaRPr lang="en-US" sz="2000" dirty="0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1219200" y="1905000"/>
              <a:ext cx="1524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2819400" y="640080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4. Strategy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770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Strategy Example (cont.)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8995215" cy="3332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640080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4. Strategy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252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914400"/>
          </a:xfrm>
          <a:ln/>
        </p:spPr>
        <p:txBody>
          <a:bodyPr/>
          <a:lstStyle/>
          <a:p>
            <a:r>
              <a:rPr lang="en-US" sz="2800" dirty="0"/>
              <a:t>Where does the </a:t>
            </a:r>
            <a:r>
              <a:rPr lang="en-US" sz="2800" i="1" dirty="0" err="1"/>
              <a:t>PricingStrategy</a:t>
            </a:r>
            <a:r>
              <a:rPr lang="en-US" sz="2800" dirty="0"/>
              <a:t> come from?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639" y="1169736"/>
            <a:ext cx="6371303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2357" y="3627781"/>
            <a:ext cx="8436843" cy="2723555"/>
            <a:chOff x="0" y="0"/>
            <a:chExt cx="7201" cy="21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060" name="AutoShape 4"/>
            <p:cNvSpPr>
              <a:spLocks/>
            </p:cNvSpPr>
            <p:nvPr/>
          </p:nvSpPr>
          <p:spPr bwMode="auto">
            <a:xfrm>
              <a:off x="0" y="0"/>
              <a:ext cx="7201" cy="2104"/>
            </a:xfrm>
            <a:prstGeom prst="roundRect">
              <a:avLst>
                <a:gd name="adj" fmla="val 5699"/>
              </a:avLst>
            </a:prstGeom>
            <a:grpFill/>
            <a:ln w="12700">
              <a:noFill/>
              <a:round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" y="86"/>
              <a:ext cx="7028" cy="193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45063" name="Rectangle 7"/>
          <p:cNvSpPr>
            <a:spLocks/>
          </p:cNvSpPr>
          <p:nvPr/>
        </p:nvSpPr>
        <p:spPr bwMode="auto">
          <a:xfrm>
            <a:off x="8539245" y="6400800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640080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4. Strategy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9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 of Change </a:t>
            </a:r>
            <a:r>
              <a:rPr lang="en-US" dirty="0"/>
              <a:t>and Patterns</a:t>
            </a:r>
          </a:p>
        </p:txBody>
      </p:sp>
      <p:graphicFrame>
        <p:nvGraphicFramePr>
          <p:cNvPr id="82534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73995450"/>
              </p:ext>
            </p:extLst>
          </p:nvPr>
        </p:nvGraphicFramePr>
        <p:xfrm>
          <a:off x="152400" y="609600"/>
          <a:ext cx="8839200" cy="5820412"/>
        </p:xfrm>
        <a:graphic>
          <a:graphicData uri="http://schemas.openxmlformats.org/drawingml/2006/table">
            <a:tbl>
              <a:tblPr/>
              <a:tblGrid>
                <a:gridCol w="4572000"/>
                <a:gridCol w="42672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What Varies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Design Pattern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Algorithms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Strategy, Visitor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Command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Implementations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Bridge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Response to 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Observer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Interactions between objects         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Mediator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Object being created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Factory Method, Abstract Factory, 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Structure being created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Builder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Traversal Algorithm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Iterator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Object interfaces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Adapter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Object behavior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charset="0"/>
                        </a:rPr>
                        <a:t>Decorator,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6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Working for Google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228600" y="4876800"/>
            <a:ext cx="8763000" cy="84832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i="1" dirty="0">
                <a:solidFill>
                  <a:srgbClr val="800000"/>
                </a:solidFill>
                <a:latin typeface="+mj-lt"/>
                <a:ea typeface="Helvetica Neue Light" charset="0"/>
                <a:cs typeface="Helvetica Neue Light" charset="0"/>
              </a:rPr>
              <a:t>I hear once you've worked there for 256 days they teach you the secret of levitation.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46051"/>
            <a:ext cx="8852091" cy="2368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rot="10800000" flipH="1">
            <a:off x="5103316" y="1524001"/>
            <a:ext cx="611684" cy="611684"/>
          </a:xfrm>
          <a:prstGeom prst="line">
            <a:avLst/>
          </a:prstGeom>
          <a:noFill/>
          <a:ln w="76200">
            <a:solidFill>
              <a:srgbClr val="0044F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5610" y="106233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 Factory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011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+/∂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6800"/>
            <a:ext cx="7924801" cy="5334000"/>
          </a:xfrm>
        </p:spPr>
        <p:txBody>
          <a:bodyPr/>
          <a:lstStyle/>
          <a:p>
            <a:r>
              <a:rPr lang="en-US" dirty="0" smtClean="0"/>
              <a:t>We’ll do in class.</a:t>
            </a:r>
          </a:p>
          <a:p>
            <a:r>
              <a:rPr lang="en-US" dirty="0" smtClean="0"/>
              <a:t>On </a:t>
            </a:r>
            <a:r>
              <a:rPr lang="en-US" dirty="0" smtClean="0"/>
              <a:t>a separate piece of paper –</a:t>
            </a:r>
            <a:br>
              <a:rPr lang="en-US" dirty="0" smtClean="0"/>
            </a:br>
            <a:r>
              <a:rPr lang="en-US" dirty="0" smtClean="0"/>
              <a:t>Please give us some team-level-anonymous feedback!</a:t>
            </a:r>
            <a:br>
              <a:rPr lang="en-US" dirty="0" smtClean="0"/>
            </a:br>
            <a:r>
              <a:rPr lang="en-US" dirty="0" smtClean="0"/>
              <a:t>Possible topics –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Book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29000" y="3352800"/>
            <a:ext cx="4038600" cy="2743200"/>
          </a:xfrm>
        </p:spPr>
        <p:txBody>
          <a:bodyPr/>
          <a:lstStyle/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pPr lvl="1"/>
            <a:r>
              <a:rPr lang="en-US" dirty="0"/>
              <a:t>Anything else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2011" y="5410200"/>
            <a:ext cx="4183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– </a:t>
            </a:r>
          </a:p>
          <a:p>
            <a:r>
              <a:rPr lang="en-US" dirty="0" smtClean="0"/>
              <a:t>We’ll show results next class!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5181600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+ = things going well</a:t>
            </a:r>
          </a:p>
          <a:p>
            <a:pPr lvl="1"/>
            <a:r>
              <a:rPr lang="en-US" dirty="0"/>
              <a:t>∂ = things to </a:t>
            </a:r>
            <a:r>
              <a:rPr lang="en-US" dirty="0" smtClean="0"/>
              <a:t>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sz="3200" dirty="0" smtClean="0"/>
              <a:t>So, why bother to learn design patterns?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hink for 15 seconds…</a:t>
            </a:r>
          </a:p>
          <a:p>
            <a:r>
              <a:rPr lang="en-US" dirty="0" smtClean="0"/>
              <a:t>Turn to a neighbor and discuss </a:t>
            </a:r>
            <a:br>
              <a:rPr lang="en-US" dirty="0" smtClean="0"/>
            </a:br>
            <a:r>
              <a:rPr lang="en-US" dirty="0" smtClean="0"/>
              <a:t>it for a minute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1447800"/>
            <a:ext cx="2679700" cy="36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1432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69279" y="1219200"/>
            <a:ext cx="7788921" cy="4018360"/>
            <a:chOff x="350" y="128"/>
            <a:chExt cx="6978" cy="36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/>
            <a:srcRect t="6155" r="6856" b="42610"/>
            <a:stretch>
              <a:fillRect/>
            </a:stretch>
          </p:blipFill>
          <p:spPr bwMode="auto">
            <a:xfrm>
              <a:off x="350" y="128"/>
              <a:ext cx="6978" cy="3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339" name="Picture 3"/>
            <p:cNvPicPr>
              <a:picLocks noChangeArrowheads="1"/>
            </p:cNvPicPr>
            <p:nvPr/>
          </p:nvPicPr>
          <p:blipFill>
            <a:blip r:embed="rId3"/>
            <a:srcRect l="5408" t="8926" r="4635" b="11901"/>
            <a:stretch>
              <a:fillRect/>
            </a:stretch>
          </p:blipFill>
          <p:spPr bwMode="auto">
            <a:xfrm>
              <a:off x="403" y="346"/>
              <a:ext cx="6707" cy="30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Gang of </a:t>
            </a:r>
            <a:r>
              <a:rPr lang="en-US" dirty="0" smtClean="0"/>
              <a:t>Four (</a:t>
            </a:r>
            <a:r>
              <a:rPr lang="en-US" dirty="0" err="1" smtClean="0"/>
              <a:t>GoF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/>
          <a:lstStyle/>
          <a:p>
            <a:r>
              <a:rPr lang="en-US" dirty="0"/>
              <a:t>Ralph Johnson, Richard Helm, Erich Gamma, and John </a:t>
            </a:r>
            <a:r>
              <a:rPr lang="en-US" dirty="0" err="1"/>
              <a:t>Vlissides</a:t>
            </a:r>
            <a:r>
              <a:rPr lang="en-US" dirty="0"/>
              <a:t> (left to right)</a:t>
            </a: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4670226" y="4786313"/>
            <a:ext cx="4063008" cy="22324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00" dirty="0" err="1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http://www.research.ibm.com/designpatterns/pubs/ddj-eip-award.htm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98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533400"/>
          </a:xfrm>
        </p:spPr>
        <p:txBody>
          <a:bodyPr/>
          <a:lstStyle/>
          <a:p>
            <a:r>
              <a:rPr lang="en-US" sz="2800" dirty="0"/>
              <a:t>Gang of Four </a:t>
            </a:r>
            <a:r>
              <a:rPr lang="en-US" sz="2800" dirty="0" smtClean="0"/>
              <a:t>Design Patterns</a:t>
            </a:r>
            <a:endParaRPr lang="en-US" sz="2800" dirty="0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2667000" cy="5867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u="sng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Behavioral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Interpreter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Template Method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Chain of Responsibility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Command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Iterator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Mediator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Memento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Observer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State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400" dirty="0"/>
              <a:t>Strategy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Visitor</a:t>
            </a:r>
          </a:p>
        </p:txBody>
      </p:sp>
      <p:sp>
        <p:nvSpPr>
          <p:cNvPr id="780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838200"/>
            <a:ext cx="2743200" cy="5486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u="sng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Creational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Factory </a:t>
            </a:r>
            <a:br>
              <a:rPr lang="en-US" sz="2400" dirty="0"/>
            </a:br>
            <a:r>
              <a:rPr lang="en-US" sz="2400" dirty="0"/>
              <a:t>Method</a:t>
            </a:r>
          </a:p>
          <a:p>
            <a:r>
              <a:rPr lang="en-US" sz="2400" dirty="0" smtClean="0"/>
              <a:t>Abstract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Factory</a:t>
            </a:r>
          </a:p>
          <a:p>
            <a:r>
              <a:rPr lang="en-US" sz="2400" dirty="0"/>
              <a:t>Builder</a:t>
            </a:r>
          </a:p>
          <a:p>
            <a:r>
              <a:rPr lang="en-US" sz="2400" dirty="0"/>
              <a:t>Prototype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Singleton</a:t>
            </a:r>
          </a:p>
          <a:p>
            <a:endParaRPr lang="en-US" sz="2400" dirty="0"/>
          </a:p>
          <a:p>
            <a:pPr>
              <a:buFont typeface="Wingdings" charset="2"/>
              <a:buNone/>
            </a:pPr>
            <a:r>
              <a:rPr lang="en-US" sz="2400" dirty="0" smtClean="0"/>
              <a:t>	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6248400" y="838200"/>
            <a:ext cx="243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None/>
            </a:pPr>
            <a:r>
              <a:rPr lang="en-US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Structural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ü"/>
            </a:pPr>
            <a:r>
              <a:rPr lang="en-US" b="1" dirty="0">
                <a:latin typeface="+mn-lt"/>
              </a:rPr>
              <a:t>Adapter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Bridge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Composite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Decorator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Façade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Flyweight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b="1" dirty="0">
                <a:latin typeface="+mn-lt"/>
              </a:rPr>
              <a:t>Proxy</a:t>
            </a: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8539245" y="6400800"/>
            <a:ext cx="376155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29081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  <a:ln/>
        </p:spPr>
        <p:txBody>
          <a:bodyPr/>
          <a:lstStyle/>
          <a:p>
            <a:r>
              <a:rPr lang="en-US" dirty="0" smtClean="0"/>
              <a:t>Adapter: </a:t>
            </a:r>
            <a:r>
              <a:rPr lang="en-US" dirty="0" smtClean="0">
                <a:solidFill>
                  <a:srgbClr val="660066"/>
                </a:solidFill>
              </a:rPr>
              <a:t>Structural </a:t>
            </a:r>
            <a:r>
              <a:rPr lang="en-US" dirty="0">
                <a:solidFill>
                  <a:srgbClr val="660066"/>
                </a:solidFill>
              </a:rPr>
              <a:t>Pattern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1054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C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Problem</a:t>
            </a:r>
            <a:r>
              <a:rPr lang="en-US" dirty="0"/>
              <a:t>: How do we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provide </a:t>
            </a:r>
            <a:r>
              <a:rPr lang="en-US" dirty="0"/>
              <a:t>a single, stable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interface </a:t>
            </a:r>
            <a:r>
              <a:rPr lang="en-US" dirty="0"/>
              <a:t>to similar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components </a:t>
            </a:r>
            <a:r>
              <a:rPr lang="en-US" dirty="0"/>
              <a:t>with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different interfaces?</a:t>
            </a:r>
          </a:p>
          <a:p>
            <a:pPr lvl="1"/>
            <a:r>
              <a:rPr lang="en-US" dirty="0" smtClean="0"/>
              <a:t>How do we resolve </a:t>
            </a:r>
            <a:br>
              <a:rPr lang="en-US" dirty="0" smtClean="0"/>
            </a:br>
            <a:r>
              <a:rPr lang="en-US" dirty="0" smtClean="0"/>
              <a:t>incompatible interfaces?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Solution</a:t>
            </a:r>
            <a:r>
              <a:rPr lang="en-US" dirty="0"/>
              <a:t>: Use an intermediate </a:t>
            </a:r>
            <a:r>
              <a:rPr lang="en-US" i="1" dirty="0">
                <a:solidFill>
                  <a:srgbClr val="800000"/>
                </a:solidFill>
              </a:rPr>
              <a:t>adapter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object to convert calls to the appropriate interface for each </a:t>
            </a:r>
            <a:r>
              <a:rPr lang="en-US" dirty="0" smtClean="0"/>
              <a:t>component</a:t>
            </a:r>
          </a:p>
          <a:p>
            <a:endParaRPr lang="en-US" dirty="0"/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8504831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Q3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28787"/>
            <a:ext cx="4267200" cy="306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819400" y="6400800"/>
            <a:ext cx="167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1. Adapter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691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55336"/>
            <a:ext cx="8229600" cy="609600"/>
          </a:xfrm>
          <a:ln/>
        </p:spPr>
        <p:txBody>
          <a:bodyPr/>
          <a:lstStyle/>
          <a:p>
            <a:r>
              <a:rPr lang="en-US" dirty="0"/>
              <a:t>Adapter Examples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504831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275458" name="Object 2"/>
          <p:cNvGraphicFramePr>
            <a:graphicFrameLocks noGrp="1" noChangeAspect="1"/>
          </p:cNvGraphicFramePr>
          <p:nvPr/>
        </p:nvGraphicFramePr>
        <p:xfrm>
          <a:off x="152400" y="685800"/>
          <a:ext cx="8824912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Visio" r:id="rId4" imgW="7053480" imgH="5110560" progId="Visio.Drawing.11">
                  <p:embed/>
                </p:oleObj>
              </mc:Choice>
              <mc:Fallback>
                <p:oleObj name="Visio" r:id="rId4" imgW="7053480" imgH="511056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8824912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725864" y="1219200"/>
            <a:ext cx="7189536" cy="1905000"/>
            <a:chOff x="1725864" y="1219200"/>
            <a:chExt cx="7189536" cy="1905000"/>
          </a:xfrm>
        </p:grpSpPr>
        <p:sp>
          <p:nvSpPr>
            <p:cNvPr id="16390" name="AutoShape 6"/>
            <p:cNvSpPr>
              <a:spLocks/>
            </p:cNvSpPr>
            <p:nvPr/>
          </p:nvSpPr>
          <p:spPr bwMode="auto">
            <a:xfrm>
              <a:off x="6248400" y="1828800"/>
              <a:ext cx="2667000" cy="1295400"/>
            </a:xfrm>
            <a:prstGeom prst="roundRect">
              <a:avLst>
                <a:gd name="adj" fmla="val 22384"/>
              </a:avLst>
            </a:prstGeom>
            <a:solidFill>
              <a:srgbClr val="008000">
                <a:alpha val="60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Helvetica Neue Light" charset="0"/>
                  <a:cs typeface="Helvetica Neue Light" charset="0"/>
                </a:rPr>
                <a:t>Guideline: Use pattern names in type names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725864" y="1219200"/>
              <a:ext cx="3227136" cy="1371600"/>
              <a:chOff x="1725864" y="1219200"/>
              <a:chExt cx="3227136" cy="1371600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>
                <a:off x="1725864" y="24384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4419600" y="25908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3429000" y="12192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" name="Rounded Rectangle 3"/>
          <p:cNvSpPr/>
          <p:nvPr/>
        </p:nvSpPr>
        <p:spPr bwMode="auto">
          <a:xfrm>
            <a:off x="2743200" y="838200"/>
            <a:ext cx="914400" cy="228600"/>
          </a:xfrm>
          <a:prstGeom prst="roundRect">
            <a:avLst/>
          </a:prstGeom>
          <a:noFill/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736" y="2855496"/>
            <a:ext cx="3249864" cy="394368"/>
            <a:chOff x="26736" y="2855496"/>
            <a:chExt cx="3249864" cy="394368"/>
          </a:xfrm>
        </p:grpSpPr>
        <p:sp>
          <p:nvSpPr>
            <p:cNvPr id="5" name="Right Arrow 4"/>
            <p:cNvSpPr/>
            <p:nvPr/>
          </p:nvSpPr>
          <p:spPr bwMode="auto">
            <a:xfrm>
              <a:off x="26736" y="2855496"/>
              <a:ext cx="2286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3048000" y="3021264"/>
              <a:ext cx="2286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8800" y="3505200"/>
            <a:ext cx="3962400" cy="1905000"/>
            <a:chOff x="1828800" y="3505200"/>
            <a:chExt cx="3962400" cy="19050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3352800" y="3886200"/>
              <a:ext cx="533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2743200" y="3505200"/>
              <a:ext cx="914400" cy="228600"/>
            </a:xfrm>
            <a:prstGeom prst="roundRect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257800" y="5410200"/>
              <a:ext cx="533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828800" y="5410200"/>
              <a:ext cx="533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Rounded Rectangle 20"/>
          <p:cNvSpPr/>
          <p:nvPr/>
        </p:nvSpPr>
        <p:spPr bwMode="auto">
          <a:xfrm>
            <a:off x="6248400" y="685800"/>
            <a:ext cx="2514600" cy="914400"/>
          </a:xfrm>
          <a:prstGeom prst="roundRect">
            <a:avLst/>
          </a:prstGeom>
          <a:noFill/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6400800"/>
            <a:ext cx="167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1. Adapter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310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487363"/>
          </a:xfrm>
        </p:spPr>
        <p:txBody>
          <a:bodyPr/>
          <a:lstStyle/>
          <a:p>
            <a:r>
              <a:rPr lang="en-US" dirty="0"/>
              <a:t>Example of Adapter</a:t>
            </a:r>
          </a:p>
        </p:txBody>
      </p:sp>
      <p:graphicFrame>
        <p:nvGraphicFramePr>
          <p:cNvPr id="8140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35075"/>
          <a:ext cx="90678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Visio" r:id="rId4" imgW="5926680" imgH="2270520" progId="Visio.Drawing.11">
                  <p:embed/>
                </p:oleObj>
              </mc:Choice>
              <mc:Fallback>
                <p:oleObj name="Visio" r:id="rId4" imgW="5926680" imgH="227052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5075"/>
                        <a:ext cx="9067800" cy="310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6400800"/>
            <a:ext cx="167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1. Adapter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85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609600"/>
          </a:xfrm>
          <a:ln/>
        </p:spPr>
        <p:txBody>
          <a:bodyPr/>
          <a:lstStyle/>
          <a:p>
            <a:r>
              <a:rPr lang="en-US" dirty="0" smtClean="0"/>
              <a:t>Which GRASP </a:t>
            </a:r>
            <a:r>
              <a:rPr lang="en-US" dirty="0"/>
              <a:t>Principles in </a:t>
            </a:r>
            <a:r>
              <a:rPr lang="en-US" dirty="0">
                <a:solidFill>
                  <a:srgbClr val="660066"/>
                </a:solidFill>
              </a:rPr>
              <a:t>Adapter</a:t>
            </a:r>
            <a:r>
              <a:rPr lang="en-US" dirty="0"/>
              <a:t>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495800" cy="4953000"/>
          </a:xfrm>
          <a:ln/>
        </p:spPr>
        <p:txBody>
          <a:bodyPr/>
          <a:lstStyle/>
          <a:p>
            <a:r>
              <a:rPr lang="en-US" dirty="0"/>
              <a:t>Low </a:t>
            </a:r>
            <a:r>
              <a:rPr lang="en-US" dirty="0" smtClean="0"/>
              <a:t>coupling</a:t>
            </a:r>
            <a:endParaRPr lang="en-US" dirty="0"/>
          </a:p>
          <a:p>
            <a:r>
              <a:rPr lang="en-US" dirty="0"/>
              <a:t>High </a:t>
            </a:r>
            <a:r>
              <a:rPr lang="en-US" dirty="0" smtClean="0"/>
              <a:t>cohesion</a:t>
            </a:r>
            <a:endParaRPr lang="en-US" dirty="0"/>
          </a:p>
          <a:p>
            <a:r>
              <a:rPr lang="en-US" dirty="0"/>
              <a:t>Information </a:t>
            </a:r>
            <a:r>
              <a:rPr lang="en-US" dirty="0" smtClean="0"/>
              <a:t>Expert</a:t>
            </a:r>
            <a:endParaRPr lang="en-US" dirty="0"/>
          </a:p>
          <a:p>
            <a:r>
              <a:rPr lang="en-US" dirty="0" smtClean="0"/>
              <a:t>Creator</a:t>
            </a:r>
            <a:endParaRPr lang="en-US" dirty="0"/>
          </a:p>
          <a:p>
            <a:r>
              <a:rPr lang="en-US" dirty="0" smtClean="0"/>
              <a:t>Controller</a:t>
            </a:r>
          </a:p>
          <a:p>
            <a:pPr lvl="0"/>
            <a:r>
              <a:rPr lang="en-US" dirty="0" smtClean="0"/>
              <a:t>Polymorphism</a:t>
            </a:r>
            <a:endParaRPr lang="en-US" dirty="0"/>
          </a:p>
          <a:p>
            <a:pPr lvl="0">
              <a:defRPr/>
            </a:pPr>
            <a:r>
              <a:rPr lang="en-US" dirty="0"/>
              <a:t>Pure </a:t>
            </a:r>
            <a:r>
              <a:rPr lang="en-US" dirty="0" smtClean="0"/>
              <a:t>Fabrication</a:t>
            </a:r>
            <a:endParaRPr lang="en-US" dirty="0"/>
          </a:p>
          <a:p>
            <a:pPr lvl="0">
              <a:defRPr/>
            </a:pPr>
            <a:r>
              <a:rPr lang="en-US" dirty="0" smtClean="0"/>
              <a:t>Indirection</a:t>
            </a:r>
            <a:endParaRPr lang="en-US" dirty="0"/>
          </a:p>
          <a:p>
            <a:pPr lvl="0">
              <a:defRPr/>
            </a:pPr>
            <a:r>
              <a:rPr lang="en-US" dirty="0"/>
              <a:t>Protected Variations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8504831" y="6400800"/>
            <a:ext cx="41056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00200"/>
            <a:ext cx="2679700" cy="3606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6400800"/>
            <a:ext cx="167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1. Adapter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949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50535</TotalTime>
  <Words>1284</Words>
  <Application>Microsoft Office PowerPoint</Application>
  <PresentationFormat>On-screen Show (4:3)</PresentationFormat>
  <Paragraphs>290</Paragraphs>
  <Slides>28</Slides>
  <Notes>25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2007FairfaxShowcaseSE-Slides-Bohner</vt:lpstr>
      <vt:lpstr>Visio</vt:lpstr>
      <vt:lpstr>CSSE 374: Introduction to Gang of Four Design Patterns</vt:lpstr>
      <vt:lpstr>Learning Outcomes: Patterns, Tradeoffs</vt:lpstr>
      <vt:lpstr>So, why bother to learn design patterns?</vt:lpstr>
      <vt:lpstr>Gang of Four (GoF)</vt:lpstr>
      <vt:lpstr>Gang of Four Design Patterns</vt:lpstr>
      <vt:lpstr>Adapter: Structural Pattern</vt:lpstr>
      <vt:lpstr>Adapter Examples</vt:lpstr>
      <vt:lpstr>Example of Adapter</vt:lpstr>
      <vt:lpstr>Which GRASP Principles in Adapter?</vt:lpstr>
      <vt:lpstr>GoF Adapter mapped to GRASP</vt:lpstr>
      <vt:lpstr>Factory: Creational Pattern</vt:lpstr>
      <vt:lpstr>Factory Example</vt:lpstr>
      <vt:lpstr>Abstract Factory: Creational Pattern</vt:lpstr>
      <vt:lpstr>Another Factory Example</vt:lpstr>
      <vt:lpstr>Advantages of Factory</vt:lpstr>
      <vt:lpstr>Who creates the  Factory?</vt:lpstr>
      <vt:lpstr>Singleton: Creational Pattern</vt:lpstr>
      <vt:lpstr>Singleton Example</vt:lpstr>
      <vt:lpstr>Lazy vs. Eager Initialization</vt:lpstr>
      <vt:lpstr>Why don’t we just make all the methods static?</vt:lpstr>
      <vt:lpstr>Singleton Considered Harmful?</vt:lpstr>
      <vt:lpstr>Strategy: Behavior Pattern</vt:lpstr>
      <vt:lpstr>Strategy Example</vt:lpstr>
      <vt:lpstr>Strategy Example (cont.)</vt:lpstr>
      <vt:lpstr>Where does the PricingStrategy come from?</vt:lpstr>
      <vt:lpstr>Examples of Change and Patterns</vt:lpstr>
      <vt:lpstr>Working for Google</vt:lpstr>
      <vt:lpstr>+/∂ Feedback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498</cp:revision>
  <cp:lastPrinted>2011-01-24T11:50:09Z</cp:lastPrinted>
  <dcterms:created xsi:type="dcterms:W3CDTF">2010-09-02T02:24:37Z</dcterms:created>
  <dcterms:modified xsi:type="dcterms:W3CDTF">2013-12-10T13:50:41Z</dcterms:modified>
</cp:coreProperties>
</file>