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0" r:id="rId1"/>
  </p:sldMasterIdLst>
  <p:notesMasterIdLst>
    <p:notesMasterId r:id="rId13"/>
  </p:notesMasterIdLst>
  <p:sldIdLst>
    <p:sldId id="256" r:id="rId2"/>
    <p:sldId id="268" r:id="rId3"/>
    <p:sldId id="269" r:id="rId4"/>
    <p:sldId id="270" r:id="rId5"/>
    <p:sldId id="271" r:id="rId6"/>
    <p:sldId id="272" r:id="rId7"/>
    <p:sldId id="273" r:id="rId8"/>
    <p:sldId id="274" r:id="rId9"/>
    <p:sldId id="275" r:id="rId10"/>
    <p:sldId id="276" r:id="rId11"/>
    <p:sldId id="267" r:id="rId12"/>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2615" autoAdjust="0"/>
    <p:restoredTop sz="69860" autoAdjust="0"/>
  </p:normalViewPr>
  <p:slideViewPr>
    <p:cSldViewPr>
      <p:cViewPr varScale="1">
        <p:scale>
          <a:sx n="76" d="100"/>
          <a:sy n="76" d="100"/>
        </p:scale>
        <p:origin x="-720"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144" d="100"/>
          <a:sy n="144" d="100"/>
        </p:scale>
        <p:origin x="-3424" y="-120"/>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4099"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41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410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C9E15436-1A10-4C4F-BB18-CE9E3E1FF700}"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charset="0"/>
        <a:ea typeface="+mn-ea"/>
        <a:cs typeface="+mn-cs"/>
      </a:defRPr>
    </a:lvl1pPr>
    <a:lvl2pPr marL="457200" algn="l" rtl="0" fontAlgn="base">
      <a:spcBef>
        <a:spcPct val="30000"/>
      </a:spcBef>
      <a:spcAft>
        <a:spcPct val="0"/>
      </a:spcAft>
      <a:defRPr sz="1200" kern="1200">
        <a:solidFill>
          <a:schemeClr val="tx1"/>
        </a:solidFill>
        <a:latin typeface="Times" charset="0"/>
        <a:ea typeface="+mn-ea"/>
        <a:cs typeface="+mn-cs"/>
      </a:defRPr>
    </a:lvl2pPr>
    <a:lvl3pPr marL="914400" algn="l" rtl="0" fontAlgn="base">
      <a:spcBef>
        <a:spcPct val="30000"/>
      </a:spcBef>
      <a:spcAft>
        <a:spcPct val="0"/>
      </a:spcAft>
      <a:defRPr sz="1200" kern="1200">
        <a:solidFill>
          <a:schemeClr val="tx1"/>
        </a:solidFill>
        <a:latin typeface="Times" charset="0"/>
        <a:ea typeface="+mn-ea"/>
        <a:cs typeface="+mn-cs"/>
      </a:defRPr>
    </a:lvl3pPr>
    <a:lvl4pPr marL="1371600" algn="l" rtl="0" fontAlgn="base">
      <a:spcBef>
        <a:spcPct val="30000"/>
      </a:spcBef>
      <a:spcAft>
        <a:spcPct val="0"/>
      </a:spcAft>
      <a:defRPr sz="1200" kern="1200">
        <a:solidFill>
          <a:schemeClr val="tx1"/>
        </a:solidFill>
        <a:latin typeface="Times" charset="0"/>
        <a:ea typeface="+mn-ea"/>
        <a:cs typeface="+mn-cs"/>
      </a:defRPr>
    </a:lvl4pPr>
    <a:lvl5pPr marL="1828800" algn="l" rtl="0" fontAlgn="base">
      <a:spcBef>
        <a:spcPct val="30000"/>
      </a:spcBef>
      <a:spcAft>
        <a:spcPct val="0"/>
      </a:spcAft>
      <a:defRPr sz="1200" kern="1200">
        <a:solidFill>
          <a:schemeClr val="tx1"/>
        </a:solidFill>
        <a:latin typeface="Times"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6DD1C8B-85FB-4022-9F43-E09D255F9911}" type="slidenum">
              <a:rPr lang="en-US"/>
              <a:pPr/>
              <a:t>1</a:t>
            </a:fld>
            <a:endParaRPr lang="en-US"/>
          </a:p>
        </p:txBody>
      </p:sp>
      <p:sp>
        <p:nvSpPr>
          <p:cNvPr id="14338" name="Rectangle 2"/>
          <p:cNvSpPr>
            <a:spLocks noGrp="1" noRot="1" noChangeAspect="1" noChangeArrowheads="1" noTextEdit="1"/>
          </p:cNvSpPr>
          <p:nvPr>
            <p:ph type="sldImg"/>
          </p:nvPr>
        </p:nvSpPr>
        <p:spPr>
          <a:ln/>
        </p:spPr>
      </p:sp>
      <p:sp>
        <p:nvSpPr>
          <p:cNvPr id="143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B032E94-7052-4A2C-B8C4-91A6BA3534AE}" type="slidenum">
              <a:rPr lang="en-US"/>
              <a:pPr/>
              <a:t>10</a:t>
            </a:fld>
            <a:endParaRPr lang="en-US"/>
          </a:p>
        </p:txBody>
      </p:sp>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p:txBody>
          <a:bodyPr/>
          <a:lstStyle/>
          <a:p>
            <a:r>
              <a:rPr lang="en-US"/>
              <a:t>This recognizes the human element. General rules are:</a:t>
            </a:r>
          </a:p>
          <a:p>
            <a:pPr>
              <a:buFontTx/>
              <a:buChar char="•"/>
            </a:pPr>
            <a:r>
              <a:rPr lang="en-US"/>
              <a:t>Be clear in error messages. You don’t need to be detailed (e.g., did the user mistype the password or login name) but you do need to state the rules for using the mechanism (in the example, that the user must supply both password and login name).</a:t>
            </a:r>
          </a:p>
          <a:p>
            <a:pPr>
              <a:buFontTx/>
              <a:buChar char="•"/>
            </a:pPr>
            <a:r>
              <a:rPr lang="en-US"/>
              <a:t>Use (and compilation, installation, etc.) must be straightforward. It’s okay to have scripts or other aids to help here. But, for example, data types in the configuration file should either be obvious or explicitly stated. A “duration” field does not indicate if the period of time is to be expressed in hours, minutes, seconds, or something else, nor whether fractional units are allowed (a float) or not (an integer). The latter is actually a common bug. If duration is in minutes, then does “0.5” mean 30 seconds (as a float) or 0 seconds (as an integer)? If the latter, an error message should be given (“invalid type”).</a:t>
            </a:r>
          </a:p>
          <a:p>
            <a:pPr>
              <a:buFontTx/>
              <a:buChar char="•"/>
            </a:pPr>
            <a:r>
              <a:rPr lang="en-US"/>
              <a:t>This is usually interpreted as meaning the mechanism must not impose an onerous burden. Strictly speaking, passwords violate this rule (because it’s not as easy to access a resource by giving a password as accessing the resource without a password), but the password is considered a minimal burden.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CE8221C-F417-4EBA-A4AB-E119553D07AC}" type="slidenum">
              <a:rPr lang="en-US"/>
              <a:pPr/>
              <a:t>11</a:t>
            </a:fld>
            <a:endParaRPr lang="en-US"/>
          </a:p>
        </p:txBody>
      </p:sp>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p:txBody>
          <a:bodyPr/>
          <a:lstStyle/>
          <a:p>
            <a:r>
              <a:rPr lang="en-US"/>
              <a:t>To sum up: these principles require</a:t>
            </a:r>
          </a:p>
          <a:p>
            <a:pPr>
              <a:buFontTx/>
              <a:buChar char="•"/>
            </a:pPr>
            <a:r>
              <a:rPr lang="en-US"/>
              <a:t>Simplicity (and when not possible, minimal complexity);</a:t>
            </a:r>
          </a:p>
          <a:p>
            <a:pPr>
              <a:buFontTx/>
              <a:buChar char="•"/>
            </a:pPr>
            <a:r>
              <a:rPr lang="en-US"/>
              <a:t>Restrictiveness;</a:t>
            </a:r>
          </a:p>
          <a:p>
            <a:pPr>
              <a:buFontTx/>
              <a:buChar char="•"/>
            </a:pPr>
            <a:r>
              <a:rPr lang="en-US"/>
              <a:t>Understanding the goals of the proposed security; and</a:t>
            </a:r>
          </a:p>
          <a:p>
            <a:pPr>
              <a:buFontTx/>
              <a:buChar char="•"/>
            </a:pPr>
            <a:r>
              <a:rPr lang="en-US"/>
              <a:t>Understanding the environment in which the mechanism will be developed and deployed.</a:t>
            </a:r>
          </a:p>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639BCC8-7D93-42D9-92F6-EA0CBE7C299B}" type="slidenum">
              <a:rPr lang="en-US"/>
              <a:pPr/>
              <a:t>2</a:t>
            </a:fld>
            <a:endParaRPr lang="en-US"/>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p:txBody>
          <a:bodyPr/>
          <a:lstStyle/>
          <a:p>
            <a:r>
              <a:rPr lang="en-US"/>
              <a:t>The design principles are rooted in simplicity and restrictiveness.</a:t>
            </a:r>
          </a:p>
          <a:p>
            <a:r>
              <a:rPr lang="en-US"/>
              <a:t>Simplicity lies on many levels. The basic idea is that simpler things have fewer components, so less can go wrong. Further, there are fewer interfaces, so there are fewer entities communicating through the interfaces that can be inconsistent. Finally, they are easier to check, since the mechanism is not complex, and therefore easier to understand. There is also less to check.</a:t>
            </a:r>
          </a:p>
          <a:p>
            <a:r>
              <a:rPr lang="en-US"/>
              <a:t>Restriction minimizes the number and types of interactions between the entity and other entities. In some circles, an example is the “need to know” principle: only give the entity the information it needs to complete its task. It also should only be able to release information when required to by the goals of the entity. Note this includes writing (integrity), because by altering other entities, the writer can communicate information.</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F335CA9-242B-4439-9035-8DFEACDE1B75}" type="slidenum">
              <a:rPr lang="en-US"/>
              <a:pPr/>
              <a:t>3</a:t>
            </a:fld>
            <a:endParaRPr lang="en-US"/>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p:txBody>
          <a:bodyPr/>
          <a:lstStyle/>
          <a:p>
            <a:r>
              <a:rPr lang="en-US"/>
              <a:t>This is an example of restriction. Key concepts are:</a:t>
            </a:r>
          </a:p>
          <a:p>
            <a:pPr>
              <a:buFontTx/>
              <a:buChar char="•"/>
            </a:pPr>
            <a:r>
              <a:rPr lang="en-US"/>
              <a:t>Function: what is the task, and what is the minimal set of rights needed? “Minimal” here means that if the right is not present, the task cannot be performed. A good example is a UNIX network server that needs access to a port below 1024 (this access requires root).</a:t>
            </a:r>
          </a:p>
          <a:p>
            <a:pPr>
              <a:buFontTx/>
              <a:buChar char="•"/>
            </a:pPr>
            <a:r>
              <a:rPr lang="en-US"/>
              <a:t>Rights being added, discarded: if the task requires privileges for only one action, then the privileges should be added before the action and then removed. Going back to the UNIX network server, if the server need not act as root (for example, an SMTP server), then drop the root privileges immediately after the port is opened.</a:t>
            </a:r>
          </a:p>
          <a:p>
            <a:r>
              <a:rPr lang="en-US"/>
              <a:t>The protection domain statement emphasizes the other two.</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D8DBBD8-25AC-45F3-8BBD-B73581638FFD}" type="slidenum">
              <a:rPr lang="en-US"/>
              <a:pPr/>
              <a:t>4</a:t>
            </a:fld>
            <a:endParaRPr lang="en-US"/>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p:txBody>
          <a:bodyPr/>
          <a:lstStyle/>
          <a:p>
            <a:r>
              <a:rPr lang="en-US"/>
              <a:t>The first is well-known. Add rights explicitly; set everything to deny, and add back. This follows the Principle of Least Privilege. You see a variation when writing code that has security considerations. If you take untrusted data (such as input) that may contain meta-characters. The rule of thumb is to specify the LEGAL characters, and discard all others, rather than to specify the ILLEGAL characters and discard them. More on this in chapter 29 …</a:t>
            </a:r>
          </a:p>
          <a:p>
            <a:r>
              <a:rPr lang="en-US"/>
              <a:t>The second is often overlooked, but goes to the meaning of “fail safe”: if something fails, the system is still safe. Failure should never change the security state of the system. Hence, if an action fails, the system should be as secure as if the action never took place.</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2058A3F-75E1-48F3-9580-CFED6344E2CC}" type="slidenum">
              <a:rPr lang="en-US"/>
              <a:pPr/>
              <a:t>5</a:t>
            </a:fld>
            <a:endParaRPr lang="en-US"/>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p:txBody>
          <a:bodyPr/>
          <a:lstStyle/>
          <a:p>
            <a:r>
              <a:rPr lang="en-US"/>
              <a:t>KISS principle: “Keep It Simple, Silly” (often stronger pejoratives are substituted for “silly)</a:t>
            </a:r>
          </a:p>
          <a:p>
            <a:r>
              <a:rPr lang="en-US"/>
              <a:t>Simplicity refers to all dimensions: design, implementation, operation, interaction with other components, even in specification. The toolkit philosophy of the UNIX system is excellent here; each tool is designed and implemented to perform a single task. The tools are then put together. This allows the checking of each component, and then their interfaces. It is conceptually much less complex than examining the unit as a whole. The key, though, is to define </a:t>
            </a:r>
            <a:r>
              <a:rPr lang="en-US" i="1"/>
              <a:t>all</a:t>
            </a:r>
            <a:r>
              <a:rPr lang="en-US"/>
              <a:t> interfaces </a:t>
            </a:r>
            <a:r>
              <a:rPr lang="en-US" i="1"/>
              <a:t>completely</a:t>
            </a:r>
            <a:r>
              <a:rPr lang="en-US"/>
              <a:t> (for example, environment variables and global variables as well as parameter lists).</a:t>
            </a:r>
          </a:p>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6301B19-84FD-4D7D-9A3B-BF0D1A9B7065}" type="slidenum">
              <a:rPr lang="en-US"/>
              <a:pPr/>
              <a:t>6</a:t>
            </a:fld>
            <a:endParaRPr lang="en-US"/>
          </a:p>
        </p:txBody>
      </p:sp>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p:txBody>
          <a:bodyPr/>
          <a:lstStyle/>
          <a:p>
            <a:r>
              <a:rPr lang="en-US"/>
              <a:t>The reason for relaxing this one is efficiency: if you do lots of accesses, the checks will slow you down substantially. It’s not clear if that is really true, though.</a:t>
            </a:r>
          </a:p>
          <a:p>
            <a:r>
              <a:rPr lang="en-US"/>
              <a:t>Exercise: Have a process open a UNIX file for reading. From the shell, delete the read permissions that allow the process to read the file. Then have the process read from the open file. The process can do so. This shows the check is done at the open. If you want to be sure, have the process close the file. Then have the process try to reopen the file for reading. This open will fail.</a:t>
            </a:r>
          </a:p>
          <a:p>
            <a:r>
              <a:rPr lang="en-US"/>
              <a:t>Note that UNIX systems fail to enforce this principle to </a:t>
            </a:r>
            <a:r>
              <a:rPr lang="en-US" i="1"/>
              <a:t>any</a:t>
            </a:r>
            <a:r>
              <a:rPr lang="en-US"/>
              <a:t> degree on a superuser process, where access permissions are not even checked for an open! This is why people create management accounts (more properly, role accounts) like </a:t>
            </a:r>
            <a:r>
              <a:rPr lang="en-US" i="1"/>
              <a:t>bin</a:t>
            </a:r>
            <a:r>
              <a:rPr lang="en-US"/>
              <a:t> or </a:t>
            </a:r>
            <a:r>
              <a:rPr lang="en-US" i="1"/>
              <a:t>mail</a:t>
            </a:r>
            <a:r>
              <a:rPr lang="en-US"/>
              <a:t>: by restricting processes to those accounts, so access control checking applies. It also is an application of the principle of least privilege.</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B73928B-0E91-4FBE-B7ED-80F517560620}" type="slidenum">
              <a:rPr lang="en-US"/>
              <a:pPr/>
              <a:t>7</a:t>
            </a:fld>
            <a:endParaRPr lang="en-US"/>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p:txBody>
          <a:bodyPr/>
          <a:lstStyle/>
          <a:p>
            <a:r>
              <a:rPr lang="en-US"/>
              <a:t>Note that source code need not be available to meet this principle. It simply says that your security cannot depend upon your design being a secret. Secrecy can enhance the security, but if the design becomes exposed, the security of the mechanism cannot be affected.</a:t>
            </a:r>
          </a:p>
          <a:p>
            <a:r>
              <a:rPr lang="en-US"/>
              <a:t>The problem is that people are very good at finding out what secrets protect you. They may figure it out from the way the system works, or from reverse engineering the interface or system, or by more prosaic techniques such as dumpster diving.</a:t>
            </a:r>
          </a:p>
          <a:p>
            <a:r>
              <a:rPr lang="en-US"/>
              <a:t>This principle does not speak to secrets not involving design or implementation. For example, you can keep crypto keys and passwords secret.</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B85DA27-91FA-41D7-8187-BD0229060C8F}" type="slidenum">
              <a:rPr lang="en-US"/>
              <a:pPr/>
              <a:t>8</a:t>
            </a:fld>
            <a:endParaRPr lang="en-US"/>
          </a:p>
        </p:txBody>
      </p:sp>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p:txBody>
          <a:bodyPr/>
          <a:lstStyle/>
          <a:p>
            <a:r>
              <a:rPr lang="en-US"/>
              <a:t>You need to meet more than one condition to gain access. Separation of duty says that the one who signs the checks cannot be the one who prints the checks because then a single person could steal money. To make that more difficult, the thief must compromise two people, not one.</a:t>
            </a:r>
          </a:p>
          <a:p>
            <a:r>
              <a:rPr lang="en-US"/>
              <a:t>This also provides a finer-grained control over a resource than a single condition.</a:t>
            </a:r>
          </a:p>
          <a:p>
            <a:r>
              <a:rPr lang="en-US"/>
              <a:t>The analogy with non-computer security mechanisms is that of “defense in depth.” To get into a castle, you need to cross the moat, scale the walls, and drop down over the walls before you can get in. That is three barriers (conditions) that must be overcome (met).</a:t>
            </a:r>
          </a:p>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DD9B7C4-8CDB-4780-A9A6-4172A4226EA6}" type="slidenum">
              <a:rPr lang="en-US"/>
              <a:pPr/>
              <a:t>9</a:t>
            </a:fld>
            <a:endParaRPr lang="en-US"/>
          </a:p>
        </p:txBody>
      </p:sp>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p:txBody>
          <a:bodyPr/>
          <a:lstStyle/>
          <a:p>
            <a:r>
              <a:rPr lang="en-US"/>
              <a:t>Isolation prevents communication, and communication with something—another process or a resource—is necessary for a breach of security. Limit the communication, and you limit the damage. So, if two processes share a resource, by coordinating access, they can communicate by modulating access to the entire resource.</a:t>
            </a:r>
          </a:p>
          <a:p>
            <a:r>
              <a:rPr lang="en-US"/>
              <a:t>Examples: percent of CPU used. To send a 1 bit, the first process uses 75% of the CPU; to send a 0 bit, it uses 25% of the CPU. The other process sees how much of the CPU it can get and from that can tell what  the first process used, and hence is sending. Variations include filling disks, creating files with fixed names, and so forth.</a:t>
            </a:r>
          </a:p>
          <a:p>
            <a:r>
              <a:rPr lang="en-US"/>
              <a:t>Approaches to implementing this principle: isolate each process, via virtual machines or sandboxes (a sandbox is like a VM, but the isolation is not complete).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r>
              <a:rPr lang="en-US" smtClean="0"/>
              <a:t>November 1, 2004</a:t>
            </a:r>
            <a:endParaRPr lang="en-US"/>
          </a:p>
        </p:txBody>
      </p:sp>
      <p:sp>
        <p:nvSpPr>
          <p:cNvPr id="19" name="Footer Placeholder 18"/>
          <p:cNvSpPr>
            <a:spLocks noGrp="1"/>
          </p:cNvSpPr>
          <p:nvPr>
            <p:ph type="ftr" sz="quarter" idx="11"/>
          </p:nvPr>
        </p:nvSpPr>
        <p:spPr/>
        <p:txBody>
          <a:bodyPr/>
          <a:lstStyle/>
          <a:p>
            <a:r>
              <a:rPr lang="en-US" smtClean="0"/>
              <a:t>Introduction to Computer Security</a:t>
            </a:r>
          </a:p>
          <a:p>
            <a:r>
              <a:rPr lang="en-US" smtClean="0"/>
              <a:t>©2004 Matt Bishop</a:t>
            </a:r>
            <a:endParaRPr lang="en-US"/>
          </a:p>
        </p:txBody>
      </p:sp>
      <p:sp>
        <p:nvSpPr>
          <p:cNvPr id="27" name="Slide Number Placeholder 26"/>
          <p:cNvSpPr>
            <a:spLocks noGrp="1"/>
          </p:cNvSpPr>
          <p:nvPr>
            <p:ph type="sldNum" sz="quarter" idx="12"/>
          </p:nvPr>
        </p:nvSpPr>
        <p:spPr/>
        <p:txBody>
          <a:bodyPr/>
          <a:lstStyle/>
          <a:p>
            <a:r>
              <a:rPr lang="en-US" smtClean="0"/>
              <a:t>Slide #12-</a:t>
            </a:r>
            <a:fld id="{FB3E7B91-4946-4468-9D7D-96DCA24FB005}"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t>November 1, 2004</a:t>
            </a:r>
            <a:endParaRPr lang="en-US"/>
          </a:p>
        </p:txBody>
      </p:sp>
      <p:sp>
        <p:nvSpPr>
          <p:cNvPr id="5" name="Footer Placeholder 4"/>
          <p:cNvSpPr>
            <a:spLocks noGrp="1"/>
          </p:cNvSpPr>
          <p:nvPr>
            <p:ph type="ftr" sz="quarter" idx="11"/>
          </p:nvPr>
        </p:nvSpPr>
        <p:spPr/>
        <p:txBody>
          <a:bodyPr/>
          <a:lstStyle/>
          <a:p>
            <a:r>
              <a:rPr lang="en-US" smtClean="0"/>
              <a:t>Introduction to Computer Security</a:t>
            </a:r>
          </a:p>
          <a:p>
            <a:r>
              <a:rPr lang="en-US" smtClean="0"/>
              <a:t>©2004 Matt Bishop</a:t>
            </a:r>
            <a:endParaRPr lang="en-US"/>
          </a:p>
        </p:txBody>
      </p:sp>
      <p:sp>
        <p:nvSpPr>
          <p:cNvPr id="6" name="Slide Number Placeholder 5"/>
          <p:cNvSpPr>
            <a:spLocks noGrp="1"/>
          </p:cNvSpPr>
          <p:nvPr>
            <p:ph type="sldNum" sz="quarter" idx="12"/>
          </p:nvPr>
        </p:nvSpPr>
        <p:spPr/>
        <p:txBody>
          <a:bodyPr/>
          <a:lstStyle/>
          <a:p>
            <a:r>
              <a:rPr lang="en-US" smtClean="0"/>
              <a:t>Slide #12-</a:t>
            </a:r>
            <a:fld id="{B7C104ED-D306-4050-964E-E0A285ECD4D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t>November 1, 2004</a:t>
            </a:r>
            <a:endParaRPr lang="en-US"/>
          </a:p>
        </p:txBody>
      </p:sp>
      <p:sp>
        <p:nvSpPr>
          <p:cNvPr id="5" name="Footer Placeholder 4"/>
          <p:cNvSpPr>
            <a:spLocks noGrp="1"/>
          </p:cNvSpPr>
          <p:nvPr>
            <p:ph type="ftr" sz="quarter" idx="11"/>
          </p:nvPr>
        </p:nvSpPr>
        <p:spPr/>
        <p:txBody>
          <a:bodyPr/>
          <a:lstStyle/>
          <a:p>
            <a:r>
              <a:rPr lang="en-US" smtClean="0"/>
              <a:t>Introduction to Computer Security</a:t>
            </a:r>
          </a:p>
          <a:p>
            <a:r>
              <a:rPr lang="en-US" smtClean="0"/>
              <a:t>©2004 Matt Bishop</a:t>
            </a:r>
            <a:endParaRPr lang="en-US"/>
          </a:p>
        </p:txBody>
      </p:sp>
      <p:sp>
        <p:nvSpPr>
          <p:cNvPr id="6" name="Slide Number Placeholder 5"/>
          <p:cNvSpPr>
            <a:spLocks noGrp="1"/>
          </p:cNvSpPr>
          <p:nvPr>
            <p:ph type="sldNum" sz="quarter" idx="12"/>
          </p:nvPr>
        </p:nvSpPr>
        <p:spPr/>
        <p:txBody>
          <a:bodyPr/>
          <a:lstStyle/>
          <a:p>
            <a:r>
              <a:rPr lang="en-US" smtClean="0"/>
              <a:t>Slide #12-</a:t>
            </a:r>
            <a:fld id="{E9FBC586-9388-498D-AA2A-EACCAE1CB1F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t>November 1, 2004</a:t>
            </a:r>
            <a:endParaRPr lang="en-US"/>
          </a:p>
        </p:txBody>
      </p:sp>
      <p:sp>
        <p:nvSpPr>
          <p:cNvPr id="5" name="Footer Placeholder 4"/>
          <p:cNvSpPr>
            <a:spLocks noGrp="1"/>
          </p:cNvSpPr>
          <p:nvPr>
            <p:ph type="ftr" sz="quarter" idx="11"/>
          </p:nvPr>
        </p:nvSpPr>
        <p:spPr/>
        <p:txBody>
          <a:bodyPr/>
          <a:lstStyle/>
          <a:p>
            <a:r>
              <a:rPr lang="en-US" smtClean="0"/>
              <a:t>Introduction to Computer Security</a:t>
            </a:r>
          </a:p>
          <a:p>
            <a:r>
              <a:rPr lang="en-US" smtClean="0"/>
              <a:t>©2004 Matt Bishop</a:t>
            </a:r>
            <a:endParaRPr lang="en-US"/>
          </a:p>
        </p:txBody>
      </p:sp>
      <p:sp>
        <p:nvSpPr>
          <p:cNvPr id="6" name="Slide Number Placeholder 5"/>
          <p:cNvSpPr>
            <a:spLocks noGrp="1"/>
          </p:cNvSpPr>
          <p:nvPr>
            <p:ph type="sldNum" sz="quarter" idx="12"/>
          </p:nvPr>
        </p:nvSpPr>
        <p:spPr/>
        <p:txBody>
          <a:bodyPr/>
          <a:lstStyle/>
          <a:p>
            <a:r>
              <a:rPr lang="en-US" smtClean="0"/>
              <a:t>Slide #12-</a:t>
            </a:r>
            <a:fld id="{707756B4-8FF3-4090-983E-7F808E07D72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r>
              <a:rPr lang="en-US" smtClean="0"/>
              <a:t>November 1, 2004</a:t>
            </a:r>
            <a:endParaRPr lang="en-US"/>
          </a:p>
        </p:txBody>
      </p:sp>
      <p:sp>
        <p:nvSpPr>
          <p:cNvPr id="5" name="Footer Placeholder 4"/>
          <p:cNvSpPr>
            <a:spLocks noGrp="1"/>
          </p:cNvSpPr>
          <p:nvPr>
            <p:ph type="ftr" sz="quarter" idx="11"/>
          </p:nvPr>
        </p:nvSpPr>
        <p:spPr/>
        <p:txBody>
          <a:bodyPr/>
          <a:lstStyle/>
          <a:p>
            <a:r>
              <a:rPr lang="en-US" smtClean="0"/>
              <a:t>Introduction to Computer Security</a:t>
            </a:r>
          </a:p>
          <a:p>
            <a:r>
              <a:rPr lang="en-US" smtClean="0"/>
              <a:t>©2004 Matt Bishop</a:t>
            </a:r>
            <a:endParaRPr lang="en-US"/>
          </a:p>
        </p:txBody>
      </p:sp>
      <p:sp>
        <p:nvSpPr>
          <p:cNvPr id="6" name="Slide Number Placeholder 5"/>
          <p:cNvSpPr>
            <a:spLocks noGrp="1"/>
          </p:cNvSpPr>
          <p:nvPr>
            <p:ph type="sldNum" sz="quarter" idx="12"/>
          </p:nvPr>
        </p:nvSpPr>
        <p:spPr/>
        <p:txBody>
          <a:bodyPr/>
          <a:lstStyle/>
          <a:p>
            <a:r>
              <a:rPr lang="en-US" smtClean="0"/>
              <a:t>Slide #12-</a:t>
            </a:r>
            <a:fld id="{AC4879D1-7397-4FA9-A01A-DF56AE5C10A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r>
              <a:rPr lang="en-US" smtClean="0"/>
              <a:t>November 1, 2004</a:t>
            </a:r>
            <a:endParaRPr lang="en-US"/>
          </a:p>
        </p:txBody>
      </p:sp>
      <p:sp>
        <p:nvSpPr>
          <p:cNvPr id="6" name="Footer Placeholder 5"/>
          <p:cNvSpPr>
            <a:spLocks noGrp="1"/>
          </p:cNvSpPr>
          <p:nvPr>
            <p:ph type="ftr" sz="quarter" idx="11"/>
          </p:nvPr>
        </p:nvSpPr>
        <p:spPr/>
        <p:txBody>
          <a:bodyPr/>
          <a:lstStyle/>
          <a:p>
            <a:r>
              <a:rPr lang="en-US" smtClean="0"/>
              <a:t>Introduction to Computer Security</a:t>
            </a:r>
          </a:p>
          <a:p>
            <a:r>
              <a:rPr lang="en-US" smtClean="0"/>
              <a:t>©2004 Matt Bishop</a:t>
            </a:r>
            <a:endParaRPr lang="en-US"/>
          </a:p>
        </p:txBody>
      </p:sp>
      <p:sp>
        <p:nvSpPr>
          <p:cNvPr id="7" name="Slide Number Placeholder 6"/>
          <p:cNvSpPr>
            <a:spLocks noGrp="1"/>
          </p:cNvSpPr>
          <p:nvPr>
            <p:ph type="sldNum" sz="quarter" idx="12"/>
          </p:nvPr>
        </p:nvSpPr>
        <p:spPr/>
        <p:txBody>
          <a:bodyPr/>
          <a:lstStyle/>
          <a:p>
            <a:r>
              <a:rPr lang="en-US" smtClean="0"/>
              <a:t>Slide #12-</a:t>
            </a:r>
            <a:fld id="{8631E4A8-18D0-4A5D-8024-CB333B9E195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r>
              <a:rPr lang="en-US" smtClean="0"/>
              <a:t>November 1, 2004</a:t>
            </a:r>
            <a:endParaRPr lang="en-US"/>
          </a:p>
        </p:txBody>
      </p:sp>
      <p:sp>
        <p:nvSpPr>
          <p:cNvPr id="8" name="Footer Placeholder 7"/>
          <p:cNvSpPr>
            <a:spLocks noGrp="1"/>
          </p:cNvSpPr>
          <p:nvPr>
            <p:ph type="ftr" sz="quarter" idx="11"/>
          </p:nvPr>
        </p:nvSpPr>
        <p:spPr/>
        <p:txBody>
          <a:bodyPr/>
          <a:lstStyle/>
          <a:p>
            <a:r>
              <a:rPr lang="en-US" smtClean="0"/>
              <a:t>Introduction to Computer Security</a:t>
            </a:r>
          </a:p>
          <a:p>
            <a:r>
              <a:rPr lang="en-US" smtClean="0"/>
              <a:t>©2004 Matt Bishop</a:t>
            </a:r>
            <a:endParaRPr lang="en-US"/>
          </a:p>
        </p:txBody>
      </p:sp>
      <p:sp>
        <p:nvSpPr>
          <p:cNvPr id="9" name="Slide Number Placeholder 8"/>
          <p:cNvSpPr>
            <a:spLocks noGrp="1"/>
          </p:cNvSpPr>
          <p:nvPr>
            <p:ph type="sldNum" sz="quarter" idx="12"/>
          </p:nvPr>
        </p:nvSpPr>
        <p:spPr/>
        <p:txBody>
          <a:bodyPr/>
          <a:lstStyle/>
          <a:p>
            <a:r>
              <a:rPr lang="en-US" smtClean="0"/>
              <a:t>Slide #12-</a:t>
            </a:r>
            <a:fld id="{F39C7B3D-B792-4820-8D41-D72F4AE6BD1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r>
              <a:rPr lang="en-US" smtClean="0"/>
              <a:t>November 1, 2004</a:t>
            </a:r>
            <a:endParaRPr lang="en-US"/>
          </a:p>
        </p:txBody>
      </p:sp>
      <p:sp>
        <p:nvSpPr>
          <p:cNvPr id="4" name="Footer Placeholder 3"/>
          <p:cNvSpPr>
            <a:spLocks noGrp="1"/>
          </p:cNvSpPr>
          <p:nvPr>
            <p:ph type="ftr" sz="quarter" idx="11"/>
          </p:nvPr>
        </p:nvSpPr>
        <p:spPr/>
        <p:txBody>
          <a:bodyPr/>
          <a:lstStyle/>
          <a:p>
            <a:r>
              <a:rPr lang="en-US" smtClean="0"/>
              <a:t>Introduction to Computer Security</a:t>
            </a:r>
          </a:p>
          <a:p>
            <a:r>
              <a:rPr lang="en-US" smtClean="0"/>
              <a:t>©2004 Matt Bishop</a:t>
            </a:r>
            <a:endParaRPr lang="en-US"/>
          </a:p>
        </p:txBody>
      </p:sp>
      <p:sp>
        <p:nvSpPr>
          <p:cNvPr id="5" name="Slide Number Placeholder 4"/>
          <p:cNvSpPr>
            <a:spLocks noGrp="1"/>
          </p:cNvSpPr>
          <p:nvPr>
            <p:ph type="sldNum" sz="quarter" idx="12"/>
          </p:nvPr>
        </p:nvSpPr>
        <p:spPr/>
        <p:txBody>
          <a:bodyPr/>
          <a:lstStyle/>
          <a:p>
            <a:r>
              <a:rPr lang="en-US" smtClean="0"/>
              <a:t>Slide #12-</a:t>
            </a:r>
            <a:fld id="{0C5D1648-0C26-4C11-8428-2835C3ED2F0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November 1, 2004</a:t>
            </a:r>
            <a:endParaRPr lang="en-US"/>
          </a:p>
        </p:txBody>
      </p:sp>
      <p:sp>
        <p:nvSpPr>
          <p:cNvPr id="3" name="Footer Placeholder 2"/>
          <p:cNvSpPr>
            <a:spLocks noGrp="1"/>
          </p:cNvSpPr>
          <p:nvPr>
            <p:ph type="ftr" sz="quarter" idx="11"/>
          </p:nvPr>
        </p:nvSpPr>
        <p:spPr/>
        <p:txBody>
          <a:bodyPr/>
          <a:lstStyle/>
          <a:p>
            <a:r>
              <a:rPr lang="en-US" smtClean="0"/>
              <a:t>Introduction to Computer Security</a:t>
            </a:r>
          </a:p>
          <a:p>
            <a:r>
              <a:rPr lang="en-US" smtClean="0"/>
              <a:t>©2004 Matt Bishop</a:t>
            </a:r>
            <a:endParaRPr lang="en-US"/>
          </a:p>
        </p:txBody>
      </p:sp>
      <p:sp>
        <p:nvSpPr>
          <p:cNvPr id="4" name="Slide Number Placeholder 3"/>
          <p:cNvSpPr>
            <a:spLocks noGrp="1"/>
          </p:cNvSpPr>
          <p:nvPr>
            <p:ph type="sldNum" sz="quarter" idx="12"/>
          </p:nvPr>
        </p:nvSpPr>
        <p:spPr/>
        <p:txBody>
          <a:bodyPr/>
          <a:lstStyle/>
          <a:p>
            <a:r>
              <a:rPr lang="en-US" smtClean="0"/>
              <a:t>Slide #12-</a:t>
            </a:r>
            <a:fld id="{C5947655-3CC1-4BC2-BA57-435E0696C6E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r>
              <a:rPr lang="en-US" smtClean="0"/>
              <a:t>November 1, 2004</a:t>
            </a:r>
            <a:endParaRPr lang="en-US"/>
          </a:p>
        </p:txBody>
      </p:sp>
      <p:sp>
        <p:nvSpPr>
          <p:cNvPr id="6" name="Footer Placeholder 5"/>
          <p:cNvSpPr>
            <a:spLocks noGrp="1"/>
          </p:cNvSpPr>
          <p:nvPr>
            <p:ph type="ftr" sz="quarter" idx="11"/>
          </p:nvPr>
        </p:nvSpPr>
        <p:spPr/>
        <p:txBody>
          <a:bodyPr/>
          <a:lstStyle/>
          <a:p>
            <a:r>
              <a:rPr lang="en-US" smtClean="0"/>
              <a:t>Introduction to Computer Security</a:t>
            </a:r>
          </a:p>
          <a:p>
            <a:r>
              <a:rPr lang="en-US" smtClean="0"/>
              <a:t>©2004 Matt Bishop</a:t>
            </a:r>
            <a:endParaRPr lang="en-US"/>
          </a:p>
        </p:txBody>
      </p:sp>
      <p:sp>
        <p:nvSpPr>
          <p:cNvPr id="7" name="Slide Number Placeholder 6"/>
          <p:cNvSpPr>
            <a:spLocks noGrp="1"/>
          </p:cNvSpPr>
          <p:nvPr>
            <p:ph type="sldNum" sz="quarter" idx="12"/>
          </p:nvPr>
        </p:nvSpPr>
        <p:spPr/>
        <p:txBody>
          <a:bodyPr/>
          <a:lstStyle/>
          <a:p>
            <a:r>
              <a:rPr lang="en-US" smtClean="0"/>
              <a:t>Slide #12-</a:t>
            </a:r>
            <a:fld id="{98C0BDCC-0B7C-46CB-B447-5AD307AE70E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r>
              <a:rPr lang="en-US" smtClean="0"/>
              <a:t>November 1, 2004</a:t>
            </a:r>
            <a:endParaRPr lang="en-US"/>
          </a:p>
        </p:txBody>
      </p:sp>
      <p:sp>
        <p:nvSpPr>
          <p:cNvPr id="6" name="Footer Placeholder 5"/>
          <p:cNvSpPr>
            <a:spLocks noGrp="1"/>
          </p:cNvSpPr>
          <p:nvPr>
            <p:ph type="ftr" sz="quarter" idx="11"/>
          </p:nvPr>
        </p:nvSpPr>
        <p:spPr/>
        <p:txBody>
          <a:bodyPr/>
          <a:lstStyle/>
          <a:p>
            <a:r>
              <a:rPr lang="en-US" smtClean="0"/>
              <a:t>Introduction to Computer Security</a:t>
            </a:r>
          </a:p>
          <a:p>
            <a:r>
              <a:rPr lang="en-US" smtClean="0"/>
              <a:t>©2004 Matt Bishop</a:t>
            </a:r>
            <a:endParaRPr lang="en-US"/>
          </a:p>
        </p:txBody>
      </p:sp>
      <p:sp>
        <p:nvSpPr>
          <p:cNvPr id="7" name="Slide Number Placeholder 6"/>
          <p:cNvSpPr>
            <a:spLocks noGrp="1"/>
          </p:cNvSpPr>
          <p:nvPr>
            <p:ph type="sldNum" sz="quarter" idx="12"/>
          </p:nvPr>
        </p:nvSpPr>
        <p:spPr>
          <a:xfrm>
            <a:off x="8077200" y="6356350"/>
            <a:ext cx="609600" cy="365125"/>
          </a:xfrm>
        </p:spPr>
        <p:txBody>
          <a:bodyPr/>
          <a:lstStyle/>
          <a:p>
            <a:r>
              <a:rPr lang="en-US" smtClean="0"/>
              <a:t>Slide #12-</a:t>
            </a:r>
            <a:fld id="{21BEC514-C1E1-4BB9-A338-D2E84E970174}"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US" smtClean="0"/>
              <a:t>November 1, 2004</a:t>
            </a:r>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US" smtClean="0"/>
              <a:t>Introduction to Computer Security</a:t>
            </a:r>
          </a:p>
          <a:p>
            <a:r>
              <a:rPr lang="en-US" smtClean="0"/>
              <a:t>©2004 Matt Bishop</a:t>
            </a: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r>
              <a:rPr lang="en-US" smtClean="0"/>
              <a:t>Slide #12-</a:t>
            </a:r>
            <a:fld id="{95116640-B6D8-4D4D-8CD1-657D03550201}"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
        <p:nvSpPr>
          <p:cNvPr id="14" name="Line 7"/>
          <p:cNvSpPr>
            <a:spLocks noChangeShapeType="1"/>
          </p:cNvSpPr>
          <p:nvPr userDrawn="1"/>
        </p:nvSpPr>
        <p:spPr bwMode="auto">
          <a:xfrm>
            <a:off x="685800" y="1828800"/>
            <a:ext cx="7772400" cy="0"/>
          </a:xfrm>
          <a:prstGeom prst="line">
            <a:avLst/>
          </a:prstGeom>
          <a:noFill/>
          <a:ln w="38100">
            <a:solidFill>
              <a:schemeClr val="tx1"/>
            </a:solidFill>
            <a:round/>
            <a:headEnd/>
            <a:tailEnd/>
          </a:ln>
          <a:effectLst/>
        </p:spPr>
        <p:txBody>
          <a:bodyPr wrap="none" anchor="ctr"/>
          <a:lstStyle/>
          <a:p>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r>
              <a:rPr lang="en-US" smtClean="0"/>
              <a:t>Design </a:t>
            </a:r>
            <a:r>
              <a:rPr lang="en-US" dirty="0"/>
              <a:t>Principles</a:t>
            </a:r>
          </a:p>
        </p:txBody>
      </p:sp>
      <p:sp>
        <p:nvSpPr>
          <p:cNvPr id="2051" name="Rectangle 3"/>
          <p:cNvSpPr>
            <a:spLocks noGrp="1" noChangeArrowheads="1"/>
          </p:cNvSpPr>
          <p:nvPr>
            <p:ph idx="1"/>
          </p:nvPr>
        </p:nvSpPr>
        <p:spPr/>
        <p:txBody>
          <a:bodyPr/>
          <a:lstStyle/>
          <a:p>
            <a:pPr>
              <a:lnSpc>
                <a:spcPct val="90000"/>
              </a:lnSpc>
              <a:tabLst>
                <a:tab pos="4337050" algn="l"/>
                <a:tab pos="4630738" algn="l"/>
              </a:tabLst>
            </a:pPr>
            <a:r>
              <a:rPr lang="en-US" sz="2800"/>
              <a:t>Overview</a:t>
            </a:r>
          </a:p>
          <a:p>
            <a:pPr>
              <a:lnSpc>
                <a:spcPct val="90000"/>
              </a:lnSpc>
              <a:tabLst>
                <a:tab pos="4337050" algn="l"/>
                <a:tab pos="4630738" algn="l"/>
              </a:tabLst>
            </a:pPr>
            <a:r>
              <a:rPr lang="en-US" sz="2800"/>
              <a:t>Principles</a:t>
            </a:r>
          </a:p>
          <a:p>
            <a:pPr lvl="1">
              <a:lnSpc>
                <a:spcPct val="90000"/>
              </a:lnSpc>
              <a:tabLst>
                <a:tab pos="4337050" algn="l"/>
                <a:tab pos="4630738" algn="l"/>
              </a:tabLst>
            </a:pPr>
            <a:r>
              <a:rPr lang="en-US" sz="2400"/>
              <a:t>Least Privilege</a:t>
            </a:r>
          </a:p>
          <a:p>
            <a:pPr lvl="1">
              <a:lnSpc>
                <a:spcPct val="90000"/>
              </a:lnSpc>
              <a:tabLst>
                <a:tab pos="4337050" algn="l"/>
                <a:tab pos="4630738" algn="l"/>
              </a:tabLst>
            </a:pPr>
            <a:r>
              <a:rPr lang="en-US" sz="2400"/>
              <a:t>Fail-Safe Defaults</a:t>
            </a:r>
          </a:p>
          <a:p>
            <a:pPr lvl="1">
              <a:lnSpc>
                <a:spcPct val="90000"/>
              </a:lnSpc>
              <a:tabLst>
                <a:tab pos="4337050" algn="l"/>
                <a:tab pos="4630738" algn="l"/>
              </a:tabLst>
            </a:pPr>
            <a:r>
              <a:rPr lang="en-US" sz="2400"/>
              <a:t>Economy of Mechanism</a:t>
            </a:r>
          </a:p>
          <a:p>
            <a:pPr lvl="1">
              <a:lnSpc>
                <a:spcPct val="90000"/>
              </a:lnSpc>
              <a:tabLst>
                <a:tab pos="4337050" algn="l"/>
                <a:tab pos="4630738" algn="l"/>
              </a:tabLst>
            </a:pPr>
            <a:r>
              <a:rPr lang="en-US" sz="2400"/>
              <a:t>Complete Mediation</a:t>
            </a:r>
          </a:p>
          <a:p>
            <a:pPr lvl="1">
              <a:lnSpc>
                <a:spcPct val="90000"/>
              </a:lnSpc>
              <a:tabLst>
                <a:tab pos="4337050" algn="l"/>
                <a:tab pos="4630738" algn="l"/>
              </a:tabLst>
            </a:pPr>
            <a:r>
              <a:rPr lang="en-US" sz="2400"/>
              <a:t>Open Design </a:t>
            </a:r>
          </a:p>
          <a:p>
            <a:pPr lvl="1">
              <a:lnSpc>
                <a:spcPct val="90000"/>
              </a:lnSpc>
              <a:tabLst>
                <a:tab pos="4337050" algn="l"/>
                <a:tab pos="4630738" algn="l"/>
              </a:tabLst>
            </a:pPr>
            <a:r>
              <a:rPr lang="en-US" sz="2400"/>
              <a:t>Separation of Privilege</a:t>
            </a:r>
          </a:p>
          <a:p>
            <a:pPr lvl="1">
              <a:lnSpc>
                <a:spcPct val="90000"/>
              </a:lnSpc>
              <a:tabLst>
                <a:tab pos="4337050" algn="l"/>
                <a:tab pos="4630738" algn="l"/>
              </a:tabLst>
            </a:pPr>
            <a:r>
              <a:rPr lang="en-US" sz="2400"/>
              <a:t>Least Common Mechanism</a:t>
            </a:r>
          </a:p>
          <a:p>
            <a:pPr lvl="1">
              <a:lnSpc>
                <a:spcPct val="90000"/>
              </a:lnSpc>
              <a:tabLst>
                <a:tab pos="4337050" algn="l"/>
                <a:tab pos="4630738" algn="l"/>
              </a:tabLst>
            </a:pPr>
            <a:r>
              <a:rPr lang="en-US" sz="2400"/>
              <a:t>Psychological Acceptability</a:t>
            </a:r>
          </a:p>
        </p:txBody>
      </p:sp>
      <p:sp>
        <p:nvSpPr>
          <p:cNvPr id="5" name="Footer Placeholder 4"/>
          <p:cNvSpPr>
            <a:spLocks noGrp="1"/>
          </p:cNvSpPr>
          <p:nvPr>
            <p:ph type="ftr" sz="quarter" idx="11"/>
          </p:nvPr>
        </p:nvSpPr>
        <p:spPr/>
        <p:txBody>
          <a:bodyPr/>
          <a:lstStyle/>
          <a:p>
            <a:r>
              <a:rPr lang="en-US" i="1"/>
              <a:t>Introduction to Computer Security</a:t>
            </a:r>
          </a:p>
          <a:p>
            <a:r>
              <a:rPr lang="en-US"/>
              <a:t>©2004 Matt Bishop</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en-US"/>
              <a:t>Psychological Acceptability</a:t>
            </a:r>
          </a:p>
        </p:txBody>
      </p:sp>
      <p:sp>
        <p:nvSpPr>
          <p:cNvPr id="57347" name="Rectangle 3"/>
          <p:cNvSpPr>
            <a:spLocks noGrp="1" noChangeArrowheads="1"/>
          </p:cNvSpPr>
          <p:nvPr>
            <p:ph idx="1"/>
          </p:nvPr>
        </p:nvSpPr>
        <p:spPr/>
        <p:txBody>
          <a:bodyPr/>
          <a:lstStyle/>
          <a:p>
            <a:r>
              <a:rPr lang="en-US" dirty="0"/>
              <a:t>Security mechanisms should not add to difficulty of accessing resource</a:t>
            </a:r>
          </a:p>
          <a:p>
            <a:pPr lvl="1"/>
            <a:r>
              <a:rPr lang="en-US" dirty="0"/>
              <a:t>Hide complexity introduced by security mechanisms</a:t>
            </a:r>
          </a:p>
          <a:p>
            <a:pPr lvl="1"/>
            <a:r>
              <a:rPr lang="en-US" dirty="0"/>
              <a:t>Ease of installation, </a:t>
            </a:r>
            <a:r>
              <a:rPr lang="en-US" dirty="0" smtClean="0"/>
              <a:t>configuration</a:t>
            </a:r>
            <a:endParaRPr lang="en-US" dirty="0"/>
          </a:p>
          <a:p>
            <a:pPr lvl="1"/>
            <a:r>
              <a:rPr lang="en-US" dirty="0"/>
              <a:t>Human factors critical </a:t>
            </a:r>
            <a:r>
              <a:rPr lang="en-US" dirty="0" smtClean="0"/>
              <a:t>here</a:t>
            </a:r>
          </a:p>
          <a:p>
            <a:pPr lvl="2"/>
            <a:r>
              <a:rPr lang="en-US" dirty="0" smtClean="0"/>
              <a:t>Be clear in error messages</a:t>
            </a:r>
          </a:p>
          <a:p>
            <a:pPr lvl="3"/>
            <a:r>
              <a:rPr lang="en-US" dirty="0" smtClean="0"/>
              <a:t>Login/password wrong.</a:t>
            </a:r>
          </a:p>
          <a:p>
            <a:pPr lvl="2"/>
            <a:r>
              <a:rPr lang="en-US" dirty="0" smtClean="0"/>
              <a:t>Ease of use</a:t>
            </a:r>
          </a:p>
          <a:p>
            <a:pPr lvl="3"/>
            <a:r>
              <a:rPr lang="en-US" dirty="0" smtClean="0"/>
              <a:t>Data format</a:t>
            </a:r>
          </a:p>
          <a:p>
            <a:pPr lvl="3">
              <a:buNone/>
            </a:pPr>
            <a:r>
              <a:rPr lang="en-US" dirty="0" smtClean="0"/>
              <a:t>  </a:t>
            </a:r>
          </a:p>
          <a:p>
            <a:pPr lvl="2"/>
            <a:endParaRPr lang="en-US" dirty="0"/>
          </a:p>
        </p:txBody>
      </p:sp>
      <p:sp>
        <p:nvSpPr>
          <p:cNvPr id="5" name="Footer Placeholder 4"/>
          <p:cNvSpPr>
            <a:spLocks noGrp="1"/>
          </p:cNvSpPr>
          <p:nvPr>
            <p:ph type="ftr" sz="quarter" idx="11"/>
          </p:nvPr>
        </p:nvSpPr>
        <p:spPr/>
        <p:txBody>
          <a:bodyPr/>
          <a:lstStyle/>
          <a:p>
            <a:r>
              <a:rPr lang="en-US" i="1"/>
              <a:t>Introduction to Computer Security</a:t>
            </a:r>
          </a:p>
          <a:p>
            <a:r>
              <a:rPr lang="en-US"/>
              <a:t>©2004 Matt Bishop</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t>Key Points</a:t>
            </a:r>
          </a:p>
        </p:txBody>
      </p:sp>
      <p:sp>
        <p:nvSpPr>
          <p:cNvPr id="34819" name="Rectangle 3"/>
          <p:cNvSpPr>
            <a:spLocks noGrp="1" noChangeArrowheads="1"/>
          </p:cNvSpPr>
          <p:nvPr>
            <p:ph idx="1"/>
          </p:nvPr>
        </p:nvSpPr>
        <p:spPr/>
        <p:txBody>
          <a:bodyPr/>
          <a:lstStyle/>
          <a:p>
            <a:r>
              <a:rPr lang="en-US"/>
              <a:t>Principles of secure design underlie all security-related mechanisms</a:t>
            </a:r>
          </a:p>
          <a:p>
            <a:r>
              <a:rPr lang="en-US"/>
              <a:t>Require:</a:t>
            </a:r>
          </a:p>
          <a:p>
            <a:pPr lvl="1"/>
            <a:r>
              <a:rPr lang="en-US"/>
              <a:t>Good understanding of goal of mechanism and environment in which it is to be used</a:t>
            </a:r>
          </a:p>
          <a:p>
            <a:pPr lvl="1"/>
            <a:r>
              <a:rPr lang="en-US"/>
              <a:t>Careful analysis and design</a:t>
            </a:r>
          </a:p>
          <a:p>
            <a:pPr lvl="1"/>
            <a:r>
              <a:rPr lang="en-US"/>
              <a:t>Careful implementation</a:t>
            </a:r>
          </a:p>
        </p:txBody>
      </p:sp>
      <p:sp>
        <p:nvSpPr>
          <p:cNvPr id="5" name="Footer Placeholder 4"/>
          <p:cNvSpPr>
            <a:spLocks noGrp="1"/>
          </p:cNvSpPr>
          <p:nvPr>
            <p:ph type="ftr" sz="quarter" idx="11"/>
          </p:nvPr>
        </p:nvSpPr>
        <p:spPr/>
        <p:txBody>
          <a:bodyPr/>
          <a:lstStyle/>
          <a:p>
            <a:r>
              <a:rPr lang="en-US" i="1"/>
              <a:t>Introduction to Computer Security</a:t>
            </a:r>
          </a:p>
          <a:p>
            <a:r>
              <a:rPr lang="en-US"/>
              <a:t>©2004 Matt Bishop</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a:t>Overview</a:t>
            </a:r>
          </a:p>
        </p:txBody>
      </p:sp>
      <p:sp>
        <p:nvSpPr>
          <p:cNvPr id="37891" name="Rectangle 3"/>
          <p:cNvSpPr>
            <a:spLocks noGrp="1" noChangeArrowheads="1"/>
          </p:cNvSpPr>
          <p:nvPr>
            <p:ph idx="1"/>
          </p:nvPr>
        </p:nvSpPr>
        <p:spPr/>
        <p:txBody>
          <a:bodyPr/>
          <a:lstStyle/>
          <a:p>
            <a:r>
              <a:rPr lang="en-US" dirty="0"/>
              <a:t>Simplicity</a:t>
            </a:r>
          </a:p>
          <a:p>
            <a:pPr lvl="1"/>
            <a:r>
              <a:rPr lang="en-US" dirty="0" smtClean="0"/>
              <a:t>Fewer components so less </a:t>
            </a:r>
            <a:r>
              <a:rPr lang="en-US" dirty="0"/>
              <a:t>to go wrong</a:t>
            </a:r>
          </a:p>
          <a:p>
            <a:pPr lvl="1"/>
            <a:r>
              <a:rPr lang="en-US" dirty="0" smtClean="0"/>
              <a:t>Fewer interfaces and hence fewer </a:t>
            </a:r>
            <a:r>
              <a:rPr lang="en-US" dirty="0"/>
              <a:t>possible inconsistencies</a:t>
            </a:r>
          </a:p>
          <a:p>
            <a:pPr lvl="1"/>
            <a:r>
              <a:rPr lang="en-US" dirty="0"/>
              <a:t>Easy to understand</a:t>
            </a:r>
          </a:p>
          <a:p>
            <a:r>
              <a:rPr lang="en-US" dirty="0"/>
              <a:t>Restriction</a:t>
            </a:r>
          </a:p>
          <a:p>
            <a:pPr lvl="1"/>
            <a:r>
              <a:rPr lang="en-US" dirty="0"/>
              <a:t>Minimize access</a:t>
            </a:r>
          </a:p>
          <a:p>
            <a:pPr lvl="1"/>
            <a:r>
              <a:rPr lang="en-US" dirty="0" smtClean="0"/>
              <a:t>Fewer interfaces inhibit interactions</a:t>
            </a:r>
            <a:endParaRPr lang="en-US" dirty="0"/>
          </a:p>
        </p:txBody>
      </p:sp>
      <p:sp>
        <p:nvSpPr>
          <p:cNvPr id="5" name="Footer Placeholder 4"/>
          <p:cNvSpPr>
            <a:spLocks noGrp="1"/>
          </p:cNvSpPr>
          <p:nvPr>
            <p:ph type="ftr" sz="quarter" idx="11"/>
          </p:nvPr>
        </p:nvSpPr>
        <p:spPr/>
        <p:txBody>
          <a:bodyPr/>
          <a:lstStyle/>
          <a:p>
            <a:r>
              <a:rPr lang="en-US" i="1"/>
              <a:t>Introduction to Computer Security</a:t>
            </a:r>
          </a:p>
          <a:p>
            <a:r>
              <a:rPr lang="en-US"/>
              <a:t>©2004 Matt Bishop</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a:t>Least Privilege</a:t>
            </a:r>
          </a:p>
        </p:txBody>
      </p:sp>
      <p:sp>
        <p:nvSpPr>
          <p:cNvPr id="39939" name="Rectangle 3"/>
          <p:cNvSpPr>
            <a:spLocks noGrp="1" noChangeArrowheads="1"/>
          </p:cNvSpPr>
          <p:nvPr>
            <p:ph idx="1"/>
          </p:nvPr>
        </p:nvSpPr>
        <p:spPr/>
        <p:txBody>
          <a:bodyPr/>
          <a:lstStyle/>
          <a:p>
            <a:r>
              <a:rPr lang="en-US" dirty="0"/>
              <a:t>A subject should be given only those privileges necessary to complete its task</a:t>
            </a:r>
          </a:p>
          <a:p>
            <a:pPr lvl="1"/>
            <a:r>
              <a:rPr lang="en-US" dirty="0" smtClean="0"/>
              <a:t>Function determines rights, not role</a:t>
            </a:r>
            <a:endParaRPr lang="en-US" dirty="0"/>
          </a:p>
          <a:p>
            <a:pPr lvl="1"/>
            <a:r>
              <a:rPr lang="en-US" dirty="0"/>
              <a:t>Rights added as needed, discarded after </a:t>
            </a:r>
            <a:r>
              <a:rPr lang="en-US" dirty="0" smtClean="0"/>
              <a:t>use</a:t>
            </a:r>
            <a:endParaRPr lang="en-US" dirty="0"/>
          </a:p>
        </p:txBody>
      </p:sp>
      <p:sp>
        <p:nvSpPr>
          <p:cNvPr id="5" name="Footer Placeholder 4"/>
          <p:cNvSpPr>
            <a:spLocks noGrp="1"/>
          </p:cNvSpPr>
          <p:nvPr>
            <p:ph type="ftr" sz="quarter" idx="11"/>
          </p:nvPr>
        </p:nvSpPr>
        <p:spPr/>
        <p:txBody>
          <a:bodyPr/>
          <a:lstStyle/>
          <a:p>
            <a:r>
              <a:rPr lang="en-US" i="1"/>
              <a:t>Introduction to Computer Security</a:t>
            </a:r>
          </a:p>
          <a:p>
            <a:r>
              <a:rPr lang="en-US"/>
              <a:t>©2004 Matt Bishop</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a:t>Fail-Safe Defaults</a:t>
            </a:r>
          </a:p>
        </p:txBody>
      </p:sp>
      <p:sp>
        <p:nvSpPr>
          <p:cNvPr id="43011" name="Rectangle 3"/>
          <p:cNvSpPr>
            <a:spLocks noGrp="1" noChangeArrowheads="1"/>
          </p:cNvSpPr>
          <p:nvPr>
            <p:ph idx="1"/>
          </p:nvPr>
        </p:nvSpPr>
        <p:spPr/>
        <p:txBody>
          <a:bodyPr/>
          <a:lstStyle/>
          <a:p>
            <a:r>
              <a:rPr lang="en-US" dirty="0"/>
              <a:t>Default action is to deny access</a:t>
            </a:r>
          </a:p>
          <a:p>
            <a:r>
              <a:rPr lang="en-US" dirty="0"/>
              <a:t>If action fails, system </a:t>
            </a:r>
            <a:r>
              <a:rPr lang="en-US" dirty="0" smtClean="0"/>
              <a:t>should remain as </a:t>
            </a:r>
            <a:r>
              <a:rPr lang="en-US" dirty="0"/>
              <a:t>secure as when action began</a:t>
            </a:r>
          </a:p>
        </p:txBody>
      </p:sp>
      <p:sp>
        <p:nvSpPr>
          <p:cNvPr id="5" name="Footer Placeholder 4"/>
          <p:cNvSpPr>
            <a:spLocks noGrp="1"/>
          </p:cNvSpPr>
          <p:nvPr>
            <p:ph type="ftr" sz="quarter" idx="11"/>
          </p:nvPr>
        </p:nvSpPr>
        <p:spPr/>
        <p:txBody>
          <a:bodyPr/>
          <a:lstStyle/>
          <a:p>
            <a:r>
              <a:rPr lang="en-US" i="1"/>
              <a:t>Introduction to Computer Security</a:t>
            </a:r>
          </a:p>
          <a:p>
            <a:r>
              <a:rPr lang="en-US"/>
              <a:t>©2004 Matt Bishop</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en-US"/>
              <a:t>Economy of Mechanism</a:t>
            </a:r>
          </a:p>
        </p:txBody>
      </p:sp>
      <p:sp>
        <p:nvSpPr>
          <p:cNvPr id="46083" name="Rectangle 3"/>
          <p:cNvSpPr>
            <a:spLocks noGrp="1" noChangeArrowheads="1"/>
          </p:cNvSpPr>
          <p:nvPr>
            <p:ph idx="1"/>
          </p:nvPr>
        </p:nvSpPr>
        <p:spPr/>
        <p:txBody>
          <a:bodyPr/>
          <a:lstStyle/>
          <a:p>
            <a:r>
              <a:rPr lang="en-US"/>
              <a:t>Keep it as simple as possible</a:t>
            </a:r>
          </a:p>
          <a:p>
            <a:pPr lvl="1"/>
            <a:r>
              <a:rPr lang="en-US"/>
              <a:t>KISS Principle</a:t>
            </a:r>
          </a:p>
          <a:p>
            <a:r>
              <a:rPr lang="en-US"/>
              <a:t>Simpler means less can go wrong</a:t>
            </a:r>
          </a:p>
          <a:p>
            <a:pPr lvl="1"/>
            <a:r>
              <a:rPr lang="en-US"/>
              <a:t>And when errors occur, they are easier to understand and fix</a:t>
            </a:r>
          </a:p>
          <a:p>
            <a:r>
              <a:rPr lang="en-US"/>
              <a:t>Interfaces and interactions</a:t>
            </a:r>
          </a:p>
        </p:txBody>
      </p:sp>
      <p:sp>
        <p:nvSpPr>
          <p:cNvPr id="5" name="Footer Placeholder 4"/>
          <p:cNvSpPr>
            <a:spLocks noGrp="1"/>
          </p:cNvSpPr>
          <p:nvPr>
            <p:ph type="ftr" sz="quarter" idx="11"/>
          </p:nvPr>
        </p:nvSpPr>
        <p:spPr/>
        <p:txBody>
          <a:bodyPr/>
          <a:lstStyle/>
          <a:p>
            <a:r>
              <a:rPr lang="en-US" i="1"/>
              <a:t>Introduction to Computer Security</a:t>
            </a:r>
          </a:p>
          <a:p>
            <a:r>
              <a:rPr lang="en-US"/>
              <a:t>©2004 Matt Bishop</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r>
              <a:rPr lang="en-US"/>
              <a:t>Complete Mediation</a:t>
            </a:r>
          </a:p>
        </p:txBody>
      </p:sp>
      <p:sp>
        <p:nvSpPr>
          <p:cNvPr id="48131" name="Rectangle 3"/>
          <p:cNvSpPr>
            <a:spLocks noGrp="1" noChangeArrowheads="1"/>
          </p:cNvSpPr>
          <p:nvPr>
            <p:ph idx="1"/>
          </p:nvPr>
        </p:nvSpPr>
        <p:spPr/>
        <p:txBody>
          <a:bodyPr/>
          <a:lstStyle/>
          <a:p>
            <a:r>
              <a:rPr lang="en-US" dirty="0"/>
              <a:t>Check every access</a:t>
            </a:r>
          </a:p>
          <a:p>
            <a:r>
              <a:rPr lang="en-US" dirty="0"/>
              <a:t>Usually done once, on first </a:t>
            </a:r>
            <a:r>
              <a:rPr lang="en-US" dirty="0" smtClean="0"/>
              <a:t>action</a:t>
            </a:r>
            <a:endParaRPr lang="en-US" dirty="0" smtClean="0"/>
          </a:p>
          <a:p>
            <a:pPr lvl="1"/>
            <a:r>
              <a:rPr lang="en-US" dirty="0" smtClean="0"/>
              <a:t>Checking every access can slow down system</a:t>
            </a:r>
            <a:endParaRPr lang="en-US" dirty="0"/>
          </a:p>
          <a:p>
            <a:r>
              <a:rPr lang="en-US" dirty="0"/>
              <a:t>If permissions change after, may get unauthorized </a:t>
            </a:r>
            <a:r>
              <a:rPr lang="en-US" dirty="0" smtClean="0"/>
              <a:t>access</a:t>
            </a:r>
          </a:p>
          <a:p>
            <a:pPr lvl="1"/>
            <a:r>
              <a:rPr lang="en-US" dirty="0" smtClean="0"/>
              <a:t>In a UNIX system,</a:t>
            </a:r>
          </a:p>
          <a:p>
            <a:pPr lvl="2"/>
            <a:r>
              <a:rPr lang="en-US" dirty="0" smtClean="0"/>
              <a:t> open a file for reading from a process</a:t>
            </a:r>
          </a:p>
          <a:p>
            <a:pPr lvl="2"/>
            <a:r>
              <a:rPr lang="en-US" dirty="0" smtClean="0"/>
              <a:t>change permissions for the file and remove read permission</a:t>
            </a:r>
          </a:p>
          <a:p>
            <a:pPr lvl="2"/>
            <a:r>
              <a:rPr lang="en-US" dirty="0" smtClean="0"/>
              <a:t>make process read from file – what </a:t>
            </a:r>
            <a:r>
              <a:rPr lang="en-US" dirty="0" smtClean="0"/>
              <a:t>will/should </a:t>
            </a:r>
            <a:r>
              <a:rPr lang="en-US" dirty="0" smtClean="0"/>
              <a:t>happen?</a:t>
            </a:r>
            <a:endParaRPr lang="en-US" dirty="0"/>
          </a:p>
        </p:txBody>
      </p:sp>
      <p:sp>
        <p:nvSpPr>
          <p:cNvPr id="5" name="Footer Placeholder 4"/>
          <p:cNvSpPr>
            <a:spLocks noGrp="1"/>
          </p:cNvSpPr>
          <p:nvPr>
            <p:ph type="ftr" sz="quarter" idx="11"/>
          </p:nvPr>
        </p:nvSpPr>
        <p:spPr/>
        <p:txBody>
          <a:bodyPr/>
          <a:lstStyle/>
          <a:p>
            <a:r>
              <a:rPr lang="en-US" i="1"/>
              <a:t>Introduction to Computer Security</a:t>
            </a:r>
          </a:p>
          <a:p>
            <a:r>
              <a:rPr lang="en-US"/>
              <a:t>©2004 Matt Bishop</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en-US"/>
              <a:t>Open Design</a:t>
            </a:r>
          </a:p>
        </p:txBody>
      </p:sp>
      <p:sp>
        <p:nvSpPr>
          <p:cNvPr id="51203" name="Rectangle 3"/>
          <p:cNvSpPr>
            <a:spLocks noGrp="1" noChangeArrowheads="1"/>
          </p:cNvSpPr>
          <p:nvPr>
            <p:ph idx="1"/>
          </p:nvPr>
        </p:nvSpPr>
        <p:spPr/>
        <p:txBody>
          <a:bodyPr/>
          <a:lstStyle/>
          <a:p>
            <a:r>
              <a:rPr lang="en-US" dirty="0"/>
              <a:t>Security should not depend on secrecy of design or implementation</a:t>
            </a:r>
          </a:p>
          <a:p>
            <a:pPr lvl="1"/>
            <a:r>
              <a:rPr lang="en-US" dirty="0"/>
              <a:t>Popularly misunderstood to mean that source code should be </a:t>
            </a:r>
            <a:r>
              <a:rPr lang="en-US" dirty="0" smtClean="0"/>
              <a:t>public</a:t>
            </a:r>
            <a:endParaRPr lang="en-US" dirty="0"/>
          </a:p>
          <a:p>
            <a:pPr lvl="1"/>
            <a:r>
              <a:rPr lang="en-US" dirty="0" smtClean="0"/>
              <a:t>People are good at finding out what secrets you have</a:t>
            </a:r>
          </a:p>
          <a:p>
            <a:pPr lvl="2"/>
            <a:r>
              <a:rPr lang="en-US" dirty="0" smtClean="0"/>
              <a:t>Reverse engineering, social engineering, dumpster diving</a:t>
            </a:r>
          </a:p>
          <a:p>
            <a:pPr lvl="2"/>
            <a:r>
              <a:rPr lang="en-US" dirty="0" smtClean="0"/>
              <a:t>Revealing the design should not result is lack of security</a:t>
            </a:r>
            <a:endParaRPr lang="en-US" dirty="0"/>
          </a:p>
          <a:p>
            <a:pPr lvl="1"/>
            <a:r>
              <a:rPr lang="en-US" dirty="0"/>
              <a:t>Does not apply to information such as passwords or cryptographic keys</a:t>
            </a:r>
          </a:p>
        </p:txBody>
      </p:sp>
      <p:sp>
        <p:nvSpPr>
          <p:cNvPr id="5" name="Footer Placeholder 4"/>
          <p:cNvSpPr>
            <a:spLocks noGrp="1"/>
          </p:cNvSpPr>
          <p:nvPr>
            <p:ph type="ftr" sz="quarter" idx="11"/>
          </p:nvPr>
        </p:nvSpPr>
        <p:spPr/>
        <p:txBody>
          <a:bodyPr/>
          <a:lstStyle/>
          <a:p>
            <a:r>
              <a:rPr lang="en-US" i="1"/>
              <a:t>Introduction to Computer Security</a:t>
            </a:r>
          </a:p>
          <a:p>
            <a:r>
              <a:rPr lang="en-US"/>
              <a:t>©2004 Matt Bishop</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1026"/>
          <p:cNvSpPr>
            <a:spLocks noGrp="1" noChangeArrowheads="1"/>
          </p:cNvSpPr>
          <p:nvPr>
            <p:ph type="title"/>
          </p:nvPr>
        </p:nvSpPr>
        <p:spPr/>
        <p:txBody>
          <a:bodyPr/>
          <a:lstStyle/>
          <a:p>
            <a:r>
              <a:rPr lang="en-US" dirty="0"/>
              <a:t>Separation of Privilege</a:t>
            </a:r>
          </a:p>
        </p:txBody>
      </p:sp>
      <p:sp>
        <p:nvSpPr>
          <p:cNvPr id="53251" name="Rectangle 1027"/>
          <p:cNvSpPr>
            <a:spLocks noGrp="1" noChangeArrowheads="1"/>
          </p:cNvSpPr>
          <p:nvPr>
            <p:ph idx="1"/>
          </p:nvPr>
        </p:nvSpPr>
        <p:spPr/>
        <p:txBody>
          <a:bodyPr/>
          <a:lstStyle/>
          <a:p>
            <a:r>
              <a:rPr lang="en-US" dirty="0"/>
              <a:t>Require multiple conditions to grant privilege</a:t>
            </a:r>
          </a:p>
          <a:p>
            <a:pPr lvl="1"/>
            <a:r>
              <a:rPr lang="en-US" dirty="0"/>
              <a:t>Separation of </a:t>
            </a:r>
            <a:r>
              <a:rPr lang="en-US" dirty="0" smtClean="0"/>
              <a:t>duty</a:t>
            </a:r>
          </a:p>
          <a:p>
            <a:pPr lvl="2"/>
            <a:r>
              <a:rPr lang="en-US" dirty="0" smtClean="0"/>
              <a:t>Specific entities can grant specific privileges</a:t>
            </a:r>
          </a:p>
          <a:p>
            <a:pPr lvl="2"/>
            <a:r>
              <a:rPr lang="en-US" dirty="0" smtClean="0"/>
              <a:t>Entity can’t grant itself privileges</a:t>
            </a:r>
            <a:endParaRPr lang="en-US" dirty="0"/>
          </a:p>
          <a:p>
            <a:pPr lvl="1"/>
            <a:r>
              <a:rPr lang="en-US" dirty="0"/>
              <a:t>Defense in </a:t>
            </a:r>
            <a:r>
              <a:rPr lang="en-US" dirty="0" smtClean="0"/>
              <a:t>depth</a:t>
            </a:r>
          </a:p>
          <a:p>
            <a:pPr lvl="2"/>
            <a:r>
              <a:rPr lang="en-US" dirty="0" smtClean="0"/>
              <a:t>Multiple actions needs to take place to grant privilege</a:t>
            </a:r>
          </a:p>
          <a:p>
            <a:pPr lvl="2"/>
            <a:r>
              <a:rPr lang="en-US" dirty="0" smtClean="0"/>
              <a:t>Moat, walls, boiling oil</a:t>
            </a:r>
            <a:endParaRPr lang="en-US" dirty="0"/>
          </a:p>
        </p:txBody>
      </p:sp>
      <p:sp>
        <p:nvSpPr>
          <p:cNvPr id="5" name="Footer Placeholder 4"/>
          <p:cNvSpPr>
            <a:spLocks noGrp="1"/>
          </p:cNvSpPr>
          <p:nvPr>
            <p:ph type="ftr" sz="quarter" idx="11"/>
          </p:nvPr>
        </p:nvSpPr>
        <p:spPr/>
        <p:txBody>
          <a:bodyPr/>
          <a:lstStyle/>
          <a:p>
            <a:r>
              <a:rPr lang="en-US" i="1"/>
              <a:t>Introduction to Computer Security</a:t>
            </a:r>
          </a:p>
          <a:p>
            <a:r>
              <a:rPr lang="en-US"/>
              <a:t>©2004 Matt Bishop</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en-US"/>
              <a:t>Least Common Mechanism</a:t>
            </a:r>
          </a:p>
        </p:txBody>
      </p:sp>
      <p:sp>
        <p:nvSpPr>
          <p:cNvPr id="55299" name="Rectangle 3"/>
          <p:cNvSpPr>
            <a:spLocks noGrp="1" noChangeArrowheads="1"/>
          </p:cNvSpPr>
          <p:nvPr>
            <p:ph idx="1"/>
          </p:nvPr>
        </p:nvSpPr>
        <p:spPr/>
        <p:txBody>
          <a:bodyPr/>
          <a:lstStyle/>
          <a:p>
            <a:r>
              <a:rPr lang="en-US" dirty="0"/>
              <a:t>Mechanisms should not be shared</a:t>
            </a:r>
          </a:p>
          <a:p>
            <a:pPr lvl="1"/>
            <a:r>
              <a:rPr lang="en-US" dirty="0"/>
              <a:t>Information can flow along shared </a:t>
            </a:r>
            <a:r>
              <a:rPr lang="en-US" dirty="0" smtClean="0"/>
              <a:t>channels</a:t>
            </a:r>
          </a:p>
          <a:p>
            <a:pPr lvl="1"/>
            <a:r>
              <a:rPr lang="en-US" dirty="0" smtClean="0"/>
              <a:t>By examining the information flow, one process can determine what the other process is transmitting/processing/doing.</a:t>
            </a:r>
            <a:endParaRPr lang="en-US" dirty="0"/>
          </a:p>
          <a:p>
            <a:r>
              <a:rPr lang="en-US" dirty="0" smtClean="0"/>
              <a:t>Isolation</a:t>
            </a:r>
            <a:endParaRPr lang="en-US" dirty="0"/>
          </a:p>
          <a:p>
            <a:pPr lvl="1"/>
            <a:r>
              <a:rPr lang="en-US" dirty="0"/>
              <a:t>Virtual </a:t>
            </a:r>
            <a:r>
              <a:rPr lang="en-US" dirty="0" smtClean="0"/>
              <a:t>machines</a:t>
            </a:r>
            <a:endParaRPr lang="en-US" dirty="0"/>
          </a:p>
        </p:txBody>
      </p:sp>
      <p:sp>
        <p:nvSpPr>
          <p:cNvPr id="5" name="Footer Placeholder 4"/>
          <p:cNvSpPr>
            <a:spLocks noGrp="1"/>
          </p:cNvSpPr>
          <p:nvPr>
            <p:ph type="ftr" sz="quarter" idx="11"/>
          </p:nvPr>
        </p:nvSpPr>
        <p:spPr/>
        <p:txBody>
          <a:bodyPr/>
          <a:lstStyle/>
          <a:p>
            <a:r>
              <a:rPr lang="en-US" i="1" dirty="0"/>
              <a:t>Introduction to Computer Security</a:t>
            </a:r>
          </a:p>
          <a:p>
            <a:r>
              <a:rPr lang="en-US" dirty="0"/>
              <a:t>©2004 Matt Bishop</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1537</TotalTime>
  <Words>1975</Words>
  <Application>Microsoft PowerPoint</Application>
  <PresentationFormat>On-screen Show (4:3)</PresentationFormat>
  <Paragraphs>143</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Flow</vt:lpstr>
      <vt:lpstr>Design Principles</vt:lpstr>
      <vt:lpstr>Overview</vt:lpstr>
      <vt:lpstr>Least Privilege</vt:lpstr>
      <vt:lpstr>Fail-Safe Defaults</vt:lpstr>
      <vt:lpstr>Economy of Mechanism</vt:lpstr>
      <vt:lpstr>Complete Mediation</vt:lpstr>
      <vt:lpstr>Open Design</vt:lpstr>
      <vt:lpstr>Separation of Privilege</vt:lpstr>
      <vt:lpstr>Least Common Mechanism</vt:lpstr>
      <vt:lpstr>Psychological Acceptability</vt:lpstr>
      <vt:lpstr>Key Points</vt:lpstr>
    </vt:vector>
  </TitlesOfParts>
  <Company>UC Davis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 Introduction</dc:title>
  <dc:creator>Matt Bishop</dc:creator>
  <cp:lastModifiedBy>Archana Chidanandan</cp:lastModifiedBy>
  <cp:revision>50</cp:revision>
  <cp:lastPrinted>2003-01-10T21:43:40Z</cp:lastPrinted>
  <dcterms:created xsi:type="dcterms:W3CDTF">2002-12-30T14:27:13Z</dcterms:created>
  <dcterms:modified xsi:type="dcterms:W3CDTF">2009-02-03T17:35:54Z</dcterms:modified>
</cp:coreProperties>
</file>