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17"/>
  </p:notesMasterIdLst>
  <p:sldIdLst>
    <p:sldId id="256" r:id="rId2"/>
    <p:sldId id="257" r:id="rId3"/>
    <p:sldId id="258" r:id="rId4"/>
    <p:sldId id="268" r:id="rId5"/>
    <p:sldId id="259" r:id="rId6"/>
    <p:sldId id="260" r:id="rId7"/>
    <p:sldId id="261" r:id="rId8"/>
    <p:sldId id="262" r:id="rId9"/>
    <p:sldId id="263" r:id="rId10"/>
    <p:sldId id="269" r:id="rId11"/>
    <p:sldId id="264" r:id="rId12"/>
    <p:sldId id="270" r:id="rId13"/>
    <p:sldId id="265" r:id="rId14"/>
    <p:sldId id="266" r:id="rId15"/>
    <p:sldId id="267" r:id="rId16"/>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pitchFamily="-76"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76"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76"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76"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76" charset="0"/>
        <a:ea typeface="+mn-ea"/>
        <a:cs typeface="+mn-cs"/>
      </a:defRPr>
    </a:lvl5pPr>
    <a:lvl6pPr marL="2286000" algn="l" defTabSz="914400" rtl="0" eaLnBrk="1" latinLnBrk="0" hangingPunct="1">
      <a:defRPr sz="2400" kern="1200">
        <a:solidFill>
          <a:schemeClr val="tx1"/>
        </a:solidFill>
        <a:latin typeface="Times" pitchFamily="-76" charset="0"/>
        <a:ea typeface="+mn-ea"/>
        <a:cs typeface="+mn-cs"/>
      </a:defRPr>
    </a:lvl6pPr>
    <a:lvl7pPr marL="2743200" algn="l" defTabSz="914400" rtl="0" eaLnBrk="1" latinLnBrk="0" hangingPunct="1">
      <a:defRPr sz="2400" kern="1200">
        <a:solidFill>
          <a:schemeClr val="tx1"/>
        </a:solidFill>
        <a:latin typeface="Times" pitchFamily="-76" charset="0"/>
        <a:ea typeface="+mn-ea"/>
        <a:cs typeface="+mn-cs"/>
      </a:defRPr>
    </a:lvl7pPr>
    <a:lvl8pPr marL="3200400" algn="l" defTabSz="914400" rtl="0" eaLnBrk="1" latinLnBrk="0" hangingPunct="1">
      <a:defRPr sz="2400" kern="1200">
        <a:solidFill>
          <a:schemeClr val="tx1"/>
        </a:solidFill>
        <a:latin typeface="Times" pitchFamily="-76" charset="0"/>
        <a:ea typeface="+mn-ea"/>
        <a:cs typeface="+mn-cs"/>
      </a:defRPr>
    </a:lvl8pPr>
    <a:lvl9pPr marL="3657600" algn="l" defTabSz="914400" rtl="0" eaLnBrk="1" latinLnBrk="0" hangingPunct="1">
      <a:defRPr sz="2400" kern="1200">
        <a:solidFill>
          <a:schemeClr val="tx1"/>
        </a:solidFill>
        <a:latin typeface="Times" pitchFamily="-7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72937" autoAdjust="0"/>
  </p:normalViewPr>
  <p:slideViewPr>
    <p:cSldViewPr>
      <p:cViewPr varScale="1">
        <p:scale>
          <a:sx n="97" d="100"/>
          <a:sy n="97" d="100"/>
        </p:scale>
        <p:origin x="-204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17" d="100"/>
          <a:sy n="117" d="100"/>
        </p:scale>
        <p:origin x="-1240" y="-96"/>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smtClean="0"/>
            </a:lvl1pPr>
          </a:lstStyle>
          <a:p>
            <a:pPr>
              <a:defRPr/>
            </a:pPr>
            <a:endParaRPr lang="en-US"/>
          </a:p>
        </p:txBody>
      </p:sp>
      <p:sp>
        <p:nvSpPr>
          <p:cNvPr id="4099" name="Rectangle 1027"/>
          <p:cNvSpPr>
            <a:spLocks noGrp="1" noChangeArrowheads="1"/>
          </p:cNvSpPr>
          <p:nvPr>
            <p:ph type="dt" idx="1"/>
          </p:nvPr>
        </p:nvSpPr>
        <p:spPr bwMode="auto">
          <a:xfrm>
            <a:off x="414528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smtClean="0"/>
            </a:lvl1pPr>
          </a:lstStyle>
          <a:p>
            <a:pPr>
              <a:defRPr/>
            </a:pPr>
            <a:endParaRPr lang="en-US"/>
          </a:p>
        </p:txBody>
      </p:sp>
      <p:sp>
        <p:nvSpPr>
          <p:cNvPr id="18436" name="Rectangle 1028"/>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4101" name="Rectangle 1029"/>
          <p:cNvSpPr>
            <a:spLocks noGrp="1" noChangeArrowheads="1"/>
          </p:cNvSpPr>
          <p:nvPr>
            <p:ph type="body" sz="quarter" idx="3"/>
          </p:nvPr>
        </p:nvSpPr>
        <p:spPr bwMode="auto">
          <a:xfrm>
            <a:off x="975360" y="4560570"/>
            <a:ext cx="5364480" cy="432054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1030"/>
          <p:cNvSpPr>
            <a:spLocks noGrp="1" noChangeArrowheads="1"/>
          </p:cNvSpPr>
          <p:nvPr>
            <p:ph type="ftr" sz="quarter" idx="4"/>
          </p:nvPr>
        </p:nvSpPr>
        <p:spPr bwMode="auto">
          <a:xfrm>
            <a:off x="0" y="9121140"/>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smtClean="0"/>
            </a:lvl1pPr>
          </a:lstStyle>
          <a:p>
            <a:pPr>
              <a:defRPr/>
            </a:pPr>
            <a:endParaRPr lang="en-US"/>
          </a:p>
        </p:txBody>
      </p:sp>
      <p:sp>
        <p:nvSpPr>
          <p:cNvPr id="4103" name="Rectangle 1031"/>
          <p:cNvSpPr>
            <a:spLocks noGrp="1" noChangeArrowheads="1"/>
          </p:cNvSpPr>
          <p:nvPr>
            <p:ph type="sldNum" sz="quarter" idx="5"/>
          </p:nvPr>
        </p:nvSpPr>
        <p:spPr bwMode="auto">
          <a:xfrm>
            <a:off x="4145280" y="9121140"/>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smtClean="0"/>
            </a:lvl1pPr>
          </a:lstStyle>
          <a:p>
            <a:pPr>
              <a:defRPr/>
            </a:pPr>
            <a:fld id="{3F92F26A-D030-463B-8034-BA6934C26AE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76"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76"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76"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76"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7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a:noFill/>
        </p:spPr>
        <p:txBody>
          <a:bodyPr/>
          <a:lstStyle/>
          <a:p>
            <a:fld id="{86F49295-2B8F-42F7-A33A-FBE0E5F6F755}" type="slidenum">
              <a:rPr lang="en-US"/>
              <a:pPr/>
              <a:t>1</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31"/>
          <p:cNvSpPr>
            <a:spLocks noGrp="1" noChangeArrowheads="1"/>
          </p:cNvSpPr>
          <p:nvPr>
            <p:ph type="sldNum" sz="quarter" idx="5"/>
          </p:nvPr>
        </p:nvSpPr>
        <p:spPr>
          <a:noFill/>
        </p:spPr>
        <p:txBody>
          <a:bodyPr/>
          <a:lstStyle/>
          <a:p>
            <a:fld id="{ADF27494-EC2E-40A6-B022-15063EF5F84A}" type="slidenum">
              <a:rPr lang="en-US"/>
              <a:pPr/>
              <a:t>10</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dirty="0" smtClean="0"/>
              <a:t>Assurance is a measure of how well the system meets its requirements; more informally, how much you can trust the system to do what it is supposed to do. It does not say what the system is to do; rather, it only covers how well the system does it. </a:t>
            </a:r>
          </a:p>
          <a:p>
            <a:pPr eaLnBrk="1" hangingPunct="1"/>
            <a:r>
              <a:rPr lang="en-US" dirty="0" smtClean="0"/>
              <a:t>Specifications arise from requirements analysis, in which the goals of the system are determined. The specification says what the system must do to meet those requirements. It is a statement of functionality, not assurance, and can be very formal (mathematical) or informal (natural language). The specification can be high-level or low-level (for example, describing what the system as a whole is to do vs. what specific modules of code are to do).</a:t>
            </a:r>
          </a:p>
          <a:p>
            <a:pPr eaLnBrk="1" hangingPunct="1"/>
            <a:r>
              <a:rPr lang="en-US" dirty="0" smtClean="0"/>
              <a:t>The design architects the system to satisfy, or meet, the specifications. Typically, the design is layered by breaking the system into abstractions, and then refining the abstractions as you work your way down to the hardware. An analyst also must show the design matches the specification.</a:t>
            </a:r>
          </a:p>
          <a:p>
            <a:pPr eaLnBrk="1" hangingPunct="1"/>
            <a:r>
              <a:rPr lang="en-US" dirty="0" smtClean="0"/>
              <a:t>The implementation is the actual coding of the modules and software components. These must be correct (perform as specified), and their aggregation must satisfy the design.</a:t>
            </a:r>
          </a:p>
          <a:p>
            <a:pPr eaLnBrk="1" hangingPunct="1"/>
            <a:r>
              <a:rPr lang="en-US" dirty="0" smtClean="0"/>
              <a:t>Note the assumptions of correct compilers, hardware, </a:t>
            </a:r>
            <a:r>
              <a:rPr lang="en-US" i="1" dirty="0" smtClean="0"/>
              <a:t>etc</a:t>
            </a:r>
            <a:r>
              <a:rPr lang="en-US" dirty="0" smtClean="0"/>
              <a:t>.</a:t>
            </a:r>
          </a:p>
          <a:p>
            <a:pPr eaLnBrk="1" hangingPunct="1"/>
            <a:endParaRPr lang="en-US" dirty="0" smtClean="0"/>
          </a:p>
          <a:p>
            <a:pPr eaLnBrk="1" hangingPunct="1"/>
            <a:r>
              <a:rPr lang="en-US" dirty="0" smtClean="0"/>
              <a:t>Example</a:t>
            </a:r>
            <a:r>
              <a:rPr lang="en-US" baseline="0" dirty="0" smtClean="0"/>
              <a:t> of pill bottles.</a:t>
            </a:r>
          </a:p>
          <a:p>
            <a:pPr eaLnBrk="1" hangingPunct="1"/>
            <a:r>
              <a:rPr lang="en-US" baseline="0" dirty="0" smtClean="0"/>
              <a:t>Example of computer for internal processing and no susceptibility to outside attacks.</a:t>
            </a: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31"/>
          <p:cNvSpPr>
            <a:spLocks noGrp="1" noChangeArrowheads="1"/>
          </p:cNvSpPr>
          <p:nvPr>
            <p:ph type="sldNum" sz="quarter" idx="5"/>
          </p:nvPr>
        </p:nvSpPr>
        <p:spPr>
          <a:noFill/>
        </p:spPr>
        <p:txBody>
          <a:bodyPr/>
          <a:lstStyle/>
          <a:p>
            <a:fld id="{E666052B-C34E-4883-AA98-68928023CE47}" type="slidenum">
              <a:rPr lang="en-US"/>
              <a:pPr/>
              <a:t>11</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smtClean="0"/>
              <a:t>Security does not end when the system is completed. Its operation affects security. A “secure” system can be breached by improper operation (for example, when accounts with no passwords are created). The question is how to assess the effect of operational issues on security.</a:t>
            </a:r>
          </a:p>
          <a:p>
            <a:pPr eaLnBrk="1" hangingPunct="1"/>
            <a:r>
              <a:rPr lang="en-US" smtClean="0"/>
              <a:t>Cost-Benefit Analysis: this weighs the cost of protecting data and resources with the costs associated with losing the data. Among the considerations are the overlap of mechanisms’ effects (one mechanism may protect multiple services, so its cost is amortized), the non-technical aspects of the mechanism (will it be impossible to enforce), and the ease of use (if a mechanism is too cumbersome, it may cost more to retrofit a decent user interface than the benefits would warrant).</a:t>
            </a:r>
          </a:p>
          <a:p>
            <a:pPr eaLnBrk="1" hangingPunct="1"/>
            <a:r>
              <a:rPr lang="en-US" smtClean="0"/>
              <a:t>Risk Analysis: what happens if the data and resources are compromised? This tells you what you need to protect and to what level. Cost-benefit analyses help determine the risk here, but there may be other metrics involved (such as customs).</a:t>
            </a:r>
          </a:p>
          <a:p>
            <a:pPr eaLnBrk="1" hangingPunct="1"/>
            <a:r>
              <a:rPr lang="en-US" smtClean="0"/>
              <a:t>Laws and Customs: these constrain what you can do. Encryption used to be the biggie here, as the text indicates. How much that has changed is anybody’s guess. Customs involve non-legislated things, like the use of urine specimens to determine identity. That is legal, at least in the US in some cases; but it would never be widely accepted as an alternative to a password.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31"/>
          <p:cNvSpPr>
            <a:spLocks noGrp="1" noChangeArrowheads="1"/>
          </p:cNvSpPr>
          <p:nvPr>
            <p:ph type="sldNum" sz="quarter" idx="5"/>
          </p:nvPr>
        </p:nvSpPr>
        <p:spPr>
          <a:noFill/>
        </p:spPr>
        <p:txBody>
          <a:bodyPr/>
          <a:lstStyle/>
          <a:p>
            <a:fld id="{E666052B-C34E-4883-AA98-68928023CE47}" type="slidenum">
              <a:rPr lang="en-US"/>
              <a:pPr/>
              <a:t>12</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dirty="0" smtClean="0"/>
              <a:t>e.g. If the computers of a</a:t>
            </a:r>
            <a:r>
              <a:rPr lang="en-US" baseline="0" dirty="0" smtClean="0"/>
              <a:t> company are connected to the Internet, then they are susceptible to attacks by entities outside of the company. If the computers are not connected to the outside world, then the risk comes from a rogue employee.</a:t>
            </a:r>
          </a:p>
          <a:p>
            <a:pPr eaLnBrk="1" hangingPunct="1"/>
            <a:r>
              <a:rPr lang="en-US" baseline="0" dirty="0" smtClean="0"/>
              <a:t>e.g. company has no machine connected to the Internet. Someone can bring a modem and plug a machine into the Internet. Risks can change.</a:t>
            </a:r>
          </a:p>
          <a:p>
            <a:pPr eaLnBrk="1" hangingPunct="1"/>
            <a:r>
              <a:rPr lang="en-US" baseline="0" dirty="0" smtClean="0"/>
              <a:t>e.g. Risks are remote – I have a password-protected website where I post family pictures. Is there a possibility of a denial service attack, but it is very remote and the risk is acceptable.</a:t>
            </a:r>
            <a:endParaRPr lang="en-US" baseline="0" smtClean="0"/>
          </a:p>
          <a:p>
            <a:pPr eaLnBrk="1" hangingPunct="1"/>
            <a:endParaRPr lang="en-US" dirty="0" smtClean="0"/>
          </a:p>
          <a:p>
            <a:pPr eaLnBrk="1" hangingPunct="1"/>
            <a:endParaRPr lang="en-US" dirty="0" smtClean="0"/>
          </a:p>
          <a:p>
            <a:pPr eaLnBrk="1" hangingPunct="1"/>
            <a:r>
              <a:rPr lang="en-US" dirty="0" smtClean="0"/>
              <a:t>Laws and Customs: these constrain what you can do. Encryption used to be the biggie here, as the text indicates. How much that has changed is anybody’s guess. Customs involve non-legislated things, like the use of urine specimens to determine identity. That is legal, at least in the US in some cases; but it would never be widely accepted as an alternative to a password.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31"/>
          <p:cNvSpPr>
            <a:spLocks noGrp="1" noChangeArrowheads="1"/>
          </p:cNvSpPr>
          <p:nvPr>
            <p:ph type="sldNum" sz="quarter" idx="5"/>
          </p:nvPr>
        </p:nvSpPr>
        <p:spPr>
          <a:noFill/>
        </p:spPr>
        <p:txBody>
          <a:bodyPr/>
          <a:lstStyle/>
          <a:p>
            <a:fld id="{5B5EE4B4-D6CE-444A-A3E2-488CBD7C009B}" type="slidenum">
              <a:rPr lang="en-US"/>
              <a:pPr/>
              <a:t>13</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smtClean="0"/>
              <a:t>Organizations: the key here is that those responsible for security have the power to enforce security. Otherwise there is confusion, and the architects need not worry if the system is secure because they won’t be blamed if someone gets in. This arises when system administrators, for example, are responsible for security, but only security officers can make the rules. Preventing this problem (power without responsibility, or vice versa) is tricky and requires capable management. What’s worse is that security is not a direct financial incentive for most companies because it doesn’t bring in revenue. It merely prevents the loss of revenue obtained from other sources.</a:t>
            </a:r>
          </a:p>
          <a:p>
            <a:pPr eaLnBrk="1" hangingPunct="1"/>
            <a:r>
              <a:rPr lang="en-US" smtClean="0"/>
              <a:t>People problems are by far the main source of security problems. Outsiders are attackers from without the organization; insiders are people who have authorized access to the system and, possibly, are authorized to access data and resources, but use the data or resources in unauthorized ways. It is speculated that insiders account for 80-90% of all security problems, but the studies generally do not disclose their methodology in detail, so it is hard to know how accurate they are. (Worse, there are many slightly different definitions of the term “insider,” causing the studies to measure slightly different things!) Social engineering, or lying, is quite effective, especially if the people gulled are inexperienced in security (possibly because they are new, or because they are tired).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31"/>
          <p:cNvSpPr>
            <a:spLocks noGrp="1" noChangeArrowheads="1"/>
          </p:cNvSpPr>
          <p:nvPr>
            <p:ph type="sldNum" sz="quarter" idx="5"/>
          </p:nvPr>
        </p:nvSpPr>
        <p:spPr>
          <a:noFill/>
        </p:spPr>
        <p:txBody>
          <a:bodyPr/>
          <a:lstStyle/>
          <a:p>
            <a:fld id="{38C56548-DCC5-497B-A6D1-6A3E4D96B98F}" type="slidenum">
              <a:rPr lang="en-US"/>
              <a:pPr/>
              <a:t>14</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smtClean="0"/>
              <a:t>The point to this slide is that each step feeds into the earlier steps. In theory, each of these should only affect the one before it, and the one after it. In practice, each affects all the ones that come before it.</a:t>
            </a:r>
          </a:p>
          <a:p>
            <a:pPr eaLnBrk="1" hangingPunct="1"/>
            <a:r>
              <a:rPr lang="en-US" smtClean="0"/>
              <a:t>Feedback from operation and maintenance is critical, and often overlooked. It allows one to validate the threats and the legitimacy of the policy.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31"/>
          <p:cNvSpPr>
            <a:spLocks noGrp="1" noChangeArrowheads="1"/>
          </p:cNvSpPr>
          <p:nvPr>
            <p:ph type="sldNum" sz="quarter" idx="5"/>
          </p:nvPr>
        </p:nvSpPr>
        <p:spPr>
          <a:noFill/>
        </p:spPr>
        <p:txBody>
          <a:bodyPr/>
          <a:lstStyle/>
          <a:p>
            <a:fld id="{F11A41DE-3228-45C3-A2E1-77D1B74091CF}" type="slidenum">
              <a:rPr lang="en-US"/>
              <a:pPr/>
              <a:t>15</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031"/>
          <p:cNvSpPr>
            <a:spLocks noGrp="1" noChangeArrowheads="1"/>
          </p:cNvSpPr>
          <p:nvPr>
            <p:ph type="sldNum" sz="quarter" idx="5"/>
          </p:nvPr>
        </p:nvSpPr>
        <p:spPr>
          <a:noFill/>
        </p:spPr>
        <p:txBody>
          <a:bodyPr/>
          <a:lstStyle/>
          <a:p>
            <a:fld id="{560E44EC-365E-4160-8295-E512D8B6DD1F}" type="slidenum">
              <a:rPr lang="en-US"/>
              <a:pPr/>
              <a:t>2</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smtClean="0"/>
              <a:t>Confidentiality: a good example is cryptography, which traditionally is used to protect secret messages. But cryptography is traditionally used to protect data, not resources. Resources are protected by limiting information, for example by using firewalls or address translation mechanisms.</a:t>
            </a:r>
          </a:p>
          <a:p>
            <a:pPr eaLnBrk="1" hangingPunct="1"/>
            <a:endParaRPr lang="en-US" smtClean="0"/>
          </a:p>
          <a:p>
            <a:pPr eaLnBrk="1" hangingPunct="1"/>
            <a:r>
              <a:rPr lang="en-US" smtClean="0"/>
              <a:t>Integrity: a good example here is that of an interrupted database transaction, leaving the database in an inconsistent state (this foreshadows the Clark-Wilson model). Trustworthiness of both data and origin affects integrity, as noted in the book’s example. That integrity is tied to trustworthiness makes it much harder to quantify than confidentiality. Cryptography provides mechanisms for detecting violations of integrity, but not preventing them (e.g., a digital signature can be used to determine if data has changed). </a:t>
            </a:r>
          </a:p>
          <a:p>
            <a:pPr eaLnBrk="1" hangingPunct="1"/>
            <a:endParaRPr lang="en-US" smtClean="0"/>
          </a:p>
          <a:p>
            <a:pPr eaLnBrk="1" hangingPunct="1"/>
            <a:r>
              <a:rPr lang="en-US" smtClean="0"/>
              <a:t>Availability: this is usually defined in terms of “quality of service,” in which authorized users are expected to receive a specific level of service (stated in terms of a metric). Denial of service attacks are attempts to block availability.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31"/>
          <p:cNvSpPr>
            <a:spLocks noGrp="1" noChangeArrowheads="1"/>
          </p:cNvSpPr>
          <p:nvPr>
            <p:ph type="sldNum" sz="quarter" idx="5"/>
          </p:nvPr>
        </p:nvSpPr>
        <p:spPr>
          <a:noFill/>
        </p:spPr>
        <p:txBody>
          <a:bodyPr/>
          <a:lstStyle/>
          <a:p>
            <a:fld id="{6E13C395-8975-429F-901D-C8E4254046D8}" type="slidenum">
              <a:rPr lang="en-US"/>
              <a:pPr/>
              <a:t>3</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smtClean="0"/>
              <a:t>Snooping : an example is passive wiretapping, where the attacker monitors communications.</a:t>
            </a:r>
          </a:p>
          <a:p>
            <a:pPr eaLnBrk="1" hangingPunct="1"/>
            <a:r>
              <a:rPr lang="en-US" smtClean="0"/>
              <a:t>Modification: an example is active wiretapping, where the attacker injects something into a communication or modifies parts of the communication. Modification is sometimes called alteration.</a:t>
            </a:r>
          </a:p>
          <a:p>
            <a:pPr eaLnBrk="1" hangingPunct="1"/>
            <a:r>
              <a:rPr lang="en-US" smtClean="0"/>
              <a:t>Spoofing: delegation is basically authorized spoofing. The difference is that the ones to which authority is delegated does not impersonate the delegator; she simply asserts authority to act as an agent for the delegator.</a:t>
            </a:r>
          </a:p>
          <a:p>
            <a:pPr eaLnBrk="1" hangingPunct="1"/>
            <a:r>
              <a:rPr lang="en-US" smtClean="0"/>
              <a:t>Delay: </a:t>
            </a:r>
          </a:p>
          <a:p>
            <a:pPr eaLnBrk="1" hangingPunct="1"/>
            <a:r>
              <a:rPr lang="en-US" smtClean="0"/>
              <a:t>Denial of service: this may not be due to an attack, but due to limits of resources. However, the effect here is critical. If you define security in terms of what users need to access, the inability to access is a security problem regardless of whether the reason is intentional (an attack) or unintentional (not an attack).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31"/>
          <p:cNvSpPr>
            <a:spLocks noGrp="1" noChangeArrowheads="1"/>
          </p:cNvSpPr>
          <p:nvPr>
            <p:ph type="sldNum" sz="quarter" idx="5"/>
          </p:nvPr>
        </p:nvSpPr>
        <p:spPr>
          <a:noFill/>
        </p:spPr>
        <p:txBody>
          <a:bodyPr/>
          <a:lstStyle/>
          <a:p>
            <a:fld id="{6E13C395-8975-429F-901D-C8E4254046D8}" type="slidenum">
              <a:rPr lang="en-US"/>
              <a:pPr/>
              <a:t>4</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smtClean="0"/>
              <a:t>Snooping : an example is passive wiretapping, where the attacker monitors communications.</a:t>
            </a:r>
          </a:p>
          <a:p>
            <a:pPr eaLnBrk="1" hangingPunct="1"/>
            <a:r>
              <a:rPr lang="en-US" smtClean="0"/>
              <a:t>Modification: an example is active wiretapping, where the attacker injects something into a communication or modifies parts of the communication. Modification is sometimes called alteration.</a:t>
            </a:r>
          </a:p>
          <a:p>
            <a:pPr eaLnBrk="1" hangingPunct="1"/>
            <a:r>
              <a:rPr lang="en-US" smtClean="0"/>
              <a:t>Spoofing: delegation is basically authorized spoofing. The difference is that the ones to which authority is delegated does not impersonate the delegator; she simply asserts authority to act as an agent for the delegator.</a:t>
            </a:r>
          </a:p>
          <a:p>
            <a:pPr eaLnBrk="1" hangingPunct="1"/>
            <a:r>
              <a:rPr lang="en-US" smtClean="0"/>
              <a:t>Delay: </a:t>
            </a:r>
          </a:p>
          <a:p>
            <a:pPr eaLnBrk="1" hangingPunct="1"/>
            <a:r>
              <a:rPr lang="en-US" smtClean="0"/>
              <a:t>Denial of service: this may not be due to an attack, but due to limits of resources. However, the effect here is critical. If you define security in terms of what users need to access, the inability to access is a security problem regardless of whether the reason is intentional (an attack) or unintentional (not an attack).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31"/>
          <p:cNvSpPr>
            <a:spLocks noGrp="1" noChangeArrowheads="1"/>
          </p:cNvSpPr>
          <p:nvPr>
            <p:ph type="sldNum" sz="quarter" idx="5"/>
          </p:nvPr>
        </p:nvSpPr>
        <p:spPr>
          <a:noFill/>
        </p:spPr>
        <p:txBody>
          <a:bodyPr/>
          <a:lstStyle/>
          <a:p>
            <a:fld id="{78656C50-9857-43F0-99D2-219EADD667A9}" type="slidenum">
              <a:rPr lang="en-US"/>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US" smtClean="0"/>
              <a:t>Policy: may be expressed in</a:t>
            </a:r>
          </a:p>
          <a:p>
            <a:pPr eaLnBrk="1" hangingPunct="1">
              <a:buFontTx/>
              <a:buChar char="•"/>
            </a:pPr>
            <a:r>
              <a:rPr lang="en-US" smtClean="0"/>
              <a:t>natural language, which is usually imprecise but easy to understand;</a:t>
            </a:r>
          </a:p>
          <a:p>
            <a:pPr eaLnBrk="1" hangingPunct="1">
              <a:buFontTx/>
              <a:buChar char="•"/>
            </a:pPr>
            <a:r>
              <a:rPr lang="en-US" smtClean="0"/>
              <a:t>mathematics, which is usually precise but hard to understand;</a:t>
            </a:r>
          </a:p>
          <a:p>
            <a:pPr eaLnBrk="1" hangingPunct="1">
              <a:buFontTx/>
              <a:buChar char="•"/>
            </a:pPr>
            <a:r>
              <a:rPr lang="en-US" smtClean="0"/>
              <a:t>policy languages, which look like some form of programming language and try to balance precision with ease of understanding</a:t>
            </a:r>
          </a:p>
          <a:p>
            <a:pPr eaLnBrk="1" hangingPunct="1"/>
            <a:r>
              <a:rPr lang="en-US" smtClean="0"/>
              <a:t>Mechanisms: may be</a:t>
            </a:r>
          </a:p>
          <a:p>
            <a:pPr eaLnBrk="1" hangingPunct="1">
              <a:buFontTx/>
              <a:buChar char="•"/>
            </a:pPr>
            <a:r>
              <a:rPr lang="en-US" smtClean="0"/>
              <a:t>technical, in which controls in the computer enforce the policy; for example, the requirement that a user supply a password to authenticate herself before using the computer</a:t>
            </a:r>
          </a:p>
          <a:p>
            <a:pPr eaLnBrk="1" hangingPunct="1">
              <a:buFontTx/>
              <a:buChar char="•"/>
            </a:pPr>
            <a:r>
              <a:rPr lang="en-US" smtClean="0"/>
              <a:t>procedural, in which  controls outside the system enforce the policy; for example, firing someone for ringing in a disk containing a game program obtained from an untrusted source</a:t>
            </a:r>
          </a:p>
          <a:p>
            <a:pPr eaLnBrk="1" hangingPunct="1"/>
            <a:r>
              <a:rPr lang="en-US" smtClean="0"/>
              <a:t>The composition problem requires checking for inconsistencies among policies. If, for example, one policy allows students and faculty access to all data, and the other allows only faculty access to all the data, then they must be resolved (e.g., partition the data so that students and faculty can access some data, and only faculty access the other data).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31"/>
          <p:cNvSpPr>
            <a:spLocks noGrp="1" noChangeArrowheads="1"/>
          </p:cNvSpPr>
          <p:nvPr>
            <p:ph type="sldNum" sz="quarter" idx="5"/>
          </p:nvPr>
        </p:nvSpPr>
        <p:spPr>
          <a:noFill/>
        </p:spPr>
        <p:txBody>
          <a:bodyPr/>
          <a:lstStyle/>
          <a:p>
            <a:fld id="{FB502664-A6DF-4853-986F-5A90DC3DE608}" type="slidenum">
              <a:rPr lang="en-US"/>
              <a:pPr/>
              <a:t>6</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smtClean="0"/>
              <a:t>Prevention is ideal, because then there are no successful attacks.</a:t>
            </a:r>
          </a:p>
          <a:p>
            <a:pPr eaLnBrk="1" hangingPunct="1"/>
            <a:r>
              <a:rPr lang="en-US" smtClean="0"/>
              <a:t>Detection occurs after someone violates the policy. The mechanism determines that a violation of the policy has occurred (or is underway), and reports it. The system (or system security officer) must then respond appropriately.</a:t>
            </a:r>
          </a:p>
          <a:p>
            <a:pPr eaLnBrk="1" hangingPunct="1"/>
            <a:r>
              <a:rPr lang="en-US" smtClean="0"/>
              <a:t>Recovery means that the system continues to function correctly, possibly after a period during which it fails to function correctly. If the system functions correctly always, but possibly with degraded services, it is said to be intrusion tolerant. This is very difficult to do correctly; usually, recovery means that the attack is stopped, the system fixed (which may involve shutting down the system for some time, or making it unavailable to all users except the system security officers), and then the system resumes correct operations.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31"/>
          <p:cNvSpPr>
            <a:spLocks noGrp="1" noChangeArrowheads="1"/>
          </p:cNvSpPr>
          <p:nvPr>
            <p:ph type="sldNum" sz="quarter" idx="5"/>
          </p:nvPr>
        </p:nvSpPr>
        <p:spPr>
          <a:noFill/>
        </p:spPr>
        <p:txBody>
          <a:bodyPr/>
          <a:lstStyle/>
          <a:p>
            <a:fld id="{AE64C62B-2250-4102-9ABA-FB076147A435}" type="slidenum">
              <a:rPr lang="en-US"/>
              <a:pPr/>
              <a:t>7</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r>
              <a:rPr lang="en-US" dirty="0" smtClean="0"/>
              <a:t>All security policies and mechanisms rest on assumptions; we’ll examine some in later chapters, most notably Chapter 22, Malicious Logic. Here is a taste of the assumptions.</a:t>
            </a:r>
          </a:p>
          <a:p>
            <a:pPr eaLnBrk="1" hangingPunct="1"/>
            <a:r>
              <a:rPr lang="en-US" dirty="0" smtClean="0"/>
              <a:t>Policies: as these define security, they have to define security correctly for the particular site. For example, a web site has to be available, but if the security policy does not mention availability, the definition of security is inappropriate for the site. Also, a policy may not specify whether a particular state is “secure” or “non-secure.” This ambiguity causes problems.</a:t>
            </a:r>
          </a:p>
          <a:p>
            <a:pPr eaLnBrk="1" hangingPunct="1"/>
            <a:r>
              <a:rPr lang="en-US" dirty="0" smtClean="0"/>
              <a:t>Mechanisms: as these enforce policy, they must be appropriate. For example, cryptography does not assure availability, so using cryptography in the above situation won’t work. Further, security mechanisms rely on supporting infrastructure, such as compilers, libraries, the hardware, and networks to work correctly. Ken Thompson’s modified C preprocessor (see the example on p. 615) illustrates this point very well.</a:t>
            </a:r>
          </a:p>
          <a:p>
            <a:pPr eaLnBrk="1" hangingPunct="1"/>
            <a:endParaRPr lang="en-US" dirty="0" smtClean="0"/>
          </a:p>
          <a:p>
            <a:pPr eaLnBrk="1" hangingPunct="1"/>
            <a:r>
              <a:rPr lang="en-US" dirty="0" smtClean="0"/>
              <a:t>Example of room</a:t>
            </a:r>
            <a:r>
              <a:rPr lang="en-US" baseline="0" dirty="0" smtClean="0"/>
              <a:t> and key, lock-picker, back-door.</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31"/>
          <p:cNvSpPr>
            <a:spLocks noGrp="1" noChangeArrowheads="1"/>
          </p:cNvSpPr>
          <p:nvPr>
            <p:ph type="sldNum" sz="quarter" idx="5"/>
          </p:nvPr>
        </p:nvSpPr>
        <p:spPr>
          <a:noFill/>
        </p:spPr>
        <p:txBody>
          <a:bodyPr/>
          <a:lstStyle/>
          <a:p>
            <a:fld id="{0D9EDAD6-2598-4433-8925-800F66CFE9B7}" type="slidenum">
              <a:rPr lang="en-US"/>
              <a:pPr/>
              <a:t>8</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smtClean="0"/>
              <a:t>A reachable state is one that the computer can enter. A secure state is a state defined as allowed by the security policy. </a:t>
            </a:r>
          </a:p>
          <a:p>
            <a:pPr eaLnBrk="1" hangingPunct="1"/>
            <a:r>
              <a:rPr lang="en-US" smtClean="0"/>
              <a:t>The left figure shows a secure system: all reachable states are in the set of secure states. The system can never enter (reach) a non-secure state, but there are secure states that the system cannot reach.</a:t>
            </a:r>
          </a:p>
          <a:p>
            <a:pPr eaLnBrk="1" hangingPunct="1"/>
            <a:r>
              <a:rPr lang="en-US" smtClean="0"/>
              <a:t>The middle figure shows a precise system: all reachable states are secure, and all secure states are reachable. Only the non-secure states are unreachable.</a:t>
            </a:r>
          </a:p>
          <a:p>
            <a:pPr eaLnBrk="1" hangingPunct="1"/>
            <a:r>
              <a:rPr lang="en-US" smtClean="0"/>
              <a:t>The right figure shows a broad system. Some non-secure states are reachable. This system is also not secure.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31"/>
          <p:cNvSpPr>
            <a:spLocks noGrp="1" noChangeArrowheads="1"/>
          </p:cNvSpPr>
          <p:nvPr>
            <p:ph type="sldNum" sz="quarter" idx="5"/>
          </p:nvPr>
        </p:nvSpPr>
        <p:spPr>
          <a:noFill/>
        </p:spPr>
        <p:txBody>
          <a:bodyPr/>
          <a:lstStyle/>
          <a:p>
            <a:fld id="{ADF27494-EC2E-40A6-B022-15063EF5F84A}" type="slidenum">
              <a:rPr lang="en-US"/>
              <a:pPr/>
              <a:t>9</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dirty="0" smtClean="0"/>
              <a:t>Assurance is a measure of how well the system meets its requirements; more informally, how much you can trust the system to do what it is supposed to do. It does not say what the system is to do; rather, it only covers how well the system does it. </a:t>
            </a:r>
          </a:p>
          <a:p>
            <a:pPr eaLnBrk="1" hangingPunct="1"/>
            <a:r>
              <a:rPr lang="en-US" dirty="0" smtClean="0"/>
              <a:t>Specifications arise from requirements analysis, in which the goals of the system are determined. The specification says what the system must do to meet those requirements. It is a statement of functionality, not assurance, and can be very formal (mathematical) or informal (natural language). The specification can be high-level or low-level (for example, describing what the system as a whole is to do vs. what specific modules of code are to do).</a:t>
            </a:r>
          </a:p>
          <a:p>
            <a:pPr eaLnBrk="1" hangingPunct="1"/>
            <a:r>
              <a:rPr lang="en-US" dirty="0" smtClean="0"/>
              <a:t>The design architects the system to satisfy, or meet, the specifications. Typically, the design is layered by breaking the system into abstractions, and then refining the abstractions as you work your way down to the hardware. An analyst also must show the design matches the specification.</a:t>
            </a:r>
          </a:p>
          <a:p>
            <a:pPr eaLnBrk="1" hangingPunct="1"/>
            <a:r>
              <a:rPr lang="en-US" dirty="0" smtClean="0"/>
              <a:t>The implementation is the actual coding of the modules and software components. These must be correct (perform as specified), and their aggregation must satisfy the design.</a:t>
            </a:r>
          </a:p>
          <a:p>
            <a:pPr eaLnBrk="1" hangingPunct="1"/>
            <a:r>
              <a:rPr lang="en-US" dirty="0" smtClean="0"/>
              <a:t>Note the assumptions of correct compilers, hardware, </a:t>
            </a:r>
            <a:r>
              <a:rPr lang="en-US" i="1" dirty="0" smtClean="0"/>
              <a:t>etc</a:t>
            </a:r>
            <a:r>
              <a:rPr lang="en-US" dirty="0" smtClean="0"/>
              <a:t>.</a:t>
            </a:r>
          </a:p>
          <a:p>
            <a:pPr eaLnBrk="1" hangingPunct="1"/>
            <a:endParaRPr lang="en-US" dirty="0" smtClean="0"/>
          </a:p>
          <a:p>
            <a:pPr eaLnBrk="1" hangingPunct="1"/>
            <a:r>
              <a:rPr lang="en-US" dirty="0" smtClean="0"/>
              <a:t>Example</a:t>
            </a:r>
            <a:r>
              <a:rPr lang="en-US" baseline="0" dirty="0" smtClean="0"/>
              <a:t> of pill bottles.</a:t>
            </a:r>
          </a:p>
          <a:p>
            <a:pPr eaLnBrk="1" hangingPunct="1"/>
            <a:r>
              <a:rPr lang="en-US" baseline="0" dirty="0" smtClean="0"/>
              <a:t>Example of computer for internal processing and no susceptibility to outside attacks.</a:t>
            </a:r>
          </a:p>
          <a:p>
            <a:pPr eaLnBrk="1" hangingPunct="1"/>
            <a:endParaRPr lang="en-US" baseline="0" dirty="0" smtClean="0"/>
          </a:p>
          <a:p>
            <a:pPr eaLnBrk="1" hangingPunct="1"/>
            <a:r>
              <a:rPr lang="en-US" baseline="0" dirty="0" smtClean="0"/>
              <a:t>NIST – National Inst. Of Standards and </a:t>
            </a:r>
            <a:r>
              <a:rPr lang="en-US" baseline="0" dirty="0" err="1" smtClean="0"/>
              <a:t>Techn</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US"/>
              <a:t>July 1, 2004</a:t>
            </a:r>
          </a:p>
        </p:txBody>
      </p:sp>
      <p:sp>
        <p:nvSpPr>
          <p:cNvPr id="5" name="Footer Placeholder 18"/>
          <p:cNvSpPr>
            <a:spLocks noGrp="1"/>
          </p:cNvSpPr>
          <p:nvPr>
            <p:ph type="ftr" sz="quarter" idx="11"/>
          </p:nvPr>
        </p:nvSpPr>
        <p:spPr/>
        <p:txBody>
          <a:bodyPr/>
          <a:lstStyle>
            <a:lvl1pPr>
              <a:defRPr/>
            </a:lvl1pPr>
          </a:lstStyle>
          <a:p>
            <a:pPr>
              <a:defRPr/>
            </a:pPr>
            <a:r>
              <a:rPr lang="en-US"/>
              <a:t>Computer Security: Art and Science</a:t>
            </a:r>
          </a:p>
          <a:p>
            <a:pPr>
              <a:defRPr/>
            </a:pPr>
            <a:r>
              <a:rPr lang="en-US"/>
              <a:t>©2002-2004 Matt Bishop</a:t>
            </a:r>
          </a:p>
        </p:txBody>
      </p:sp>
      <p:sp>
        <p:nvSpPr>
          <p:cNvPr id="6" name="Slide Number Placeholder 26"/>
          <p:cNvSpPr>
            <a:spLocks noGrp="1"/>
          </p:cNvSpPr>
          <p:nvPr>
            <p:ph type="sldNum" sz="quarter" idx="12"/>
          </p:nvPr>
        </p:nvSpPr>
        <p:spPr>
          <a:xfrm>
            <a:off x="7924800" y="6356350"/>
            <a:ext cx="762000" cy="365125"/>
          </a:xfrm>
          <a:prstGeom prst="rect">
            <a:avLst/>
          </a:prstGeom>
        </p:spPr>
        <p:txBody>
          <a:bodyPr/>
          <a:lstStyle>
            <a:lvl1pPr>
              <a:defRPr/>
            </a:lvl1pPr>
          </a:lstStyle>
          <a:p>
            <a:pPr>
              <a:defRPr/>
            </a:pPr>
            <a:r>
              <a:rPr lang="en-US"/>
              <a:t>Slide #1-</a:t>
            </a:r>
            <a:fld id="{9B475D40-DCAB-4E81-9521-A4AB108B128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1"/>
          <p:cNvSpPr>
            <a:spLocks noGrp="1"/>
          </p:cNvSpPr>
          <p:nvPr>
            <p:ph type="ftr" sz="quarter" idx="10"/>
          </p:nvPr>
        </p:nvSpPr>
        <p:spPr/>
        <p:txBody>
          <a:bodyPr/>
          <a:lstStyle>
            <a:lvl1pPr>
              <a:defRPr/>
            </a:lvl1pPr>
          </a:lstStyle>
          <a:p>
            <a:pPr>
              <a:defRPr/>
            </a:pPr>
            <a:r>
              <a:rPr lang="en-US"/>
              <a:t>Computer Security: Art and Science</a:t>
            </a:r>
          </a:p>
          <a:p>
            <a:pPr>
              <a:defRPr/>
            </a:pPr>
            <a:r>
              <a:rPr lang="en-US"/>
              <a:t>©2002-2004 Matt Bishop</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US"/>
              <a:t>July 1, 2004</a:t>
            </a:r>
          </a:p>
        </p:txBody>
      </p:sp>
      <p:sp>
        <p:nvSpPr>
          <p:cNvPr id="5" name="Footer Placeholder 4"/>
          <p:cNvSpPr>
            <a:spLocks noGrp="1"/>
          </p:cNvSpPr>
          <p:nvPr>
            <p:ph type="ftr" sz="quarter" idx="11"/>
          </p:nvPr>
        </p:nvSpPr>
        <p:spPr/>
        <p:txBody>
          <a:bodyPr/>
          <a:lstStyle>
            <a:lvl1pPr>
              <a:defRPr/>
            </a:lvl1pPr>
          </a:lstStyle>
          <a:p>
            <a:pPr>
              <a:defRPr/>
            </a:pPr>
            <a:r>
              <a:rPr lang="en-US"/>
              <a:t>Computer Security: Art and Science</a:t>
            </a:r>
          </a:p>
          <a:p>
            <a:pPr>
              <a:defRPr/>
            </a:pPr>
            <a:r>
              <a:rPr lang="en-US"/>
              <a:t>©2002-2004 Matt Bishop</a:t>
            </a:r>
          </a:p>
        </p:txBody>
      </p:sp>
      <p:sp>
        <p:nvSpPr>
          <p:cNvPr id="6" name="Slide Number Placeholder 5"/>
          <p:cNvSpPr>
            <a:spLocks noGrp="1"/>
          </p:cNvSpPr>
          <p:nvPr>
            <p:ph type="sldNum" sz="quarter" idx="12"/>
          </p:nvPr>
        </p:nvSpPr>
        <p:spPr>
          <a:xfrm>
            <a:off x="7924800" y="6356350"/>
            <a:ext cx="762000" cy="365125"/>
          </a:xfrm>
          <a:prstGeom prst="rect">
            <a:avLst/>
          </a:prstGeom>
        </p:spPr>
        <p:txBody>
          <a:bodyPr/>
          <a:lstStyle>
            <a:lvl1pPr>
              <a:defRPr/>
            </a:lvl1pPr>
          </a:lstStyle>
          <a:p>
            <a:pPr>
              <a:defRPr/>
            </a:pPr>
            <a:r>
              <a:rPr lang="en-US"/>
              <a:t>Slide #1-</a:t>
            </a:r>
            <a:fld id="{3509AED8-F6EE-4ACC-B945-22795C5F28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21"/>
          <p:cNvSpPr>
            <a:spLocks noGrp="1"/>
          </p:cNvSpPr>
          <p:nvPr>
            <p:ph type="ftr" sz="quarter" idx="10"/>
          </p:nvPr>
        </p:nvSpPr>
        <p:spPr/>
        <p:txBody>
          <a:bodyPr/>
          <a:lstStyle>
            <a:lvl1pPr>
              <a:defRPr/>
            </a:lvl1pPr>
          </a:lstStyle>
          <a:p>
            <a:pPr>
              <a:defRPr/>
            </a:pPr>
            <a:r>
              <a:rPr lang="en-US"/>
              <a:t>Computer Security: Art and Science</a:t>
            </a:r>
          </a:p>
          <a:p>
            <a:pPr>
              <a:defRPr/>
            </a:pPr>
            <a:r>
              <a:rPr lang="en-US"/>
              <a:t>©2002-2004 Matt Bishop</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US"/>
              <a:t>Computer Security: Art and Science</a:t>
            </a:r>
          </a:p>
          <a:p>
            <a:pPr>
              <a:defRPr/>
            </a:pPr>
            <a:r>
              <a:rPr lang="en-US"/>
              <a:t>©2002-2004 Matt Bishop</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21"/>
          <p:cNvSpPr>
            <a:spLocks noGrp="1"/>
          </p:cNvSpPr>
          <p:nvPr>
            <p:ph type="ftr" sz="quarter" idx="10"/>
          </p:nvPr>
        </p:nvSpPr>
        <p:spPr/>
        <p:txBody>
          <a:bodyPr/>
          <a:lstStyle>
            <a:lvl1pPr>
              <a:defRPr/>
            </a:lvl1pPr>
          </a:lstStyle>
          <a:p>
            <a:pPr>
              <a:defRPr/>
            </a:pPr>
            <a:r>
              <a:rPr lang="en-US"/>
              <a:t>Computer Security: Art and Science</a:t>
            </a:r>
          </a:p>
          <a:p>
            <a:pPr>
              <a:defRPr/>
            </a:pPr>
            <a:r>
              <a:rPr lang="en-US"/>
              <a:t>©2002-2004 Matt Bishop</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21"/>
          <p:cNvSpPr>
            <a:spLocks noGrp="1"/>
          </p:cNvSpPr>
          <p:nvPr>
            <p:ph type="ftr" sz="quarter" idx="10"/>
          </p:nvPr>
        </p:nvSpPr>
        <p:spPr/>
        <p:txBody>
          <a:bodyPr/>
          <a:lstStyle>
            <a:lvl1pPr>
              <a:defRPr/>
            </a:lvl1pPr>
          </a:lstStyle>
          <a:p>
            <a:pPr>
              <a:defRPr/>
            </a:pPr>
            <a:r>
              <a:rPr lang="en-US"/>
              <a:t>Computer Security: Art and Science</a:t>
            </a:r>
          </a:p>
          <a:p>
            <a:pPr>
              <a:defRPr/>
            </a:pPr>
            <a:r>
              <a:rPr lang="en-US"/>
              <a:t>©2002-2004 Matt Bishop</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Footer Placeholder 21"/>
          <p:cNvSpPr>
            <a:spLocks noGrp="1"/>
          </p:cNvSpPr>
          <p:nvPr>
            <p:ph type="ftr" sz="quarter" idx="10"/>
          </p:nvPr>
        </p:nvSpPr>
        <p:spPr/>
        <p:txBody>
          <a:bodyPr/>
          <a:lstStyle>
            <a:lvl1pPr>
              <a:defRPr/>
            </a:lvl1pPr>
          </a:lstStyle>
          <a:p>
            <a:pPr>
              <a:defRPr/>
            </a:pPr>
            <a:r>
              <a:rPr lang="en-US"/>
              <a:t>Computer Security: Art and Science</a:t>
            </a:r>
          </a:p>
          <a:p>
            <a:pPr>
              <a:defRPr/>
            </a:pPr>
            <a:r>
              <a:rPr lang="en-US"/>
              <a:t>©2002-2004 Matt Bishop</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1"/>
          <p:cNvSpPr>
            <a:spLocks noGrp="1"/>
          </p:cNvSpPr>
          <p:nvPr>
            <p:ph type="ftr" sz="quarter" idx="10"/>
          </p:nvPr>
        </p:nvSpPr>
        <p:spPr/>
        <p:txBody>
          <a:bodyPr/>
          <a:lstStyle>
            <a:lvl1pPr>
              <a:defRPr/>
            </a:lvl1pPr>
          </a:lstStyle>
          <a:p>
            <a:pPr>
              <a:defRPr/>
            </a:pPr>
            <a:r>
              <a:rPr lang="en-US"/>
              <a:t>Computer Security: Art and Science</a:t>
            </a:r>
          </a:p>
          <a:p>
            <a:pPr>
              <a:defRPr/>
            </a:pPr>
            <a:r>
              <a:rPr lang="en-US"/>
              <a:t>©2002-2004 Matt Bishop</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21"/>
          <p:cNvSpPr>
            <a:spLocks noGrp="1"/>
          </p:cNvSpPr>
          <p:nvPr>
            <p:ph type="ftr" sz="quarter" idx="10"/>
          </p:nvPr>
        </p:nvSpPr>
        <p:spPr/>
        <p:txBody>
          <a:bodyPr/>
          <a:lstStyle>
            <a:lvl1pPr>
              <a:defRPr/>
            </a:lvl1pPr>
          </a:lstStyle>
          <a:p>
            <a:pPr>
              <a:defRPr/>
            </a:pPr>
            <a:r>
              <a:rPr lang="en-US"/>
              <a:t>Computer Security: Art and Science</a:t>
            </a:r>
          </a:p>
          <a:p>
            <a:pPr>
              <a:defRPr/>
            </a:pPr>
            <a:r>
              <a:rPr lang="en-US"/>
              <a:t>©2002-2004 Matt Bishop</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Footer Placeholder 5"/>
          <p:cNvSpPr>
            <a:spLocks noGrp="1"/>
          </p:cNvSpPr>
          <p:nvPr>
            <p:ph type="ftr" sz="quarter" idx="10"/>
          </p:nvPr>
        </p:nvSpPr>
        <p:spPr/>
        <p:txBody>
          <a:bodyPr/>
          <a:lstStyle>
            <a:lvl1pPr>
              <a:defRPr/>
            </a:lvl1pPr>
          </a:lstStyle>
          <a:p>
            <a:pPr>
              <a:defRPr/>
            </a:pPr>
            <a:r>
              <a:rPr lang="en-US"/>
              <a:t>Computer Security: Art and Science</a:t>
            </a:r>
          </a:p>
          <a:p>
            <a:pPr>
              <a:defRPr/>
            </a:pPr>
            <a:r>
              <a:rPr lang="en-US"/>
              <a:t>©2002-2004 Matt Bishop</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dirty="0" smtClean="0">
                <a:solidFill>
                  <a:schemeClr val="tx2">
                    <a:shade val="90000"/>
                  </a:schemeClr>
                </a:solidFill>
                <a:latin typeface="Cambria" pitchFamily="18" charset="0"/>
              </a:defRPr>
            </a:lvl1pPr>
          </a:lstStyle>
          <a:p>
            <a:pPr>
              <a:defRPr/>
            </a:pPr>
            <a:r>
              <a:rPr lang="en-US"/>
              <a:t>Computer Security: Art and Science</a:t>
            </a:r>
          </a:p>
          <a:p>
            <a:pPr>
              <a:defRPr/>
            </a:pPr>
            <a:r>
              <a:rPr lang="en-US"/>
              <a:t>©2002-2004 Matt Bishop</a:t>
            </a:r>
          </a:p>
        </p:txBody>
      </p:sp>
      <p:grpSp>
        <p:nvGrpSpPr>
          <p:cNvPr id="1031"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
        <p:nvSpPr>
          <p:cNvPr id="14" name="Line 7"/>
          <p:cNvSpPr>
            <a:spLocks noChangeShapeType="1"/>
          </p:cNvSpPr>
          <p:nvPr userDrawn="1"/>
        </p:nvSpPr>
        <p:spPr bwMode="auto">
          <a:xfrm>
            <a:off x="685800" y="1828800"/>
            <a:ext cx="7772400" cy="0"/>
          </a:xfrm>
          <a:prstGeom prst="line">
            <a:avLst/>
          </a:prstGeom>
          <a:noFill/>
          <a:ln w="38100">
            <a:solidFill>
              <a:schemeClr val="tx1"/>
            </a:solidFill>
            <a:round/>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95" r:id="rId1"/>
    <p:sldLayoutId id="2147483688" r:id="rId2"/>
    <p:sldLayoutId id="2147483696" r:id="rId3"/>
    <p:sldLayoutId id="2147483689" r:id="rId4"/>
    <p:sldLayoutId id="2147483690" r:id="rId5"/>
    <p:sldLayoutId id="2147483691" r:id="rId6"/>
    <p:sldLayoutId id="2147483692" r:id="rId7"/>
    <p:sldLayoutId id="2147483693" r:id="rId8"/>
    <p:sldLayoutId id="2147483697" r:id="rId9"/>
    <p:sldLayoutId id="2147483694" r:id="rId10"/>
    <p:sldLayoutId id="2147483698" r:id="rId11"/>
  </p:sldLayoutIdLst>
  <p:hf hdr="0"/>
  <p:txStyles>
    <p:titleStyle>
      <a:lvl1pPr algn="l" rtl="0" fontAlgn="base">
        <a:spcBef>
          <a:spcPct val="0"/>
        </a:spcBef>
        <a:spcAft>
          <a:spcPct val="0"/>
        </a:spcAft>
        <a:defRPr sz="4400" kern="1200">
          <a:solidFill>
            <a:schemeClr val="tx2"/>
          </a:solidFill>
          <a:latin typeface="Cambria" pitchFamily="18" charset="0"/>
          <a:ea typeface="+mj-ea"/>
          <a:cs typeface="+mj-cs"/>
        </a:defRPr>
      </a:lvl1pPr>
      <a:lvl2pPr algn="l" rtl="0" fontAlgn="base">
        <a:spcBef>
          <a:spcPct val="0"/>
        </a:spcBef>
        <a:spcAft>
          <a:spcPct val="0"/>
        </a:spcAft>
        <a:defRPr sz="4400">
          <a:solidFill>
            <a:schemeClr val="tx2"/>
          </a:solidFill>
          <a:latin typeface="Cambria" pitchFamily="18" charset="0"/>
        </a:defRPr>
      </a:lvl2pPr>
      <a:lvl3pPr algn="l" rtl="0" fontAlgn="base">
        <a:spcBef>
          <a:spcPct val="0"/>
        </a:spcBef>
        <a:spcAft>
          <a:spcPct val="0"/>
        </a:spcAft>
        <a:defRPr sz="4400">
          <a:solidFill>
            <a:schemeClr val="tx2"/>
          </a:solidFill>
          <a:latin typeface="Cambria" pitchFamily="18" charset="0"/>
        </a:defRPr>
      </a:lvl3pPr>
      <a:lvl4pPr algn="l" rtl="0" fontAlgn="base">
        <a:spcBef>
          <a:spcPct val="0"/>
        </a:spcBef>
        <a:spcAft>
          <a:spcPct val="0"/>
        </a:spcAft>
        <a:defRPr sz="4400">
          <a:solidFill>
            <a:schemeClr val="tx2"/>
          </a:solidFill>
          <a:latin typeface="Cambria" pitchFamily="18" charset="0"/>
        </a:defRPr>
      </a:lvl4pPr>
      <a:lvl5pPr algn="l" rtl="0" fontAlgn="base">
        <a:spcBef>
          <a:spcPct val="0"/>
        </a:spcBef>
        <a:spcAft>
          <a:spcPct val="0"/>
        </a:spcAft>
        <a:defRPr sz="4400">
          <a:solidFill>
            <a:schemeClr val="tx2"/>
          </a:solidFill>
          <a:latin typeface="Cambria" pitchFamily="18" charset="0"/>
        </a:defRPr>
      </a:lvl5pPr>
      <a:lvl6pPr marL="457200" algn="l" rtl="0" fontAlgn="base">
        <a:spcBef>
          <a:spcPct val="0"/>
        </a:spcBef>
        <a:spcAft>
          <a:spcPct val="0"/>
        </a:spcAft>
        <a:defRPr sz="4400">
          <a:solidFill>
            <a:schemeClr val="tx2"/>
          </a:solidFill>
          <a:latin typeface="Cambria" pitchFamily="18" charset="0"/>
        </a:defRPr>
      </a:lvl6pPr>
      <a:lvl7pPr marL="914400" algn="l" rtl="0" fontAlgn="base">
        <a:spcBef>
          <a:spcPct val="0"/>
        </a:spcBef>
        <a:spcAft>
          <a:spcPct val="0"/>
        </a:spcAft>
        <a:defRPr sz="4400">
          <a:solidFill>
            <a:schemeClr val="tx2"/>
          </a:solidFill>
          <a:latin typeface="Cambria" pitchFamily="18" charset="0"/>
        </a:defRPr>
      </a:lvl7pPr>
      <a:lvl8pPr marL="1371600" algn="l" rtl="0" fontAlgn="base">
        <a:spcBef>
          <a:spcPct val="0"/>
        </a:spcBef>
        <a:spcAft>
          <a:spcPct val="0"/>
        </a:spcAft>
        <a:defRPr sz="4400">
          <a:solidFill>
            <a:schemeClr val="tx2"/>
          </a:solidFill>
          <a:latin typeface="Cambria" pitchFamily="18" charset="0"/>
        </a:defRPr>
      </a:lvl8pPr>
      <a:lvl9pPr marL="1828800" algn="l" rtl="0" fontAlgn="base">
        <a:spcBef>
          <a:spcPct val="0"/>
        </a:spcBef>
        <a:spcAft>
          <a:spcPct val="0"/>
        </a:spcAft>
        <a:defRPr sz="4400">
          <a:solidFill>
            <a:schemeClr val="tx2"/>
          </a:solidFill>
          <a:latin typeface="Cambria" pitchFamily="18"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Cambria" pitchFamily="18" charset="0"/>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Cambria" pitchFamily="18" charset="0"/>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Cambria" pitchFamily="18" charset="0"/>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Cambria" pitchFamily="18" charset="0"/>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Cambria" pitchFamily="18" charset="0"/>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mtClean="0"/>
              <a:t>Chapter 1: Introduction</a:t>
            </a:r>
          </a:p>
        </p:txBody>
      </p:sp>
      <p:sp>
        <p:nvSpPr>
          <p:cNvPr id="6147" name="Rectangle 3"/>
          <p:cNvSpPr>
            <a:spLocks noGrp="1" noChangeArrowheads="1"/>
          </p:cNvSpPr>
          <p:nvPr>
            <p:ph idx="1"/>
          </p:nvPr>
        </p:nvSpPr>
        <p:spPr/>
        <p:txBody>
          <a:bodyPr/>
          <a:lstStyle/>
          <a:p>
            <a:r>
              <a:rPr lang="en-US" smtClean="0"/>
              <a:t>Components of computer security</a:t>
            </a:r>
          </a:p>
          <a:p>
            <a:r>
              <a:rPr lang="en-US" smtClean="0"/>
              <a:t>Threats</a:t>
            </a:r>
          </a:p>
          <a:p>
            <a:r>
              <a:rPr lang="en-US" smtClean="0"/>
              <a:t>Policies and mechanisms</a:t>
            </a:r>
          </a:p>
          <a:p>
            <a:r>
              <a:rPr lang="en-US" smtClean="0"/>
              <a:t>The role of trust</a:t>
            </a:r>
          </a:p>
          <a:p>
            <a:r>
              <a:rPr lang="en-US" smtClean="0"/>
              <a:t>Assurance</a:t>
            </a:r>
          </a:p>
          <a:p>
            <a:r>
              <a:rPr lang="en-US" smtClean="0"/>
              <a:t>Operational Issues</a:t>
            </a:r>
          </a:p>
          <a:p>
            <a:r>
              <a:rPr lang="en-US" smtClean="0"/>
              <a:t>Human Issues</a:t>
            </a:r>
          </a:p>
        </p:txBody>
      </p:sp>
      <p:sp>
        <p:nvSpPr>
          <p:cNvPr id="5" name="Footer Placeholder 4"/>
          <p:cNvSpPr>
            <a:spLocks noGrp="1"/>
          </p:cNvSpPr>
          <p:nvPr>
            <p:ph type="ftr" sz="quarter" idx="10"/>
          </p:nvPr>
        </p:nvSpPr>
        <p:spPr/>
        <p:txBody>
          <a:bodyPr/>
          <a:lstStyle/>
          <a:p>
            <a:pPr>
              <a:defRPr/>
            </a:pPr>
            <a:r>
              <a:rPr lang="en-US" i="1"/>
              <a:t>Computer Security: Art and Science</a:t>
            </a:r>
          </a:p>
          <a:p>
            <a:pPr>
              <a:defRPr/>
            </a:pPr>
            <a:r>
              <a:rPr lang="en-US"/>
              <a:t>©2002-2004 Matt Bishop</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457200"/>
            <a:ext cx="8229600" cy="1143000"/>
          </a:xfrm>
        </p:spPr>
        <p:txBody>
          <a:bodyPr/>
          <a:lstStyle/>
          <a:p>
            <a:r>
              <a:rPr lang="en-US" dirty="0" smtClean="0"/>
              <a:t>Assurance</a:t>
            </a:r>
          </a:p>
        </p:txBody>
      </p:sp>
      <p:sp>
        <p:nvSpPr>
          <p:cNvPr id="13315" name="Rectangle 3"/>
          <p:cNvSpPr>
            <a:spLocks noGrp="1" noChangeArrowheads="1"/>
          </p:cNvSpPr>
          <p:nvPr>
            <p:ph idx="1"/>
          </p:nvPr>
        </p:nvSpPr>
        <p:spPr>
          <a:xfrm>
            <a:off x="457200" y="1752600"/>
            <a:ext cx="8229600" cy="4389437"/>
          </a:xfrm>
        </p:spPr>
        <p:txBody>
          <a:bodyPr/>
          <a:lstStyle/>
          <a:p>
            <a:r>
              <a:rPr lang="en-US" dirty="0" smtClean="0"/>
              <a:t>Specification</a:t>
            </a:r>
          </a:p>
          <a:p>
            <a:pPr lvl="1"/>
            <a:r>
              <a:rPr lang="en-US" dirty="0" smtClean="0"/>
              <a:t>Requirements analysis</a:t>
            </a:r>
          </a:p>
          <a:p>
            <a:pPr lvl="1"/>
            <a:r>
              <a:rPr lang="en-US" dirty="0" smtClean="0"/>
              <a:t>Statement of desired functionality</a:t>
            </a:r>
          </a:p>
          <a:p>
            <a:r>
              <a:rPr lang="en-US" dirty="0" smtClean="0"/>
              <a:t>Design</a:t>
            </a:r>
          </a:p>
          <a:p>
            <a:pPr lvl="1"/>
            <a:r>
              <a:rPr lang="en-US" dirty="0" smtClean="0"/>
              <a:t>How system will meet specification </a:t>
            </a:r>
          </a:p>
          <a:p>
            <a:r>
              <a:rPr lang="en-US" dirty="0" smtClean="0"/>
              <a:t>Implementation</a:t>
            </a:r>
          </a:p>
          <a:p>
            <a:pPr lvl="1"/>
            <a:r>
              <a:rPr lang="en-US" dirty="0" smtClean="0"/>
              <a:t>Programs/systems that carry out design</a:t>
            </a:r>
          </a:p>
          <a:p>
            <a:pPr lvl="1"/>
            <a:r>
              <a:rPr lang="en-US" dirty="0" smtClean="0"/>
              <a:t>Proof of correctness vs. testing</a:t>
            </a:r>
          </a:p>
        </p:txBody>
      </p:sp>
      <p:sp>
        <p:nvSpPr>
          <p:cNvPr id="5" name="Footer Placeholder 4"/>
          <p:cNvSpPr>
            <a:spLocks noGrp="1"/>
          </p:cNvSpPr>
          <p:nvPr>
            <p:ph type="ftr" sz="quarter" idx="10"/>
          </p:nvPr>
        </p:nvSpPr>
        <p:spPr>
          <a:xfrm>
            <a:off x="6629400" y="6400800"/>
            <a:ext cx="3352800" cy="365125"/>
          </a:xfrm>
        </p:spPr>
        <p:txBody>
          <a:bodyPr/>
          <a:lstStyle/>
          <a:p>
            <a:pPr>
              <a:defRPr/>
            </a:pPr>
            <a:r>
              <a:rPr lang="en-US" i="1" dirty="0"/>
              <a:t>Computer Security: Art and Science</a:t>
            </a:r>
          </a:p>
          <a:p>
            <a:pPr>
              <a:defRPr/>
            </a:pPr>
            <a:r>
              <a:rPr lang="en-US" dirty="0"/>
              <a:t>©2002-2004 Matt Bishop</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mtClean="0"/>
              <a:t>Operational Issues</a:t>
            </a:r>
          </a:p>
        </p:txBody>
      </p:sp>
      <p:sp>
        <p:nvSpPr>
          <p:cNvPr id="14339" name="Rectangle 3"/>
          <p:cNvSpPr>
            <a:spLocks noGrp="1" noChangeArrowheads="1"/>
          </p:cNvSpPr>
          <p:nvPr>
            <p:ph idx="1"/>
          </p:nvPr>
        </p:nvSpPr>
        <p:spPr/>
        <p:txBody>
          <a:bodyPr/>
          <a:lstStyle/>
          <a:p>
            <a:pPr>
              <a:lnSpc>
                <a:spcPct val="90000"/>
              </a:lnSpc>
            </a:pPr>
            <a:r>
              <a:rPr lang="en-US" dirty="0" smtClean="0"/>
              <a:t>Cost-Benefit Analysis</a:t>
            </a:r>
          </a:p>
          <a:p>
            <a:pPr lvl="1">
              <a:lnSpc>
                <a:spcPct val="90000"/>
              </a:lnSpc>
            </a:pPr>
            <a:r>
              <a:rPr lang="en-US" dirty="0" smtClean="0"/>
              <a:t>Is it cheaper to prevent or recover?</a:t>
            </a:r>
          </a:p>
          <a:p>
            <a:pPr lvl="2">
              <a:lnSpc>
                <a:spcPct val="90000"/>
              </a:lnSpc>
            </a:pPr>
            <a:r>
              <a:rPr lang="en-US" dirty="0" smtClean="0"/>
              <a:t>Overlap of mechanism’s effects</a:t>
            </a:r>
          </a:p>
          <a:p>
            <a:pPr lvl="2">
              <a:lnSpc>
                <a:spcPct val="90000"/>
              </a:lnSpc>
            </a:pPr>
            <a:r>
              <a:rPr lang="en-US" dirty="0" smtClean="0"/>
              <a:t>Will it be possible to enforce</a:t>
            </a:r>
          </a:p>
          <a:p>
            <a:pPr lvl="2">
              <a:lnSpc>
                <a:spcPct val="90000"/>
              </a:lnSpc>
            </a:pPr>
            <a:r>
              <a:rPr lang="en-US" dirty="0" smtClean="0"/>
              <a:t>Ease of use</a:t>
            </a:r>
          </a:p>
          <a:p>
            <a:pPr>
              <a:lnSpc>
                <a:spcPct val="90000"/>
              </a:lnSpc>
            </a:pPr>
            <a:r>
              <a:rPr lang="en-US" dirty="0" smtClean="0"/>
              <a:t>Risk Analysis</a:t>
            </a:r>
          </a:p>
          <a:p>
            <a:pPr lvl="1">
              <a:lnSpc>
                <a:spcPct val="90000"/>
              </a:lnSpc>
            </a:pPr>
            <a:r>
              <a:rPr lang="en-US" dirty="0" smtClean="0"/>
              <a:t>Should we protect something?</a:t>
            </a:r>
          </a:p>
          <a:p>
            <a:pPr lvl="1">
              <a:lnSpc>
                <a:spcPct val="90000"/>
              </a:lnSpc>
            </a:pPr>
            <a:r>
              <a:rPr lang="en-US" dirty="0" smtClean="0"/>
              <a:t>How much should we protect this thing?</a:t>
            </a:r>
          </a:p>
          <a:p>
            <a:pPr lvl="2">
              <a:lnSpc>
                <a:spcPct val="90000"/>
              </a:lnSpc>
            </a:pPr>
            <a:r>
              <a:rPr lang="en-US" dirty="0" smtClean="0"/>
              <a:t>What would happen if the data/resource is compromised?</a:t>
            </a:r>
          </a:p>
          <a:p>
            <a:pPr lvl="2">
              <a:lnSpc>
                <a:spcPct val="90000"/>
              </a:lnSpc>
            </a:pPr>
            <a:r>
              <a:rPr lang="en-US" dirty="0" smtClean="0"/>
              <a:t>What is the likelihood that the threats will materialize?</a:t>
            </a:r>
          </a:p>
          <a:p>
            <a:pPr lvl="1">
              <a:lnSpc>
                <a:spcPct val="90000"/>
              </a:lnSpc>
            </a:pPr>
            <a:r>
              <a:rPr lang="en-US" dirty="0" smtClean="0"/>
              <a:t>The level of protection is a function of the likelihood and the effect of the </a:t>
            </a:r>
            <a:r>
              <a:rPr lang="en-US" smtClean="0"/>
              <a:t>attack</a:t>
            </a:r>
            <a:r>
              <a:rPr lang="en-US" smtClean="0"/>
              <a:t>.</a:t>
            </a:r>
            <a:endParaRPr lang="en-US" dirty="0" smtClean="0"/>
          </a:p>
        </p:txBody>
      </p:sp>
      <p:sp>
        <p:nvSpPr>
          <p:cNvPr id="5" name="Footer Placeholder 4"/>
          <p:cNvSpPr>
            <a:spLocks noGrp="1"/>
          </p:cNvSpPr>
          <p:nvPr>
            <p:ph type="ftr" sz="quarter" idx="10"/>
          </p:nvPr>
        </p:nvSpPr>
        <p:spPr>
          <a:xfrm>
            <a:off x="5638800" y="6324600"/>
            <a:ext cx="3352800" cy="365125"/>
          </a:xfrm>
        </p:spPr>
        <p:txBody>
          <a:bodyPr/>
          <a:lstStyle/>
          <a:p>
            <a:pPr>
              <a:defRPr/>
            </a:pPr>
            <a:r>
              <a:rPr lang="en-US" i="1" dirty="0"/>
              <a:t>Computer Security: Art and Science</a:t>
            </a:r>
          </a:p>
          <a:p>
            <a:pPr>
              <a:defRPr/>
            </a:pPr>
            <a:r>
              <a:rPr lang="en-US" dirty="0"/>
              <a:t>©2002-2004 Matt Bishop</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mtClean="0"/>
              <a:t>Operational Issues</a:t>
            </a:r>
          </a:p>
        </p:txBody>
      </p:sp>
      <p:sp>
        <p:nvSpPr>
          <p:cNvPr id="14339" name="Rectangle 3"/>
          <p:cNvSpPr>
            <a:spLocks noGrp="1" noChangeArrowheads="1"/>
          </p:cNvSpPr>
          <p:nvPr>
            <p:ph idx="1"/>
          </p:nvPr>
        </p:nvSpPr>
        <p:spPr/>
        <p:txBody>
          <a:bodyPr/>
          <a:lstStyle/>
          <a:p>
            <a:pPr>
              <a:lnSpc>
                <a:spcPct val="90000"/>
              </a:lnSpc>
            </a:pPr>
            <a:r>
              <a:rPr lang="en-US" dirty="0" smtClean="0"/>
              <a:t>Risk Analysis</a:t>
            </a:r>
          </a:p>
          <a:p>
            <a:pPr lvl="1">
              <a:lnSpc>
                <a:spcPct val="90000"/>
              </a:lnSpc>
            </a:pPr>
            <a:r>
              <a:rPr lang="en-US" dirty="0" smtClean="0"/>
              <a:t>The amount of risk is a function of the environment</a:t>
            </a:r>
          </a:p>
          <a:p>
            <a:pPr lvl="1">
              <a:lnSpc>
                <a:spcPct val="90000"/>
              </a:lnSpc>
            </a:pPr>
            <a:r>
              <a:rPr lang="en-US" dirty="0" smtClean="0"/>
              <a:t>Risks change with time</a:t>
            </a:r>
          </a:p>
          <a:p>
            <a:pPr lvl="1">
              <a:lnSpc>
                <a:spcPct val="90000"/>
              </a:lnSpc>
            </a:pPr>
            <a:r>
              <a:rPr lang="en-US" dirty="0" smtClean="0"/>
              <a:t>Many risks are remote but exist</a:t>
            </a:r>
          </a:p>
          <a:p>
            <a:pPr lvl="1">
              <a:lnSpc>
                <a:spcPct val="90000"/>
              </a:lnSpc>
            </a:pPr>
            <a:r>
              <a:rPr lang="en-US" dirty="0" smtClean="0"/>
              <a:t>Problem of “analysis paralysis”</a:t>
            </a:r>
          </a:p>
          <a:p>
            <a:pPr lvl="1">
              <a:lnSpc>
                <a:spcPct val="90000"/>
              </a:lnSpc>
              <a:buNone/>
            </a:pPr>
            <a:endParaRPr lang="en-US" dirty="0" smtClean="0"/>
          </a:p>
          <a:p>
            <a:pPr>
              <a:lnSpc>
                <a:spcPct val="90000"/>
              </a:lnSpc>
            </a:pPr>
            <a:r>
              <a:rPr lang="en-US" dirty="0" smtClean="0"/>
              <a:t>Laws and Customs</a:t>
            </a:r>
          </a:p>
          <a:p>
            <a:pPr lvl="1">
              <a:lnSpc>
                <a:spcPct val="90000"/>
              </a:lnSpc>
            </a:pPr>
            <a:r>
              <a:rPr lang="en-US" dirty="0" smtClean="0"/>
              <a:t>Are desired security measures illegal?</a:t>
            </a:r>
          </a:p>
          <a:p>
            <a:pPr lvl="1">
              <a:lnSpc>
                <a:spcPct val="90000"/>
              </a:lnSpc>
            </a:pPr>
            <a:r>
              <a:rPr lang="en-US" dirty="0" smtClean="0"/>
              <a:t>Will people do them?</a:t>
            </a:r>
          </a:p>
        </p:txBody>
      </p:sp>
      <p:sp>
        <p:nvSpPr>
          <p:cNvPr id="5" name="Footer Placeholder 4"/>
          <p:cNvSpPr>
            <a:spLocks noGrp="1"/>
          </p:cNvSpPr>
          <p:nvPr>
            <p:ph type="ftr" sz="quarter" idx="10"/>
          </p:nvPr>
        </p:nvSpPr>
        <p:spPr>
          <a:xfrm>
            <a:off x="5638800" y="6324600"/>
            <a:ext cx="3352800" cy="365125"/>
          </a:xfrm>
        </p:spPr>
        <p:txBody>
          <a:bodyPr/>
          <a:lstStyle/>
          <a:p>
            <a:pPr>
              <a:defRPr/>
            </a:pPr>
            <a:r>
              <a:rPr lang="en-US" i="1" dirty="0"/>
              <a:t>Computer Security: Art and Science</a:t>
            </a:r>
          </a:p>
          <a:p>
            <a:pPr>
              <a:defRPr/>
            </a:pPr>
            <a:r>
              <a:rPr lang="en-US" dirty="0"/>
              <a:t>©2002-2004 Matt Bishop</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mtClean="0"/>
              <a:t>Human Issues</a:t>
            </a:r>
          </a:p>
        </p:txBody>
      </p:sp>
      <p:sp>
        <p:nvSpPr>
          <p:cNvPr id="15363" name="Rectangle 3"/>
          <p:cNvSpPr>
            <a:spLocks noGrp="1" noChangeArrowheads="1"/>
          </p:cNvSpPr>
          <p:nvPr>
            <p:ph idx="1"/>
          </p:nvPr>
        </p:nvSpPr>
        <p:spPr/>
        <p:txBody>
          <a:bodyPr/>
          <a:lstStyle/>
          <a:p>
            <a:r>
              <a:rPr lang="en-US" dirty="0" smtClean="0"/>
              <a:t>Organizational Problems</a:t>
            </a:r>
          </a:p>
          <a:p>
            <a:pPr lvl="1"/>
            <a:r>
              <a:rPr lang="en-US" dirty="0" smtClean="0"/>
              <a:t>No direct financial benefit</a:t>
            </a:r>
          </a:p>
          <a:p>
            <a:pPr lvl="1"/>
            <a:r>
              <a:rPr lang="en-US" dirty="0" smtClean="0"/>
              <a:t>Requires financial support, resources, manpower</a:t>
            </a:r>
          </a:p>
          <a:p>
            <a:pPr lvl="1"/>
            <a:r>
              <a:rPr lang="en-US" dirty="0" smtClean="0"/>
              <a:t>Power and responsibility</a:t>
            </a:r>
          </a:p>
          <a:p>
            <a:pPr lvl="1"/>
            <a:r>
              <a:rPr lang="en-US" dirty="0" smtClean="0"/>
              <a:t>Trained </a:t>
            </a:r>
            <a:r>
              <a:rPr lang="en-US" smtClean="0"/>
              <a:t>dedicated personnel</a:t>
            </a:r>
            <a:endParaRPr lang="en-US" dirty="0" smtClean="0"/>
          </a:p>
          <a:p>
            <a:r>
              <a:rPr lang="en-US" dirty="0" smtClean="0"/>
              <a:t>People problems</a:t>
            </a:r>
          </a:p>
          <a:p>
            <a:pPr lvl="1"/>
            <a:r>
              <a:rPr lang="en-US" dirty="0" smtClean="0"/>
              <a:t>Outsiders and insiders</a:t>
            </a:r>
          </a:p>
          <a:p>
            <a:pPr lvl="1"/>
            <a:r>
              <a:rPr lang="en-US" dirty="0" smtClean="0"/>
              <a:t>Social engineering</a:t>
            </a:r>
          </a:p>
        </p:txBody>
      </p:sp>
      <p:sp>
        <p:nvSpPr>
          <p:cNvPr id="5" name="Footer Placeholder 4"/>
          <p:cNvSpPr>
            <a:spLocks noGrp="1"/>
          </p:cNvSpPr>
          <p:nvPr>
            <p:ph type="ftr" sz="quarter" idx="10"/>
          </p:nvPr>
        </p:nvSpPr>
        <p:spPr/>
        <p:txBody>
          <a:bodyPr/>
          <a:lstStyle/>
          <a:p>
            <a:pPr>
              <a:defRPr/>
            </a:pPr>
            <a:r>
              <a:rPr lang="en-US" i="1"/>
              <a:t>Computer Security: Art and Science</a:t>
            </a:r>
          </a:p>
          <a:p>
            <a:pPr>
              <a:defRPr/>
            </a:pPr>
            <a:r>
              <a:rPr lang="en-US"/>
              <a:t>©2002-2004 Matt Bishop</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fontAlgn="auto">
              <a:spcAft>
                <a:spcPts val="0"/>
              </a:spcAft>
              <a:defRPr/>
            </a:pPr>
            <a:r>
              <a:rPr lang="en-US"/>
              <a:t>Tying Together</a:t>
            </a:r>
          </a:p>
        </p:txBody>
      </p:sp>
      <p:sp>
        <p:nvSpPr>
          <p:cNvPr id="25" name="Footer Placeholder 3"/>
          <p:cNvSpPr>
            <a:spLocks noGrp="1"/>
          </p:cNvSpPr>
          <p:nvPr>
            <p:ph type="ftr" sz="quarter" idx="10"/>
          </p:nvPr>
        </p:nvSpPr>
        <p:spPr/>
        <p:txBody>
          <a:bodyPr/>
          <a:lstStyle/>
          <a:p>
            <a:pPr>
              <a:defRPr/>
            </a:pPr>
            <a:r>
              <a:rPr lang="en-US" i="1"/>
              <a:t>Computer Security: Art and Science</a:t>
            </a:r>
          </a:p>
          <a:p>
            <a:pPr>
              <a:defRPr/>
            </a:pPr>
            <a:r>
              <a:rPr lang="en-US"/>
              <a:t>©2002-2004 Matt Bishop</a:t>
            </a:r>
          </a:p>
        </p:txBody>
      </p:sp>
      <p:sp>
        <p:nvSpPr>
          <p:cNvPr id="16388" name="Text Box 4"/>
          <p:cNvSpPr txBox="1">
            <a:spLocks noChangeArrowheads="1"/>
          </p:cNvSpPr>
          <p:nvPr/>
        </p:nvSpPr>
        <p:spPr bwMode="auto">
          <a:xfrm>
            <a:off x="762000" y="2133600"/>
            <a:ext cx="1096963" cy="457200"/>
          </a:xfrm>
          <a:prstGeom prst="rect">
            <a:avLst/>
          </a:prstGeom>
          <a:noFill/>
          <a:ln w="9525">
            <a:noFill/>
            <a:miter lim="800000"/>
            <a:headEnd/>
            <a:tailEnd/>
          </a:ln>
        </p:spPr>
        <p:txBody>
          <a:bodyPr wrap="none">
            <a:spAutoFit/>
          </a:bodyPr>
          <a:lstStyle/>
          <a:p>
            <a:r>
              <a:rPr lang="en-US"/>
              <a:t>Threats</a:t>
            </a:r>
          </a:p>
        </p:txBody>
      </p:sp>
      <p:sp>
        <p:nvSpPr>
          <p:cNvPr id="16389" name="Text Box 5"/>
          <p:cNvSpPr txBox="1">
            <a:spLocks noChangeArrowheads="1"/>
          </p:cNvSpPr>
          <p:nvPr/>
        </p:nvSpPr>
        <p:spPr bwMode="auto">
          <a:xfrm>
            <a:off x="1905000" y="2667000"/>
            <a:ext cx="962025" cy="457200"/>
          </a:xfrm>
          <a:prstGeom prst="rect">
            <a:avLst/>
          </a:prstGeom>
          <a:noFill/>
          <a:ln w="9525">
            <a:noFill/>
            <a:miter lim="800000"/>
            <a:headEnd/>
            <a:tailEnd/>
          </a:ln>
        </p:spPr>
        <p:txBody>
          <a:bodyPr wrap="none">
            <a:spAutoFit/>
          </a:bodyPr>
          <a:lstStyle/>
          <a:p>
            <a:r>
              <a:rPr lang="en-US"/>
              <a:t>Policy</a:t>
            </a:r>
          </a:p>
        </p:txBody>
      </p:sp>
      <p:sp>
        <p:nvSpPr>
          <p:cNvPr id="16390" name="Text Box 6"/>
          <p:cNvSpPr txBox="1">
            <a:spLocks noChangeArrowheads="1"/>
          </p:cNvSpPr>
          <p:nvPr/>
        </p:nvSpPr>
        <p:spPr bwMode="auto">
          <a:xfrm>
            <a:off x="2971800" y="3124200"/>
            <a:ext cx="1789113" cy="457200"/>
          </a:xfrm>
          <a:prstGeom prst="rect">
            <a:avLst/>
          </a:prstGeom>
          <a:noFill/>
          <a:ln w="9525">
            <a:noFill/>
            <a:miter lim="800000"/>
            <a:headEnd/>
            <a:tailEnd/>
          </a:ln>
        </p:spPr>
        <p:txBody>
          <a:bodyPr wrap="none">
            <a:spAutoFit/>
          </a:bodyPr>
          <a:lstStyle/>
          <a:p>
            <a:r>
              <a:rPr lang="en-US"/>
              <a:t>Specification</a:t>
            </a:r>
          </a:p>
        </p:txBody>
      </p:sp>
      <p:sp>
        <p:nvSpPr>
          <p:cNvPr id="16391" name="Text Box 7"/>
          <p:cNvSpPr txBox="1">
            <a:spLocks noChangeArrowheads="1"/>
          </p:cNvSpPr>
          <p:nvPr/>
        </p:nvSpPr>
        <p:spPr bwMode="auto">
          <a:xfrm>
            <a:off x="4267200" y="3810000"/>
            <a:ext cx="1047750" cy="457200"/>
          </a:xfrm>
          <a:prstGeom prst="rect">
            <a:avLst/>
          </a:prstGeom>
          <a:noFill/>
          <a:ln w="9525">
            <a:noFill/>
            <a:miter lim="800000"/>
            <a:headEnd/>
            <a:tailEnd/>
          </a:ln>
        </p:spPr>
        <p:txBody>
          <a:bodyPr wrap="none">
            <a:spAutoFit/>
          </a:bodyPr>
          <a:lstStyle/>
          <a:p>
            <a:r>
              <a:rPr lang="en-US"/>
              <a:t>Design</a:t>
            </a:r>
          </a:p>
        </p:txBody>
      </p:sp>
      <p:sp>
        <p:nvSpPr>
          <p:cNvPr id="16392" name="Text Box 8"/>
          <p:cNvSpPr txBox="1">
            <a:spLocks noChangeArrowheads="1"/>
          </p:cNvSpPr>
          <p:nvPr/>
        </p:nvSpPr>
        <p:spPr bwMode="auto">
          <a:xfrm>
            <a:off x="5257800" y="4572000"/>
            <a:ext cx="2109788" cy="457200"/>
          </a:xfrm>
          <a:prstGeom prst="rect">
            <a:avLst/>
          </a:prstGeom>
          <a:noFill/>
          <a:ln w="9525">
            <a:noFill/>
            <a:miter lim="800000"/>
            <a:headEnd/>
            <a:tailEnd/>
          </a:ln>
        </p:spPr>
        <p:txBody>
          <a:bodyPr wrap="none">
            <a:spAutoFit/>
          </a:bodyPr>
          <a:lstStyle/>
          <a:p>
            <a:r>
              <a:rPr lang="en-US"/>
              <a:t>Implementation</a:t>
            </a:r>
          </a:p>
        </p:txBody>
      </p:sp>
      <p:sp>
        <p:nvSpPr>
          <p:cNvPr id="16393" name="Text Box 9"/>
          <p:cNvSpPr txBox="1">
            <a:spLocks noChangeArrowheads="1"/>
          </p:cNvSpPr>
          <p:nvPr/>
        </p:nvSpPr>
        <p:spPr bwMode="auto">
          <a:xfrm>
            <a:off x="6781800" y="5257800"/>
            <a:ext cx="1401763" cy="457200"/>
          </a:xfrm>
          <a:prstGeom prst="rect">
            <a:avLst/>
          </a:prstGeom>
          <a:noFill/>
          <a:ln w="9525">
            <a:noFill/>
            <a:miter lim="800000"/>
            <a:headEnd/>
            <a:tailEnd/>
          </a:ln>
        </p:spPr>
        <p:txBody>
          <a:bodyPr wrap="none">
            <a:spAutoFit/>
          </a:bodyPr>
          <a:lstStyle/>
          <a:p>
            <a:r>
              <a:rPr lang="en-US"/>
              <a:t>Operation</a:t>
            </a:r>
          </a:p>
        </p:txBody>
      </p:sp>
      <p:sp>
        <p:nvSpPr>
          <p:cNvPr id="16394" name="Line 10"/>
          <p:cNvSpPr>
            <a:spLocks noChangeShapeType="1"/>
          </p:cNvSpPr>
          <p:nvPr/>
        </p:nvSpPr>
        <p:spPr bwMode="auto">
          <a:xfrm>
            <a:off x="1905000" y="2514600"/>
            <a:ext cx="457200" cy="152400"/>
          </a:xfrm>
          <a:prstGeom prst="line">
            <a:avLst/>
          </a:prstGeom>
          <a:noFill/>
          <a:ln w="9525">
            <a:solidFill>
              <a:schemeClr val="tx1"/>
            </a:solidFill>
            <a:round/>
            <a:headEnd/>
            <a:tailEnd type="arrow" w="med" len="med"/>
          </a:ln>
        </p:spPr>
        <p:txBody>
          <a:bodyPr wrap="none" anchor="ctr"/>
          <a:lstStyle/>
          <a:p>
            <a:endParaRPr lang="en-US"/>
          </a:p>
        </p:txBody>
      </p:sp>
      <p:sp>
        <p:nvSpPr>
          <p:cNvPr id="16395" name="Line 12"/>
          <p:cNvSpPr>
            <a:spLocks noChangeShapeType="1"/>
          </p:cNvSpPr>
          <p:nvPr/>
        </p:nvSpPr>
        <p:spPr bwMode="auto">
          <a:xfrm>
            <a:off x="2895600" y="2971800"/>
            <a:ext cx="457200" cy="152400"/>
          </a:xfrm>
          <a:prstGeom prst="line">
            <a:avLst/>
          </a:prstGeom>
          <a:noFill/>
          <a:ln w="9525">
            <a:solidFill>
              <a:schemeClr val="tx1"/>
            </a:solidFill>
            <a:round/>
            <a:headEnd/>
            <a:tailEnd type="arrow" w="med" len="med"/>
          </a:ln>
        </p:spPr>
        <p:txBody>
          <a:bodyPr wrap="none" anchor="ctr"/>
          <a:lstStyle/>
          <a:p>
            <a:endParaRPr lang="en-US"/>
          </a:p>
        </p:txBody>
      </p:sp>
      <p:sp>
        <p:nvSpPr>
          <p:cNvPr id="16396" name="Line 13"/>
          <p:cNvSpPr>
            <a:spLocks noChangeShapeType="1"/>
          </p:cNvSpPr>
          <p:nvPr/>
        </p:nvSpPr>
        <p:spPr bwMode="auto">
          <a:xfrm>
            <a:off x="3810000" y="3505200"/>
            <a:ext cx="914400" cy="381000"/>
          </a:xfrm>
          <a:prstGeom prst="line">
            <a:avLst/>
          </a:prstGeom>
          <a:noFill/>
          <a:ln w="9525">
            <a:solidFill>
              <a:schemeClr val="tx1"/>
            </a:solidFill>
            <a:round/>
            <a:headEnd/>
            <a:tailEnd type="arrow" w="med" len="med"/>
          </a:ln>
        </p:spPr>
        <p:txBody>
          <a:bodyPr wrap="none" anchor="ctr"/>
          <a:lstStyle/>
          <a:p>
            <a:endParaRPr lang="en-US"/>
          </a:p>
        </p:txBody>
      </p:sp>
      <p:sp>
        <p:nvSpPr>
          <p:cNvPr id="16397" name="Line 14"/>
          <p:cNvSpPr>
            <a:spLocks noChangeShapeType="1"/>
          </p:cNvSpPr>
          <p:nvPr/>
        </p:nvSpPr>
        <p:spPr bwMode="auto">
          <a:xfrm>
            <a:off x="5105400" y="4191000"/>
            <a:ext cx="990600" cy="381000"/>
          </a:xfrm>
          <a:prstGeom prst="line">
            <a:avLst/>
          </a:prstGeom>
          <a:noFill/>
          <a:ln w="9525">
            <a:solidFill>
              <a:schemeClr val="tx1"/>
            </a:solidFill>
            <a:round/>
            <a:headEnd/>
            <a:tailEnd type="arrow" w="med" len="med"/>
          </a:ln>
        </p:spPr>
        <p:txBody>
          <a:bodyPr wrap="none" anchor="ctr"/>
          <a:lstStyle/>
          <a:p>
            <a:endParaRPr lang="en-US"/>
          </a:p>
        </p:txBody>
      </p:sp>
      <p:sp>
        <p:nvSpPr>
          <p:cNvPr id="16398" name="Line 15"/>
          <p:cNvSpPr>
            <a:spLocks noChangeShapeType="1"/>
          </p:cNvSpPr>
          <p:nvPr/>
        </p:nvSpPr>
        <p:spPr bwMode="auto">
          <a:xfrm>
            <a:off x="6629400" y="4953000"/>
            <a:ext cx="762000" cy="304800"/>
          </a:xfrm>
          <a:prstGeom prst="line">
            <a:avLst/>
          </a:prstGeom>
          <a:noFill/>
          <a:ln w="9525">
            <a:solidFill>
              <a:schemeClr val="tx1"/>
            </a:solidFill>
            <a:round/>
            <a:headEnd/>
            <a:tailEnd type="arrow" w="med" len="med"/>
          </a:ln>
        </p:spPr>
        <p:txBody>
          <a:bodyPr wrap="none" anchor="ctr"/>
          <a:lstStyle/>
          <a:p>
            <a:endParaRPr lang="en-US"/>
          </a:p>
        </p:txBody>
      </p:sp>
      <p:sp>
        <p:nvSpPr>
          <p:cNvPr id="16399" name="Line 19"/>
          <p:cNvSpPr>
            <a:spLocks noChangeShapeType="1"/>
          </p:cNvSpPr>
          <p:nvPr/>
        </p:nvSpPr>
        <p:spPr bwMode="auto">
          <a:xfrm flipH="1" flipV="1">
            <a:off x="1066800" y="2590800"/>
            <a:ext cx="4267200" cy="2895600"/>
          </a:xfrm>
          <a:prstGeom prst="line">
            <a:avLst/>
          </a:prstGeom>
          <a:noFill/>
          <a:ln w="9525">
            <a:solidFill>
              <a:schemeClr val="tx1"/>
            </a:solidFill>
            <a:round/>
            <a:headEnd/>
            <a:tailEnd type="arrow" w="med" len="med"/>
          </a:ln>
        </p:spPr>
        <p:txBody>
          <a:bodyPr wrap="none" anchor="ctr"/>
          <a:lstStyle/>
          <a:p>
            <a:endParaRPr lang="en-US"/>
          </a:p>
        </p:txBody>
      </p:sp>
      <p:sp>
        <p:nvSpPr>
          <p:cNvPr id="16400" name="Line 20"/>
          <p:cNvSpPr>
            <a:spLocks noChangeShapeType="1"/>
          </p:cNvSpPr>
          <p:nvPr/>
        </p:nvSpPr>
        <p:spPr bwMode="auto">
          <a:xfrm>
            <a:off x="5334000" y="5486400"/>
            <a:ext cx="1447800" cy="0"/>
          </a:xfrm>
          <a:prstGeom prst="line">
            <a:avLst/>
          </a:prstGeom>
          <a:noFill/>
          <a:ln w="9525">
            <a:solidFill>
              <a:schemeClr val="tx1"/>
            </a:solidFill>
            <a:round/>
            <a:headEnd/>
            <a:tailEnd/>
          </a:ln>
        </p:spPr>
        <p:txBody>
          <a:bodyPr wrap="none" anchor="ctr"/>
          <a:lstStyle/>
          <a:p>
            <a:endParaRPr lang="en-US"/>
          </a:p>
        </p:txBody>
      </p:sp>
      <p:sp>
        <p:nvSpPr>
          <p:cNvPr id="16401" name="Line 21"/>
          <p:cNvSpPr>
            <a:spLocks noChangeShapeType="1"/>
          </p:cNvSpPr>
          <p:nvPr/>
        </p:nvSpPr>
        <p:spPr bwMode="auto">
          <a:xfrm flipH="1">
            <a:off x="4191000" y="4724400"/>
            <a:ext cx="990600" cy="0"/>
          </a:xfrm>
          <a:prstGeom prst="line">
            <a:avLst/>
          </a:prstGeom>
          <a:noFill/>
          <a:ln w="9525">
            <a:solidFill>
              <a:schemeClr val="tx1"/>
            </a:solidFill>
            <a:round/>
            <a:headEnd/>
            <a:tailEnd/>
          </a:ln>
        </p:spPr>
        <p:txBody>
          <a:bodyPr wrap="none" anchor="ctr"/>
          <a:lstStyle/>
          <a:p>
            <a:endParaRPr lang="en-US"/>
          </a:p>
        </p:txBody>
      </p:sp>
      <p:sp>
        <p:nvSpPr>
          <p:cNvPr id="16402" name="Line 22"/>
          <p:cNvSpPr>
            <a:spLocks noChangeShapeType="1"/>
          </p:cNvSpPr>
          <p:nvPr/>
        </p:nvSpPr>
        <p:spPr bwMode="auto">
          <a:xfrm>
            <a:off x="4419600" y="4876800"/>
            <a:ext cx="838200" cy="0"/>
          </a:xfrm>
          <a:prstGeom prst="line">
            <a:avLst/>
          </a:prstGeom>
          <a:noFill/>
          <a:ln w="9525">
            <a:solidFill>
              <a:schemeClr val="tx1"/>
            </a:solidFill>
            <a:round/>
            <a:headEnd/>
            <a:tailEnd type="arrow" w="med" len="med"/>
          </a:ln>
        </p:spPr>
        <p:txBody>
          <a:bodyPr wrap="none" anchor="ctr"/>
          <a:lstStyle/>
          <a:p>
            <a:endParaRPr lang="en-US"/>
          </a:p>
        </p:txBody>
      </p:sp>
      <p:sp>
        <p:nvSpPr>
          <p:cNvPr id="16403" name="Line 23"/>
          <p:cNvSpPr>
            <a:spLocks noChangeShapeType="1"/>
          </p:cNvSpPr>
          <p:nvPr/>
        </p:nvSpPr>
        <p:spPr bwMode="auto">
          <a:xfrm flipH="1">
            <a:off x="3124200" y="3962400"/>
            <a:ext cx="990600" cy="0"/>
          </a:xfrm>
          <a:prstGeom prst="line">
            <a:avLst/>
          </a:prstGeom>
          <a:noFill/>
          <a:ln w="9525">
            <a:solidFill>
              <a:schemeClr val="tx1"/>
            </a:solidFill>
            <a:round/>
            <a:headEnd/>
            <a:tailEnd/>
          </a:ln>
        </p:spPr>
        <p:txBody>
          <a:bodyPr wrap="none" anchor="ctr"/>
          <a:lstStyle/>
          <a:p>
            <a:endParaRPr lang="en-US"/>
          </a:p>
        </p:txBody>
      </p:sp>
      <p:sp>
        <p:nvSpPr>
          <p:cNvPr id="16404" name="Line 24"/>
          <p:cNvSpPr>
            <a:spLocks noChangeShapeType="1"/>
          </p:cNvSpPr>
          <p:nvPr/>
        </p:nvSpPr>
        <p:spPr bwMode="auto">
          <a:xfrm>
            <a:off x="3352800" y="4114800"/>
            <a:ext cx="838200" cy="0"/>
          </a:xfrm>
          <a:prstGeom prst="line">
            <a:avLst/>
          </a:prstGeom>
          <a:noFill/>
          <a:ln w="9525">
            <a:solidFill>
              <a:schemeClr val="tx1"/>
            </a:solidFill>
            <a:round/>
            <a:headEnd/>
            <a:tailEnd type="arrow" w="med" len="med"/>
          </a:ln>
        </p:spPr>
        <p:txBody>
          <a:bodyPr wrap="none" anchor="ctr"/>
          <a:lstStyle/>
          <a:p>
            <a:endParaRPr lang="en-US"/>
          </a:p>
        </p:txBody>
      </p:sp>
      <p:sp>
        <p:nvSpPr>
          <p:cNvPr id="16405" name="Line 25"/>
          <p:cNvSpPr>
            <a:spLocks noChangeShapeType="1"/>
          </p:cNvSpPr>
          <p:nvPr/>
        </p:nvSpPr>
        <p:spPr bwMode="auto">
          <a:xfrm flipH="1">
            <a:off x="2057400" y="3276600"/>
            <a:ext cx="914400" cy="0"/>
          </a:xfrm>
          <a:prstGeom prst="line">
            <a:avLst/>
          </a:prstGeom>
          <a:noFill/>
          <a:ln w="9525">
            <a:solidFill>
              <a:schemeClr val="tx1"/>
            </a:solidFill>
            <a:round/>
            <a:headEnd/>
            <a:tailEnd/>
          </a:ln>
        </p:spPr>
        <p:txBody>
          <a:bodyPr wrap="none" anchor="ctr"/>
          <a:lstStyle/>
          <a:p>
            <a:endParaRPr lang="en-US"/>
          </a:p>
        </p:txBody>
      </p:sp>
      <p:sp>
        <p:nvSpPr>
          <p:cNvPr id="16406" name="Line 26"/>
          <p:cNvSpPr>
            <a:spLocks noChangeShapeType="1"/>
          </p:cNvSpPr>
          <p:nvPr/>
        </p:nvSpPr>
        <p:spPr bwMode="auto">
          <a:xfrm>
            <a:off x="2286000" y="3429000"/>
            <a:ext cx="762000" cy="0"/>
          </a:xfrm>
          <a:prstGeom prst="line">
            <a:avLst/>
          </a:prstGeom>
          <a:noFill/>
          <a:ln w="9525">
            <a:solidFill>
              <a:schemeClr val="tx1"/>
            </a:solidFill>
            <a:round/>
            <a:headEnd/>
            <a:tailEnd type="arrow" w="med" len="med"/>
          </a:ln>
        </p:spPr>
        <p:txBody>
          <a:bodyPr wrap="none" anchor="ctr"/>
          <a:lstStyle/>
          <a:p>
            <a:endParaRPr lang="en-US"/>
          </a:p>
        </p:txBody>
      </p:sp>
      <p:sp>
        <p:nvSpPr>
          <p:cNvPr id="16407" name="Line 27"/>
          <p:cNvSpPr>
            <a:spLocks noChangeShapeType="1"/>
          </p:cNvSpPr>
          <p:nvPr/>
        </p:nvSpPr>
        <p:spPr bwMode="auto">
          <a:xfrm flipH="1">
            <a:off x="1371600" y="2819400"/>
            <a:ext cx="533400" cy="0"/>
          </a:xfrm>
          <a:prstGeom prst="line">
            <a:avLst/>
          </a:prstGeom>
          <a:noFill/>
          <a:ln w="9525">
            <a:solidFill>
              <a:schemeClr val="tx1"/>
            </a:solidFill>
            <a:round/>
            <a:headEnd/>
            <a:tailEnd/>
          </a:ln>
        </p:spPr>
        <p:txBody>
          <a:bodyPr wrap="none" anchor="ctr"/>
          <a:lstStyle/>
          <a:p>
            <a:endParaRPr lang="en-US"/>
          </a:p>
        </p:txBody>
      </p:sp>
      <p:sp>
        <p:nvSpPr>
          <p:cNvPr id="16408" name="Line 28"/>
          <p:cNvSpPr>
            <a:spLocks noChangeShapeType="1"/>
          </p:cNvSpPr>
          <p:nvPr/>
        </p:nvSpPr>
        <p:spPr bwMode="auto">
          <a:xfrm>
            <a:off x="1524000" y="2895600"/>
            <a:ext cx="381000" cy="0"/>
          </a:xfrm>
          <a:prstGeom prst="line">
            <a:avLst/>
          </a:prstGeom>
          <a:noFill/>
          <a:ln w="9525">
            <a:solidFill>
              <a:schemeClr val="tx1"/>
            </a:solidFill>
            <a:round/>
            <a:headEnd/>
            <a:tailEnd type="arrow" w="med" len="med"/>
          </a:ln>
        </p:spPr>
        <p:txBody>
          <a:bodyPr wrap="none" anchor="ct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mtClean="0"/>
              <a:t>Key Points</a:t>
            </a:r>
          </a:p>
        </p:txBody>
      </p:sp>
      <p:sp>
        <p:nvSpPr>
          <p:cNvPr id="17411" name="Rectangle 3"/>
          <p:cNvSpPr>
            <a:spLocks noGrp="1" noChangeArrowheads="1"/>
          </p:cNvSpPr>
          <p:nvPr>
            <p:ph idx="1"/>
          </p:nvPr>
        </p:nvSpPr>
        <p:spPr/>
        <p:txBody>
          <a:bodyPr/>
          <a:lstStyle/>
          <a:p>
            <a:pPr>
              <a:lnSpc>
                <a:spcPct val="90000"/>
              </a:lnSpc>
            </a:pPr>
            <a:r>
              <a:rPr lang="en-US" smtClean="0"/>
              <a:t>Policy defines security, and mechanisms enforce security</a:t>
            </a:r>
          </a:p>
          <a:p>
            <a:pPr lvl="1">
              <a:lnSpc>
                <a:spcPct val="90000"/>
              </a:lnSpc>
            </a:pPr>
            <a:r>
              <a:rPr lang="en-US" smtClean="0"/>
              <a:t>Confidentiality</a:t>
            </a:r>
          </a:p>
          <a:p>
            <a:pPr lvl="1">
              <a:lnSpc>
                <a:spcPct val="90000"/>
              </a:lnSpc>
            </a:pPr>
            <a:r>
              <a:rPr lang="en-US" smtClean="0"/>
              <a:t>Integrity</a:t>
            </a:r>
          </a:p>
          <a:p>
            <a:pPr lvl="1">
              <a:lnSpc>
                <a:spcPct val="90000"/>
              </a:lnSpc>
            </a:pPr>
            <a:r>
              <a:rPr lang="en-US" smtClean="0"/>
              <a:t>Availability</a:t>
            </a:r>
          </a:p>
          <a:p>
            <a:pPr>
              <a:lnSpc>
                <a:spcPct val="90000"/>
              </a:lnSpc>
            </a:pPr>
            <a:r>
              <a:rPr lang="en-US" smtClean="0"/>
              <a:t>Trust and knowing assumptions</a:t>
            </a:r>
          </a:p>
          <a:p>
            <a:pPr>
              <a:lnSpc>
                <a:spcPct val="90000"/>
              </a:lnSpc>
            </a:pPr>
            <a:r>
              <a:rPr lang="en-US" smtClean="0"/>
              <a:t>Importance of assurance</a:t>
            </a:r>
          </a:p>
          <a:p>
            <a:pPr>
              <a:lnSpc>
                <a:spcPct val="90000"/>
              </a:lnSpc>
            </a:pPr>
            <a:r>
              <a:rPr lang="en-US" smtClean="0"/>
              <a:t>The human factor</a:t>
            </a:r>
          </a:p>
        </p:txBody>
      </p:sp>
      <p:sp>
        <p:nvSpPr>
          <p:cNvPr id="5" name="Footer Placeholder 4"/>
          <p:cNvSpPr>
            <a:spLocks noGrp="1"/>
          </p:cNvSpPr>
          <p:nvPr>
            <p:ph type="ftr" sz="quarter" idx="10"/>
          </p:nvPr>
        </p:nvSpPr>
        <p:spPr/>
        <p:txBody>
          <a:bodyPr/>
          <a:lstStyle/>
          <a:p>
            <a:pPr>
              <a:defRPr/>
            </a:pPr>
            <a:r>
              <a:rPr lang="en-US" i="1"/>
              <a:t>Computer Security: Art and Science</a:t>
            </a:r>
          </a:p>
          <a:p>
            <a:pPr>
              <a:defRPr/>
            </a:pPr>
            <a:r>
              <a:rPr lang="en-US"/>
              <a:t>©2002-2004 Matt Bishop</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mtClean="0"/>
              <a:t>Basic Components</a:t>
            </a:r>
          </a:p>
        </p:txBody>
      </p:sp>
      <p:sp>
        <p:nvSpPr>
          <p:cNvPr id="7171" name="Rectangle 3"/>
          <p:cNvSpPr>
            <a:spLocks noGrp="1" noChangeArrowheads="1"/>
          </p:cNvSpPr>
          <p:nvPr>
            <p:ph idx="1"/>
          </p:nvPr>
        </p:nvSpPr>
        <p:spPr/>
        <p:txBody>
          <a:bodyPr/>
          <a:lstStyle/>
          <a:p>
            <a:r>
              <a:rPr lang="en-US" dirty="0" smtClean="0">
                <a:solidFill>
                  <a:srgbClr val="C00000"/>
                </a:solidFill>
              </a:rPr>
              <a:t>Confidentiality</a:t>
            </a:r>
          </a:p>
          <a:p>
            <a:pPr lvl="1"/>
            <a:r>
              <a:rPr lang="en-US" dirty="0" smtClean="0"/>
              <a:t>Keeping data and resources hidden</a:t>
            </a:r>
          </a:p>
          <a:p>
            <a:r>
              <a:rPr lang="en-US" dirty="0" smtClean="0">
                <a:solidFill>
                  <a:srgbClr val="C00000"/>
                </a:solidFill>
              </a:rPr>
              <a:t>Integrity</a:t>
            </a:r>
          </a:p>
          <a:p>
            <a:pPr lvl="1"/>
            <a:r>
              <a:rPr lang="en-US" dirty="0" smtClean="0"/>
              <a:t>Data integrity (integrity)</a:t>
            </a:r>
          </a:p>
          <a:p>
            <a:pPr lvl="1"/>
            <a:r>
              <a:rPr lang="en-US" dirty="0" smtClean="0"/>
              <a:t>Origin integrity (authentication)</a:t>
            </a:r>
          </a:p>
          <a:p>
            <a:pPr lvl="1"/>
            <a:r>
              <a:rPr lang="en-US" dirty="0" smtClean="0"/>
              <a:t>Mechanisms: Prevention and Detection</a:t>
            </a:r>
          </a:p>
          <a:p>
            <a:r>
              <a:rPr lang="en-US" dirty="0" smtClean="0">
                <a:solidFill>
                  <a:srgbClr val="C00000"/>
                </a:solidFill>
              </a:rPr>
              <a:t>Availability</a:t>
            </a:r>
          </a:p>
          <a:p>
            <a:pPr lvl="1"/>
            <a:r>
              <a:rPr lang="en-US" dirty="0" smtClean="0"/>
              <a:t>Enabling access to data and resources</a:t>
            </a:r>
          </a:p>
        </p:txBody>
      </p:sp>
      <p:sp>
        <p:nvSpPr>
          <p:cNvPr id="5" name="Footer Placeholder 4"/>
          <p:cNvSpPr>
            <a:spLocks noGrp="1"/>
          </p:cNvSpPr>
          <p:nvPr>
            <p:ph type="ftr" sz="quarter" idx="10"/>
          </p:nvPr>
        </p:nvSpPr>
        <p:spPr/>
        <p:txBody>
          <a:bodyPr/>
          <a:lstStyle/>
          <a:p>
            <a:pPr>
              <a:defRPr/>
            </a:pPr>
            <a:r>
              <a:rPr lang="en-US" i="1"/>
              <a:t>Computer Security: Art and Science</a:t>
            </a:r>
          </a:p>
          <a:p>
            <a:pPr>
              <a:defRPr/>
            </a:pPr>
            <a:r>
              <a:rPr lang="en-US"/>
              <a:t>©2002-2004 Matt Bishop</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animEffect transition="in" filter="blinds(horizontal)">
                                      <p:cBhvr>
                                        <p:cTn id="7" dur="500"/>
                                        <p:tgtEl>
                                          <p:spTgt spid="717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171">
                                            <p:txEl>
                                              <p:pRg st="7" end="7"/>
                                            </p:txEl>
                                          </p:spTgt>
                                        </p:tgtEl>
                                        <p:attrNameLst>
                                          <p:attrName>style.visibility</p:attrName>
                                        </p:attrNameLst>
                                      </p:cBhvr>
                                      <p:to>
                                        <p:strVal val="visible"/>
                                      </p:to>
                                    </p:set>
                                    <p:animEffect transition="in" filter="blinds(horizontal)">
                                      <p:cBhvr>
                                        <p:cTn id="12" dur="500"/>
                                        <p:tgtEl>
                                          <p:spTgt spid="71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mtClean="0"/>
              <a:t>Classes of Threats</a:t>
            </a:r>
          </a:p>
        </p:txBody>
      </p:sp>
      <p:sp>
        <p:nvSpPr>
          <p:cNvPr id="8195" name="Rectangle 3"/>
          <p:cNvSpPr>
            <a:spLocks noGrp="1" noChangeArrowheads="1"/>
          </p:cNvSpPr>
          <p:nvPr>
            <p:ph idx="1"/>
          </p:nvPr>
        </p:nvSpPr>
        <p:spPr/>
        <p:txBody>
          <a:bodyPr/>
          <a:lstStyle/>
          <a:p>
            <a:pPr>
              <a:lnSpc>
                <a:spcPct val="90000"/>
              </a:lnSpc>
            </a:pPr>
            <a:r>
              <a:rPr lang="en-US" sz="2800" dirty="0" smtClean="0">
                <a:solidFill>
                  <a:srgbClr val="C00000"/>
                </a:solidFill>
              </a:rPr>
              <a:t>Threat </a:t>
            </a:r>
            <a:r>
              <a:rPr lang="en-US" sz="2800" dirty="0" smtClean="0"/>
              <a:t> </a:t>
            </a:r>
          </a:p>
          <a:p>
            <a:pPr lvl="1">
              <a:lnSpc>
                <a:spcPct val="90000"/>
              </a:lnSpc>
            </a:pPr>
            <a:r>
              <a:rPr lang="en-US" dirty="0" smtClean="0"/>
              <a:t> Potential violation of security through </a:t>
            </a:r>
            <a:r>
              <a:rPr lang="en-US" dirty="0" smtClean="0">
                <a:solidFill>
                  <a:srgbClr val="C00000"/>
                </a:solidFill>
              </a:rPr>
              <a:t>attacks</a:t>
            </a:r>
          </a:p>
          <a:p>
            <a:pPr>
              <a:lnSpc>
                <a:spcPct val="90000"/>
              </a:lnSpc>
            </a:pPr>
            <a:r>
              <a:rPr lang="en-US" sz="2800" dirty="0" smtClean="0">
                <a:solidFill>
                  <a:srgbClr val="C00000"/>
                </a:solidFill>
              </a:rPr>
              <a:t>Disclosure</a:t>
            </a:r>
          </a:p>
          <a:p>
            <a:pPr lvl="1">
              <a:lnSpc>
                <a:spcPct val="90000"/>
              </a:lnSpc>
            </a:pPr>
            <a:r>
              <a:rPr lang="en-US" dirty="0" smtClean="0"/>
              <a:t>Unauthorized access to information</a:t>
            </a:r>
          </a:p>
          <a:p>
            <a:pPr lvl="1">
              <a:lnSpc>
                <a:spcPct val="90000"/>
              </a:lnSpc>
            </a:pPr>
            <a:r>
              <a:rPr lang="en-US" dirty="0" smtClean="0"/>
              <a:t>Snooping (passive wiretapping)</a:t>
            </a:r>
          </a:p>
          <a:p>
            <a:pPr>
              <a:lnSpc>
                <a:spcPct val="90000"/>
              </a:lnSpc>
            </a:pPr>
            <a:r>
              <a:rPr lang="en-US" sz="2800" dirty="0" smtClean="0">
                <a:solidFill>
                  <a:srgbClr val="C00000"/>
                </a:solidFill>
              </a:rPr>
              <a:t>Deception</a:t>
            </a:r>
          </a:p>
          <a:p>
            <a:pPr lvl="1">
              <a:lnSpc>
                <a:spcPct val="90000"/>
              </a:lnSpc>
            </a:pPr>
            <a:r>
              <a:rPr lang="en-US" dirty="0" smtClean="0"/>
              <a:t>Acceptance of false data</a:t>
            </a:r>
          </a:p>
          <a:p>
            <a:pPr lvl="1">
              <a:lnSpc>
                <a:spcPct val="90000"/>
              </a:lnSpc>
            </a:pPr>
            <a:r>
              <a:rPr lang="en-US" dirty="0" smtClean="0"/>
              <a:t>Modification, spoofing, repudiation of origin, denial of receipt</a:t>
            </a:r>
          </a:p>
        </p:txBody>
      </p:sp>
      <p:sp>
        <p:nvSpPr>
          <p:cNvPr id="5" name="Footer Placeholder 4"/>
          <p:cNvSpPr>
            <a:spLocks noGrp="1"/>
          </p:cNvSpPr>
          <p:nvPr>
            <p:ph type="ftr" sz="quarter" idx="10"/>
          </p:nvPr>
        </p:nvSpPr>
        <p:spPr/>
        <p:txBody>
          <a:bodyPr/>
          <a:lstStyle/>
          <a:p>
            <a:pPr>
              <a:defRPr/>
            </a:pPr>
            <a:r>
              <a:rPr lang="en-US" i="1" dirty="0"/>
              <a:t>Computer Security: Art and Science</a:t>
            </a:r>
          </a:p>
          <a:p>
            <a:pPr>
              <a:defRPr/>
            </a:pPr>
            <a:r>
              <a:rPr lang="en-US" dirty="0"/>
              <a:t>©2002-2004 Matt Bishop</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mtClean="0"/>
              <a:t>Classes of Threats</a:t>
            </a:r>
          </a:p>
        </p:txBody>
      </p:sp>
      <p:sp>
        <p:nvSpPr>
          <p:cNvPr id="8195" name="Rectangle 3"/>
          <p:cNvSpPr>
            <a:spLocks noGrp="1" noChangeArrowheads="1"/>
          </p:cNvSpPr>
          <p:nvPr>
            <p:ph idx="1"/>
          </p:nvPr>
        </p:nvSpPr>
        <p:spPr/>
        <p:txBody>
          <a:bodyPr/>
          <a:lstStyle/>
          <a:p>
            <a:pPr>
              <a:lnSpc>
                <a:spcPct val="90000"/>
              </a:lnSpc>
            </a:pPr>
            <a:r>
              <a:rPr lang="en-US" sz="2800" dirty="0" smtClean="0">
                <a:solidFill>
                  <a:srgbClr val="C00000"/>
                </a:solidFill>
              </a:rPr>
              <a:t>Disruption</a:t>
            </a:r>
          </a:p>
          <a:p>
            <a:pPr lvl="1">
              <a:lnSpc>
                <a:spcPct val="90000"/>
              </a:lnSpc>
            </a:pPr>
            <a:r>
              <a:rPr lang="en-US" dirty="0" smtClean="0"/>
              <a:t>Interruption or prevention of correct operation</a:t>
            </a:r>
          </a:p>
          <a:p>
            <a:pPr lvl="1">
              <a:lnSpc>
                <a:spcPct val="90000"/>
              </a:lnSpc>
            </a:pPr>
            <a:r>
              <a:rPr lang="en-US" dirty="0" smtClean="0"/>
              <a:t>Modification</a:t>
            </a:r>
          </a:p>
          <a:p>
            <a:pPr>
              <a:lnSpc>
                <a:spcPct val="90000"/>
              </a:lnSpc>
            </a:pPr>
            <a:r>
              <a:rPr lang="en-US" sz="2800" dirty="0" smtClean="0">
                <a:solidFill>
                  <a:srgbClr val="C00000"/>
                </a:solidFill>
              </a:rPr>
              <a:t>Usurpation</a:t>
            </a:r>
          </a:p>
          <a:p>
            <a:pPr lvl="1">
              <a:lnSpc>
                <a:spcPct val="90000"/>
              </a:lnSpc>
            </a:pPr>
            <a:r>
              <a:rPr lang="en-US" dirty="0" smtClean="0"/>
              <a:t>Unauthorized control of some part of a system</a:t>
            </a:r>
          </a:p>
          <a:p>
            <a:pPr lvl="1">
              <a:lnSpc>
                <a:spcPct val="90000"/>
              </a:lnSpc>
            </a:pPr>
            <a:r>
              <a:rPr lang="en-US" dirty="0" smtClean="0"/>
              <a:t>Modification, spoofing, delay, denial of service</a:t>
            </a:r>
          </a:p>
        </p:txBody>
      </p:sp>
      <p:sp>
        <p:nvSpPr>
          <p:cNvPr id="5" name="Footer Placeholder 4"/>
          <p:cNvSpPr>
            <a:spLocks noGrp="1"/>
          </p:cNvSpPr>
          <p:nvPr>
            <p:ph type="ftr" sz="quarter" idx="10"/>
          </p:nvPr>
        </p:nvSpPr>
        <p:spPr/>
        <p:txBody>
          <a:bodyPr/>
          <a:lstStyle/>
          <a:p>
            <a:pPr>
              <a:defRPr/>
            </a:pPr>
            <a:r>
              <a:rPr lang="en-US" i="1" dirty="0"/>
              <a:t>Computer Security: Art and Science</a:t>
            </a:r>
          </a:p>
          <a:p>
            <a:pPr>
              <a:defRPr/>
            </a:pPr>
            <a:r>
              <a:rPr lang="en-US" dirty="0"/>
              <a:t>©2002-2004 Matt Bishop</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mtClean="0"/>
              <a:t>Policies and Mechanisms</a:t>
            </a:r>
          </a:p>
        </p:txBody>
      </p:sp>
      <p:sp>
        <p:nvSpPr>
          <p:cNvPr id="9219" name="Rectangle 3"/>
          <p:cNvSpPr>
            <a:spLocks noGrp="1" noChangeArrowheads="1"/>
          </p:cNvSpPr>
          <p:nvPr>
            <p:ph idx="1"/>
          </p:nvPr>
        </p:nvSpPr>
        <p:spPr/>
        <p:txBody>
          <a:bodyPr/>
          <a:lstStyle/>
          <a:p>
            <a:r>
              <a:rPr lang="en-US" dirty="0" smtClean="0"/>
              <a:t>Policy says what is, and is not, allowed</a:t>
            </a:r>
          </a:p>
          <a:p>
            <a:pPr lvl="1"/>
            <a:r>
              <a:rPr lang="en-US" dirty="0" smtClean="0"/>
              <a:t>This defines “security” for the site/system/</a:t>
            </a:r>
            <a:r>
              <a:rPr lang="en-US" i="1" dirty="0" smtClean="0"/>
              <a:t>etc</a:t>
            </a:r>
            <a:r>
              <a:rPr lang="en-US" dirty="0" smtClean="0"/>
              <a:t>.</a:t>
            </a:r>
          </a:p>
          <a:p>
            <a:r>
              <a:rPr lang="en-US" dirty="0" smtClean="0"/>
              <a:t>Mechanisms enforce policies</a:t>
            </a:r>
          </a:p>
          <a:p>
            <a:r>
              <a:rPr lang="en-US" dirty="0" smtClean="0"/>
              <a:t>Composition of policies</a:t>
            </a:r>
          </a:p>
          <a:p>
            <a:pPr lvl="1"/>
            <a:r>
              <a:rPr lang="en-US" dirty="0" smtClean="0"/>
              <a:t>If policies conflict, discrepancies may create security vulnerabilities</a:t>
            </a:r>
          </a:p>
        </p:txBody>
      </p:sp>
      <p:sp>
        <p:nvSpPr>
          <p:cNvPr id="5" name="Footer Placeholder 4"/>
          <p:cNvSpPr>
            <a:spLocks noGrp="1"/>
          </p:cNvSpPr>
          <p:nvPr>
            <p:ph type="ftr" sz="quarter" idx="10"/>
          </p:nvPr>
        </p:nvSpPr>
        <p:spPr/>
        <p:txBody>
          <a:bodyPr/>
          <a:lstStyle/>
          <a:p>
            <a:pPr>
              <a:defRPr/>
            </a:pPr>
            <a:r>
              <a:rPr lang="en-US" i="1"/>
              <a:t>Computer Security: Art and Science</a:t>
            </a:r>
          </a:p>
          <a:p>
            <a:pPr>
              <a:defRPr/>
            </a:pPr>
            <a:r>
              <a:rPr lang="en-US"/>
              <a:t>©2002-2004 Matt Bishop</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Goals of Security</a:t>
            </a:r>
          </a:p>
        </p:txBody>
      </p:sp>
      <p:sp>
        <p:nvSpPr>
          <p:cNvPr id="10243" name="Rectangle 3"/>
          <p:cNvSpPr>
            <a:spLocks noGrp="1" noChangeArrowheads="1"/>
          </p:cNvSpPr>
          <p:nvPr>
            <p:ph idx="1"/>
          </p:nvPr>
        </p:nvSpPr>
        <p:spPr/>
        <p:txBody>
          <a:bodyPr/>
          <a:lstStyle/>
          <a:p>
            <a:pPr>
              <a:lnSpc>
                <a:spcPct val="90000"/>
              </a:lnSpc>
            </a:pPr>
            <a:r>
              <a:rPr lang="en-US" dirty="0" smtClean="0"/>
              <a:t>A policy defines “secure” and “non-secure” actions and mechanisms  aim for the following:</a:t>
            </a:r>
          </a:p>
          <a:p>
            <a:pPr>
              <a:lnSpc>
                <a:spcPct val="90000"/>
              </a:lnSpc>
            </a:pPr>
            <a:r>
              <a:rPr lang="en-US" dirty="0" smtClean="0">
                <a:solidFill>
                  <a:srgbClr val="C00000"/>
                </a:solidFill>
              </a:rPr>
              <a:t>Prevention</a:t>
            </a:r>
          </a:p>
          <a:p>
            <a:pPr lvl="1">
              <a:lnSpc>
                <a:spcPct val="90000"/>
              </a:lnSpc>
            </a:pPr>
            <a:r>
              <a:rPr lang="en-US" dirty="0" smtClean="0"/>
              <a:t>Prevent attackers from violating security policy</a:t>
            </a:r>
          </a:p>
          <a:p>
            <a:pPr lvl="1">
              <a:lnSpc>
                <a:spcPct val="90000"/>
              </a:lnSpc>
            </a:pPr>
            <a:r>
              <a:rPr lang="en-US" dirty="0" smtClean="0"/>
              <a:t>Cumbersome, reduce flexibility</a:t>
            </a:r>
          </a:p>
          <a:p>
            <a:pPr>
              <a:lnSpc>
                <a:spcPct val="90000"/>
              </a:lnSpc>
            </a:pPr>
            <a:r>
              <a:rPr lang="en-US" dirty="0" smtClean="0">
                <a:solidFill>
                  <a:srgbClr val="C00000"/>
                </a:solidFill>
              </a:rPr>
              <a:t>Detection</a:t>
            </a:r>
          </a:p>
          <a:p>
            <a:pPr lvl="1">
              <a:lnSpc>
                <a:spcPct val="90000"/>
              </a:lnSpc>
            </a:pPr>
            <a:r>
              <a:rPr lang="en-US" dirty="0" smtClean="0"/>
              <a:t>Detect attackers’ violation of security policy</a:t>
            </a:r>
          </a:p>
          <a:p>
            <a:pPr>
              <a:lnSpc>
                <a:spcPct val="90000"/>
              </a:lnSpc>
            </a:pPr>
            <a:r>
              <a:rPr lang="en-US" dirty="0" smtClean="0">
                <a:solidFill>
                  <a:srgbClr val="C00000"/>
                </a:solidFill>
              </a:rPr>
              <a:t>Recovery</a:t>
            </a:r>
          </a:p>
          <a:p>
            <a:pPr lvl="1">
              <a:lnSpc>
                <a:spcPct val="90000"/>
              </a:lnSpc>
            </a:pPr>
            <a:r>
              <a:rPr lang="en-US" dirty="0" smtClean="0"/>
              <a:t>Stop attack, assess and repair damage</a:t>
            </a:r>
          </a:p>
          <a:p>
            <a:pPr lvl="1">
              <a:lnSpc>
                <a:spcPct val="90000"/>
              </a:lnSpc>
            </a:pPr>
            <a:r>
              <a:rPr lang="en-US" dirty="0" smtClean="0"/>
              <a:t>Continue to function correctly even if attack succeeds</a:t>
            </a:r>
          </a:p>
        </p:txBody>
      </p:sp>
      <p:sp>
        <p:nvSpPr>
          <p:cNvPr id="5" name="Footer Placeholder 4"/>
          <p:cNvSpPr>
            <a:spLocks noGrp="1"/>
          </p:cNvSpPr>
          <p:nvPr>
            <p:ph type="ftr" sz="quarter" idx="10"/>
          </p:nvPr>
        </p:nvSpPr>
        <p:spPr/>
        <p:txBody>
          <a:bodyPr/>
          <a:lstStyle/>
          <a:p>
            <a:pPr>
              <a:defRPr/>
            </a:pPr>
            <a:r>
              <a:rPr lang="en-US" i="1"/>
              <a:t>Computer Security: Art and Science</a:t>
            </a:r>
          </a:p>
          <a:p>
            <a:pPr>
              <a:defRPr/>
            </a:pPr>
            <a:r>
              <a:rPr lang="en-US"/>
              <a:t>©2002-2004 Matt Bishop</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Trust and Assumptions</a:t>
            </a:r>
          </a:p>
        </p:txBody>
      </p:sp>
      <p:sp>
        <p:nvSpPr>
          <p:cNvPr id="11267" name="Rectangle 3"/>
          <p:cNvSpPr>
            <a:spLocks noGrp="1" noChangeArrowheads="1"/>
          </p:cNvSpPr>
          <p:nvPr>
            <p:ph idx="1"/>
          </p:nvPr>
        </p:nvSpPr>
        <p:spPr/>
        <p:txBody>
          <a:bodyPr/>
          <a:lstStyle/>
          <a:p>
            <a:r>
              <a:rPr lang="en-US" dirty="0" smtClean="0"/>
              <a:t>Underlie </a:t>
            </a:r>
            <a:r>
              <a:rPr lang="en-US" i="1" dirty="0" smtClean="0"/>
              <a:t>all</a:t>
            </a:r>
            <a:r>
              <a:rPr lang="en-US" dirty="0" smtClean="0"/>
              <a:t> aspects of security</a:t>
            </a:r>
          </a:p>
          <a:p>
            <a:r>
              <a:rPr lang="en-US" dirty="0" smtClean="0"/>
              <a:t>Policies</a:t>
            </a:r>
          </a:p>
          <a:p>
            <a:pPr lvl="1"/>
            <a:r>
              <a:rPr lang="en-US" dirty="0" smtClean="0"/>
              <a:t>Unambiguously partition system states (secure, not secure)</a:t>
            </a:r>
          </a:p>
          <a:p>
            <a:pPr lvl="1"/>
            <a:r>
              <a:rPr lang="en-US" dirty="0" smtClean="0"/>
              <a:t>Correctly capture security requirements</a:t>
            </a:r>
          </a:p>
          <a:p>
            <a:r>
              <a:rPr lang="en-US" dirty="0" smtClean="0"/>
              <a:t>Mechanisms</a:t>
            </a:r>
          </a:p>
          <a:p>
            <a:pPr lvl="1"/>
            <a:r>
              <a:rPr lang="en-US" dirty="0" smtClean="0"/>
              <a:t>Assumed to enforce policy</a:t>
            </a:r>
          </a:p>
          <a:p>
            <a:pPr lvl="1"/>
            <a:r>
              <a:rPr lang="en-US" dirty="0" smtClean="0"/>
              <a:t>Support mechanisms work correctly</a:t>
            </a:r>
          </a:p>
        </p:txBody>
      </p:sp>
      <p:sp>
        <p:nvSpPr>
          <p:cNvPr id="5" name="Footer Placeholder 4"/>
          <p:cNvSpPr>
            <a:spLocks noGrp="1"/>
          </p:cNvSpPr>
          <p:nvPr>
            <p:ph type="ftr" sz="quarter" idx="10"/>
          </p:nvPr>
        </p:nvSpPr>
        <p:spPr/>
        <p:txBody>
          <a:bodyPr/>
          <a:lstStyle/>
          <a:p>
            <a:pPr>
              <a:defRPr/>
            </a:pPr>
            <a:r>
              <a:rPr lang="en-US" i="1"/>
              <a:t>Computer Security: Art and Science</a:t>
            </a:r>
          </a:p>
          <a:p>
            <a:pPr>
              <a:defRPr/>
            </a:pPr>
            <a:r>
              <a:rPr lang="en-US"/>
              <a:t>©2002-2004 Matt Bishop</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fontAlgn="auto">
              <a:spcAft>
                <a:spcPts val="0"/>
              </a:spcAft>
              <a:defRPr/>
            </a:pPr>
            <a:r>
              <a:rPr lang="en-US"/>
              <a:t>Types of Mechanisms</a:t>
            </a:r>
          </a:p>
        </p:txBody>
      </p:sp>
      <p:sp>
        <p:nvSpPr>
          <p:cNvPr id="17" name="Footer Placeholder 3"/>
          <p:cNvSpPr>
            <a:spLocks noGrp="1"/>
          </p:cNvSpPr>
          <p:nvPr>
            <p:ph type="ftr" sz="quarter" idx="10"/>
          </p:nvPr>
        </p:nvSpPr>
        <p:spPr/>
        <p:txBody>
          <a:bodyPr/>
          <a:lstStyle/>
          <a:p>
            <a:pPr>
              <a:defRPr/>
            </a:pPr>
            <a:r>
              <a:rPr lang="en-US" i="1"/>
              <a:t>Computer Security: Art and Science</a:t>
            </a:r>
          </a:p>
          <a:p>
            <a:pPr>
              <a:defRPr/>
            </a:pPr>
            <a:r>
              <a:rPr lang="en-US"/>
              <a:t>©2002-2004 Matt Bishop</a:t>
            </a:r>
          </a:p>
        </p:txBody>
      </p:sp>
      <p:sp>
        <p:nvSpPr>
          <p:cNvPr id="12292" name="Oval 9" descr="Light upward diagonal"/>
          <p:cNvSpPr>
            <a:spLocks noChangeArrowheads="1"/>
          </p:cNvSpPr>
          <p:nvPr/>
        </p:nvSpPr>
        <p:spPr bwMode="auto">
          <a:xfrm>
            <a:off x="685800" y="2133600"/>
            <a:ext cx="1905000" cy="1828800"/>
          </a:xfrm>
          <a:prstGeom prst="ellipse">
            <a:avLst/>
          </a:prstGeom>
          <a:pattFill prst="ltUpDiag">
            <a:fgClr>
              <a:schemeClr val="tx2"/>
            </a:fgClr>
            <a:bgClr>
              <a:schemeClr val="bg1"/>
            </a:bgClr>
          </a:pattFill>
          <a:ln w="9525">
            <a:solidFill>
              <a:schemeClr val="tx1"/>
            </a:solidFill>
            <a:round/>
            <a:headEnd/>
            <a:tailEnd/>
          </a:ln>
        </p:spPr>
        <p:txBody>
          <a:bodyPr wrap="none" anchor="ctr"/>
          <a:lstStyle/>
          <a:p>
            <a:endParaRPr lang="en-US"/>
          </a:p>
        </p:txBody>
      </p:sp>
      <p:sp>
        <p:nvSpPr>
          <p:cNvPr id="12293" name="Oval 6" descr="Large grid"/>
          <p:cNvSpPr>
            <a:spLocks noChangeArrowheads="1"/>
          </p:cNvSpPr>
          <p:nvPr/>
        </p:nvSpPr>
        <p:spPr bwMode="auto">
          <a:xfrm>
            <a:off x="990600" y="2362200"/>
            <a:ext cx="1219200" cy="1219200"/>
          </a:xfrm>
          <a:prstGeom prst="ellipse">
            <a:avLst/>
          </a:prstGeom>
          <a:pattFill prst="lgGrid">
            <a:fgClr>
              <a:schemeClr val="tx2"/>
            </a:fgClr>
            <a:bgClr>
              <a:schemeClr val="bg1"/>
            </a:bgClr>
          </a:pattFill>
          <a:ln w="9525">
            <a:solidFill>
              <a:schemeClr val="tx1"/>
            </a:solidFill>
            <a:round/>
            <a:headEnd/>
            <a:tailEnd/>
          </a:ln>
        </p:spPr>
        <p:txBody>
          <a:bodyPr wrap="none" anchor="ctr"/>
          <a:lstStyle/>
          <a:p>
            <a:endParaRPr lang="en-US"/>
          </a:p>
        </p:txBody>
      </p:sp>
      <p:sp>
        <p:nvSpPr>
          <p:cNvPr id="12294" name="Oval 10" descr="Light upward diagonal"/>
          <p:cNvSpPr>
            <a:spLocks noChangeArrowheads="1"/>
          </p:cNvSpPr>
          <p:nvPr/>
        </p:nvSpPr>
        <p:spPr bwMode="auto">
          <a:xfrm>
            <a:off x="3352800" y="2133600"/>
            <a:ext cx="1905000" cy="1828800"/>
          </a:xfrm>
          <a:prstGeom prst="ellipse">
            <a:avLst/>
          </a:prstGeom>
          <a:pattFill prst="ltUpDiag">
            <a:fgClr>
              <a:schemeClr val="tx2"/>
            </a:fgClr>
            <a:bgClr>
              <a:schemeClr val="bg1"/>
            </a:bgClr>
          </a:pattFill>
          <a:ln w="9525">
            <a:solidFill>
              <a:schemeClr val="tx1"/>
            </a:solidFill>
            <a:round/>
            <a:headEnd/>
            <a:tailEnd/>
          </a:ln>
        </p:spPr>
        <p:txBody>
          <a:bodyPr wrap="none" anchor="ctr"/>
          <a:lstStyle/>
          <a:p>
            <a:endParaRPr lang="en-US"/>
          </a:p>
        </p:txBody>
      </p:sp>
      <p:sp>
        <p:nvSpPr>
          <p:cNvPr id="12295" name="Oval 11" descr="Large grid"/>
          <p:cNvSpPr>
            <a:spLocks noChangeArrowheads="1"/>
          </p:cNvSpPr>
          <p:nvPr/>
        </p:nvSpPr>
        <p:spPr bwMode="auto">
          <a:xfrm>
            <a:off x="3352800" y="2133600"/>
            <a:ext cx="1905000" cy="1828800"/>
          </a:xfrm>
          <a:prstGeom prst="ellipse">
            <a:avLst/>
          </a:prstGeom>
          <a:pattFill prst="lgGrid">
            <a:fgClr>
              <a:schemeClr val="tx2"/>
            </a:fgClr>
            <a:bgClr>
              <a:schemeClr val="bg1"/>
            </a:bgClr>
          </a:pattFill>
          <a:ln w="9525">
            <a:solidFill>
              <a:schemeClr val="tx1"/>
            </a:solidFill>
            <a:round/>
            <a:headEnd/>
            <a:tailEnd/>
          </a:ln>
        </p:spPr>
        <p:txBody>
          <a:bodyPr wrap="none" anchor="ctr"/>
          <a:lstStyle/>
          <a:p>
            <a:endParaRPr lang="en-US"/>
          </a:p>
        </p:txBody>
      </p:sp>
      <p:sp>
        <p:nvSpPr>
          <p:cNvPr id="12296" name="Oval 12" descr="Light upward diagonal"/>
          <p:cNvSpPr>
            <a:spLocks noChangeArrowheads="1"/>
          </p:cNvSpPr>
          <p:nvPr/>
        </p:nvSpPr>
        <p:spPr bwMode="auto">
          <a:xfrm>
            <a:off x="5943600" y="2133600"/>
            <a:ext cx="1905000" cy="1828800"/>
          </a:xfrm>
          <a:prstGeom prst="ellipse">
            <a:avLst/>
          </a:prstGeom>
          <a:pattFill prst="ltUpDiag">
            <a:fgClr>
              <a:schemeClr val="tx2"/>
            </a:fgClr>
            <a:bgClr>
              <a:schemeClr val="bg1"/>
            </a:bgClr>
          </a:pattFill>
          <a:ln w="9525">
            <a:solidFill>
              <a:schemeClr val="tx1"/>
            </a:solidFill>
            <a:round/>
            <a:headEnd/>
            <a:tailEnd/>
          </a:ln>
        </p:spPr>
        <p:txBody>
          <a:bodyPr wrap="none" anchor="ctr"/>
          <a:lstStyle/>
          <a:p>
            <a:endParaRPr lang="en-US"/>
          </a:p>
        </p:txBody>
      </p:sp>
      <p:sp>
        <p:nvSpPr>
          <p:cNvPr id="12297" name="Oval 13" descr="Large grid"/>
          <p:cNvSpPr>
            <a:spLocks noChangeArrowheads="1"/>
          </p:cNvSpPr>
          <p:nvPr/>
        </p:nvSpPr>
        <p:spPr bwMode="auto">
          <a:xfrm>
            <a:off x="7239000" y="2362200"/>
            <a:ext cx="1219200" cy="1219200"/>
          </a:xfrm>
          <a:prstGeom prst="ellipse">
            <a:avLst/>
          </a:prstGeom>
          <a:pattFill prst="lgGrid">
            <a:fgClr>
              <a:schemeClr val="tx2"/>
            </a:fgClr>
            <a:bgClr>
              <a:schemeClr val="bg1"/>
            </a:bgClr>
          </a:pattFill>
          <a:ln w="9525">
            <a:solidFill>
              <a:schemeClr val="tx1"/>
            </a:solidFill>
            <a:round/>
            <a:headEnd/>
            <a:tailEnd/>
          </a:ln>
        </p:spPr>
        <p:txBody>
          <a:bodyPr wrap="none" anchor="ctr"/>
          <a:lstStyle/>
          <a:p>
            <a:endParaRPr lang="en-US"/>
          </a:p>
        </p:txBody>
      </p:sp>
      <p:sp>
        <p:nvSpPr>
          <p:cNvPr id="12298" name="Text Box 14"/>
          <p:cNvSpPr txBox="1">
            <a:spLocks noChangeArrowheads="1"/>
          </p:cNvSpPr>
          <p:nvPr/>
        </p:nvSpPr>
        <p:spPr bwMode="auto">
          <a:xfrm>
            <a:off x="974725" y="4098925"/>
            <a:ext cx="962025" cy="457200"/>
          </a:xfrm>
          <a:prstGeom prst="rect">
            <a:avLst/>
          </a:prstGeom>
          <a:noFill/>
          <a:ln w="9525">
            <a:noFill/>
            <a:miter lim="800000"/>
            <a:headEnd/>
            <a:tailEnd/>
          </a:ln>
        </p:spPr>
        <p:txBody>
          <a:bodyPr wrap="none">
            <a:spAutoFit/>
          </a:bodyPr>
          <a:lstStyle/>
          <a:p>
            <a:r>
              <a:rPr lang="en-US"/>
              <a:t>secure</a:t>
            </a:r>
          </a:p>
        </p:txBody>
      </p:sp>
      <p:sp>
        <p:nvSpPr>
          <p:cNvPr id="12299" name="Text Box 15"/>
          <p:cNvSpPr txBox="1">
            <a:spLocks noChangeArrowheads="1"/>
          </p:cNvSpPr>
          <p:nvPr/>
        </p:nvSpPr>
        <p:spPr bwMode="auto">
          <a:xfrm>
            <a:off x="3733800" y="4114800"/>
            <a:ext cx="1046163" cy="457200"/>
          </a:xfrm>
          <a:prstGeom prst="rect">
            <a:avLst/>
          </a:prstGeom>
          <a:noFill/>
          <a:ln w="9525">
            <a:noFill/>
            <a:miter lim="800000"/>
            <a:headEnd/>
            <a:tailEnd/>
          </a:ln>
        </p:spPr>
        <p:txBody>
          <a:bodyPr wrap="none">
            <a:spAutoFit/>
          </a:bodyPr>
          <a:lstStyle/>
          <a:p>
            <a:r>
              <a:rPr lang="en-US"/>
              <a:t>precise</a:t>
            </a:r>
          </a:p>
        </p:txBody>
      </p:sp>
      <p:sp>
        <p:nvSpPr>
          <p:cNvPr id="12300" name="Text Box 16"/>
          <p:cNvSpPr txBox="1">
            <a:spLocks noChangeArrowheads="1"/>
          </p:cNvSpPr>
          <p:nvPr/>
        </p:nvSpPr>
        <p:spPr bwMode="auto">
          <a:xfrm>
            <a:off x="6461125" y="4098925"/>
            <a:ext cx="877888" cy="457200"/>
          </a:xfrm>
          <a:prstGeom prst="rect">
            <a:avLst/>
          </a:prstGeom>
          <a:noFill/>
          <a:ln w="9525">
            <a:noFill/>
            <a:miter lim="800000"/>
            <a:headEnd/>
            <a:tailEnd/>
          </a:ln>
        </p:spPr>
        <p:txBody>
          <a:bodyPr wrap="none">
            <a:spAutoFit/>
          </a:bodyPr>
          <a:lstStyle/>
          <a:p>
            <a:r>
              <a:rPr lang="en-US"/>
              <a:t>broad</a:t>
            </a:r>
          </a:p>
        </p:txBody>
      </p:sp>
      <p:sp>
        <p:nvSpPr>
          <p:cNvPr id="12301" name="Oval 17" descr="Large grid"/>
          <p:cNvSpPr>
            <a:spLocks noChangeArrowheads="1"/>
          </p:cNvSpPr>
          <p:nvPr/>
        </p:nvSpPr>
        <p:spPr bwMode="auto">
          <a:xfrm>
            <a:off x="533400" y="5257800"/>
            <a:ext cx="533400" cy="533400"/>
          </a:xfrm>
          <a:prstGeom prst="ellipse">
            <a:avLst/>
          </a:prstGeom>
          <a:pattFill prst="lgGrid">
            <a:fgClr>
              <a:schemeClr val="tx2"/>
            </a:fgClr>
            <a:bgClr>
              <a:schemeClr val="bg1"/>
            </a:bgClr>
          </a:pattFill>
          <a:ln w="9525">
            <a:solidFill>
              <a:schemeClr val="tx1"/>
            </a:solidFill>
            <a:round/>
            <a:headEnd/>
            <a:tailEnd/>
          </a:ln>
        </p:spPr>
        <p:txBody>
          <a:bodyPr wrap="none" anchor="ctr"/>
          <a:lstStyle/>
          <a:p>
            <a:endParaRPr lang="en-US"/>
          </a:p>
        </p:txBody>
      </p:sp>
      <p:sp>
        <p:nvSpPr>
          <p:cNvPr id="12302" name="Text Box 18"/>
          <p:cNvSpPr txBox="1">
            <a:spLocks noChangeArrowheads="1"/>
          </p:cNvSpPr>
          <p:nvPr/>
        </p:nvSpPr>
        <p:spPr bwMode="auto">
          <a:xfrm>
            <a:off x="1143000" y="5257800"/>
            <a:ext cx="2846388" cy="457200"/>
          </a:xfrm>
          <a:prstGeom prst="rect">
            <a:avLst/>
          </a:prstGeom>
          <a:noFill/>
          <a:ln w="9525">
            <a:noFill/>
            <a:miter lim="800000"/>
            <a:headEnd/>
            <a:tailEnd/>
          </a:ln>
        </p:spPr>
        <p:txBody>
          <a:bodyPr wrap="none">
            <a:spAutoFit/>
          </a:bodyPr>
          <a:lstStyle/>
          <a:p>
            <a:r>
              <a:rPr lang="en-US"/>
              <a:t>set of reachable states</a:t>
            </a:r>
          </a:p>
        </p:txBody>
      </p:sp>
      <p:sp>
        <p:nvSpPr>
          <p:cNvPr id="12303" name="Oval 20" descr="Light upward diagonal"/>
          <p:cNvSpPr>
            <a:spLocks noChangeArrowheads="1"/>
          </p:cNvSpPr>
          <p:nvPr/>
        </p:nvSpPr>
        <p:spPr bwMode="auto">
          <a:xfrm>
            <a:off x="5334000" y="5257800"/>
            <a:ext cx="533400" cy="533400"/>
          </a:xfrm>
          <a:prstGeom prst="ellipse">
            <a:avLst/>
          </a:prstGeom>
          <a:pattFill prst="ltUpDiag">
            <a:fgClr>
              <a:schemeClr val="tx2"/>
            </a:fgClr>
            <a:bgClr>
              <a:schemeClr val="bg1"/>
            </a:bgClr>
          </a:pattFill>
          <a:ln w="9525">
            <a:solidFill>
              <a:schemeClr val="tx1"/>
            </a:solidFill>
            <a:round/>
            <a:headEnd/>
            <a:tailEnd/>
          </a:ln>
        </p:spPr>
        <p:txBody>
          <a:bodyPr wrap="none" anchor="ctr"/>
          <a:lstStyle/>
          <a:p>
            <a:endParaRPr lang="en-US"/>
          </a:p>
        </p:txBody>
      </p:sp>
      <p:sp>
        <p:nvSpPr>
          <p:cNvPr id="12304" name="Text Box 21"/>
          <p:cNvSpPr txBox="1">
            <a:spLocks noChangeArrowheads="1"/>
          </p:cNvSpPr>
          <p:nvPr/>
        </p:nvSpPr>
        <p:spPr bwMode="auto">
          <a:xfrm>
            <a:off x="5943600" y="5257800"/>
            <a:ext cx="2459038" cy="457200"/>
          </a:xfrm>
          <a:prstGeom prst="rect">
            <a:avLst/>
          </a:prstGeom>
          <a:noFill/>
          <a:ln w="9525">
            <a:noFill/>
            <a:miter lim="800000"/>
            <a:headEnd/>
            <a:tailEnd/>
          </a:ln>
        </p:spPr>
        <p:txBody>
          <a:bodyPr wrap="none">
            <a:spAutoFit/>
          </a:bodyPr>
          <a:lstStyle/>
          <a:p>
            <a:r>
              <a:rPr lang="en-US"/>
              <a:t>set of secure states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457200"/>
            <a:ext cx="8229600" cy="1143000"/>
          </a:xfrm>
        </p:spPr>
        <p:txBody>
          <a:bodyPr/>
          <a:lstStyle/>
          <a:p>
            <a:r>
              <a:rPr lang="en-US" dirty="0" smtClean="0"/>
              <a:t>Assurance</a:t>
            </a:r>
          </a:p>
        </p:txBody>
      </p:sp>
      <p:sp>
        <p:nvSpPr>
          <p:cNvPr id="13315" name="Rectangle 3"/>
          <p:cNvSpPr>
            <a:spLocks noGrp="1" noChangeArrowheads="1"/>
          </p:cNvSpPr>
          <p:nvPr>
            <p:ph idx="1"/>
          </p:nvPr>
        </p:nvSpPr>
        <p:spPr>
          <a:xfrm>
            <a:off x="457200" y="1752600"/>
            <a:ext cx="8229600" cy="4389437"/>
          </a:xfrm>
        </p:spPr>
        <p:txBody>
          <a:bodyPr/>
          <a:lstStyle/>
          <a:p>
            <a:r>
              <a:rPr lang="en-US" dirty="0" smtClean="0"/>
              <a:t> Measure of how well the system meets its requirements; i.e. how much you can trust the system to do what it is supposed to do. </a:t>
            </a:r>
          </a:p>
          <a:p>
            <a:r>
              <a:rPr lang="en-US" dirty="0" smtClean="0"/>
              <a:t>NIST Computer Security Handbook definition</a:t>
            </a:r>
          </a:p>
          <a:p>
            <a:pPr lvl="1">
              <a:buNone/>
            </a:pPr>
            <a:r>
              <a:rPr lang="en-US" dirty="0" smtClean="0"/>
              <a:t>“degree of confidence one has that the security measures, both technical and operational, work as intended to protect the system and the information it processes”</a:t>
            </a:r>
          </a:p>
          <a:p>
            <a:pPr lvl="1"/>
            <a:r>
              <a:rPr lang="en-US" dirty="0" smtClean="0"/>
              <a:t>“Does the security system design meet its requirements?”</a:t>
            </a:r>
          </a:p>
          <a:p>
            <a:pPr lvl="1"/>
            <a:r>
              <a:rPr lang="en-US" dirty="0" smtClean="0"/>
              <a:t>“Does the security system implementation meet its specifications”</a:t>
            </a:r>
          </a:p>
        </p:txBody>
      </p:sp>
      <p:sp>
        <p:nvSpPr>
          <p:cNvPr id="5" name="Footer Placeholder 4"/>
          <p:cNvSpPr>
            <a:spLocks noGrp="1"/>
          </p:cNvSpPr>
          <p:nvPr>
            <p:ph type="ftr" sz="quarter" idx="10"/>
          </p:nvPr>
        </p:nvSpPr>
        <p:spPr>
          <a:xfrm>
            <a:off x="6629400" y="6400800"/>
            <a:ext cx="3352800" cy="365125"/>
          </a:xfrm>
        </p:spPr>
        <p:txBody>
          <a:bodyPr/>
          <a:lstStyle/>
          <a:p>
            <a:pPr>
              <a:defRPr/>
            </a:pPr>
            <a:r>
              <a:rPr lang="en-US" i="1" dirty="0"/>
              <a:t>Computer Security: Art and Science</a:t>
            </a:r>
          </a:p>
          <a:p>
            <a:pPr>
              <a:defRPr/>
            </a:pPr>
            <a:r>
              <a:rPr lang="en-US" dirty="0"/>
              <a:t>©2002-2004 Matt Bishop</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861</TotalTime>
  <Words>3127</Words>
  <Application>Microsoft PowerPoint</Application>
  <PresentationFormat>On-screen Show (4:3)</PresentationFormat>
  <Paragraphs>236</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Chapter 1: Introduction</vt:lpstr>
      <vt:lpstr>Basic Components</vt:lpstr>
      <vt:lpstr>Classes of Threats</vt:lpstr>
      <vt:lpstr>Classes of Threats</vt:lpstr>
      <vt:lpstr>Policies and Mechanisms</vt:lpstr>
      <vt:lpstr>Goals of Security</vt:lpstr>
      <vt:lpstr>Trust and Assumptions</vt:lpstr>
      <vt:lpstr>Types of Mechanisms</vt:lpstr>
      <vt:lpstr>Assurance</vt:lpstr>
      <vt:lpstr>Assurance</vt:lpstr>
      <vt:lpstr>Operational Issues</vt:lpstr>
      <vt:lpstr>Operational Issues</vt:lpstr>
      <vt:lpstr>Human Issues</vt:lpstr>
      <vt:lpstr>Tying Together</vt:lpstr>
      <vt:lpstr>Key Points</vt:lpstr>
    </vt:vector>
  </TitlesOfParts>
  <Company>UC Davis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Introduction</dc:title>
  <dc:creator>Matt Bishop</dc:creator>
  <cp:lastModifiedBy>Archana Chidanandan</cp:lastModifiedBy>
  <cp:revision>49</cp:revision>
  <cp:lastPrinted>2003-01-06T17:37:05Z</cp:lastPrinted>
  <dcterms:created xsi:type="dcterms:W3CDTF">2002-12-30T14:27:13Z</dcterms:created>
  <dcterms:modified xsi:type="dcterms:W3CDTF">2008-12-04T19:25:26Z</dcterms:modified>
</cp:coreProperties>
</file>